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EE721-2A66-43FC-9CBC-FE1210165C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DB3DB1-26EA-42C3-AE0B-27DEA9C4ACF7}">
      <dgm:prSet phldrT="[Text]"/>
      <dgm:spPr/>
      <dgm:t>
        <a:bodyPr/>
        <a:lstStyle/>
        <a:p>
          <a:r>
            <a:rPr lang="bs-Latn-BA" dirty="0" smtClean="0"/>
            <a:t>1954</a:t>
          </a:r>
          <a:endParaRPr lang="en-US" dirty="0"/>
        </a:p>
      </dgm:t>
    </dgm:pt>
    <dgm:pt modelId="{960EBDD7-7543-4BE6-86E2-3A0004D62EE3}" type="parTrans" cxnId="{68A4486C-215E-4C55-AC20-AD0A530DD8D6}">
      <dgm:prSet/>
      <dgm:spPr/>
      <dgm:t>
        <a:bodyPr/>
        <a:lstStyle/>
        <a:p>
          <a:endParaRPr lang="en-US"/>
        </a:p>
      </dgm:t>
    </dgm:pt>
    <dgm:pt modelId="{7B5B7CD9-0479-443B-BA7A-8C78ADF303AB}" type="sibTrans" cxnId="{68A4486C-215E-4C55-AC20-AD0A530DD8D6}">
      <dgm:prSet/>
      <dgm:spPr/>
      <dgm:t>
        <a:bodyPr/>
        <a:lstStyle/>
        <a:p>
          <a:endParaRPr lang="en-US"/>
        </a:p>
      </dgm:t>
    </dgm:pt>
    <dgm:pt modelId="{B0D644A2-083F-4096-B9FF-3FB767D072C0}" type="pres">
      <dgm:prSet presAssocID="{3C1EE721-2A66-43FC-9CBC-FE1210165CC1}" presName="Name0" presStyleCnt="0">
        <dgm:presLayoutVars>
          <dgm:dir/>
          <dgm:animLvl val="lvl"/>
          <dgm:resizeHandles val="exact"/>
        </dgm:presLayoutVars>
      </dgm:prSet>
      <dgm:spPr/>
    </dgm:pt>
    <dgm:pt modelId="{121DA68F-4F50-4C15-8C12-1D24AB40D117}" type="pres">
      <dgm:prSet presAssocID="{97DB3DB1-26EA-42C3-AE0B-27DEA9C4ACF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4486C-215E-4C55-AC20-AD0A530DD8D6}" srcId="{3C1EE721-2A66-43FC-9CBC-FE1210165CC1}" destId="{97DB3DB1-26EA-42C3-AE0B-27DEA9C4ACF7}" srcOrd="0" destOrd="0" parTransId="{960EBDD7-7543-4BE6-86E2-3A0004D62EE3}" sibTransId="{7B5B7CD9-0479-443B-BA7A-8C78ADF303AB}"/>
    <dgm:cxn modelId="{45677532-8007-481B-8765-5434AA60F9C2}" type="presOf" srcId="{97DB3DB1-26EA-42C3-AE0B-27DEA9C4ACF7}" destId="{121DA68F-4F50-4C15-8C12-1D24AB40D117}" srcOrd="0" destOrd="0" presId="urn:microsoft.com/office/officeart/2005/8/layout/chevron1"/>
    <dgm:cxn modelId="{5C40B02F-4735-43E1-BFF2-2B60008191FC}" type="presOf" srcId="{3C1EE721-2A66-43FC-9CBC-FE1210165CC1}" destId="{B0D644A2-083F-4096-B9FF-3FB767D072C0}" srcOrd="0" destOrd="0" presId="urn:microsoft.com/office/officeart/2005/8/layout/chevron1"/>
    <dgm:cxn modelId="{7EFB07AC-361D-4099-AF0F-E65E1492054E}" type="presParOf" srcId="{B0D644A2-083F-4096-B9FF-3FB767D072C0}" destId="{121DA68F-4F50-4C15-8C12-1D24AB40D11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EE721-2A66-43FC-9CBC-FE1210165C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DB3DB1-26EA-42C3-AE0B-27DEA9C4ACF7}">
      <dgm:prSet phldrT="[Text]"/>
      <dgm:spPr/>
      <dgm:t>
        <a:bodyPr/>
        <a:lstStyle/>
        <a:p>
          <a:r>
            <a:rPr lang="bs-Latn-BA" dirty="0" smtClean="0"/>
            <a:t>1973</a:t>
          </a:r>
          <a:endParaRPr lang="en-US" dirty="0"/>
        </a:p>
      </dgm:t>
    </dgm:pt>
    <dgm:pt modelId="{960EBDD7-7543-4BE6-86E2-3A0004D62EE3}" type="parTrans" cxnId="{68A4486C-215E-4C55-AC20-AD0A530DD8D6}">
      <dgm:prSet/>
      <dgm:spPr/>
      <dgm:t>
        <a:bodyPr/>
        <a:lstStyle/>
        <a:p>
          <a:endParaRPr lang="en-US"/>
        </a:p>
      </dgm:t>
    </dgm:pt>
    <dgm:pt modelId="{7B5B7CD9-0479-443B-BA7A-8C78ADF303AB}" type="sibTrans" cxnId="{68A4486C-215E-4C55-AC20-AD0A530DD8D6}">
      <dgm:prSet/>
      <dgm:spPr/>
      <dgm:t>
        <a:bodyPr/>
        <a:lstStyle/>
        <a:p>
          <a:endParaRPr lang="en-US"/>
        </a:p>
      </dgm:t>
    </dgm:pt>
    <dgm:pt modelId="{B0D644A2-083F-4096-B9FF-3FB767D072C0}" type="pres">
      <dgm:prSet presAssocID="{3C1EE721-2A66-43FC-9CBC-FE1210165CC1}" presName="Name0" presStyleCnt="0">
        <dgm:presLayoutVars>
          <dgm:dir/>
          <dgm:animLvl val="lvl"/>
          <dgm:resizeHandles val="exact"/>
        </dgm:presLayoutVars>
      </dgm:prSet>
      <dgm:spPr/>
    </dgm:pt>
    <dgm:pt modelId="{121DA68F-4F50-4C15-8C12-1D24AB40D117}" type="pres">
      <dgm:prSet presAssocID="{97DB3DB1-26EA-42C3-AE0B-27DEA9C4ACF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EB920-50E4-46D5-BD9B-239CE29B9CE1}" type="presOf" srcId="{97DB3DB1-26EA-42C3-AE0B-27DEA9C4ACF7}" destId="{121DA68F-4F50-4C15-8C12-1D24AB40D117}" srcOrd="0" destOrd="0" presId="urn:microsoft.com/office/officeart/2005/8/layout/chevron1"/>
    <dgm:cxn modelId="{68A4486C-215E-4C55-AC20-AD0A530DD8D6}" srcId="{3C1EE721-2A66-43FC-9CBC-FE1210165CC1}" destId="{97DB3DB1-26EA-42C3-AE0B-27DEA9C4ACF7}" srcOrd="0" destOrd="0" parTransId="{960EBDD7-7543-4BE6-86E2-3A0004D62EE3}" sibTransId="{7B5B7CD9-0479-443B-BA7A-8C78ADF303AB}"/>
    <dgm:cxn modelId="{F9AB96D4-46D9-4690-8B7D-2E90BF87D167}" type="presOf" srcId="{3C1EE721-2A66-43FC-9CBC-FE1210165CC1}" destId="{B0D644A2-083F-4096-B9FF-3FB767D072C0}" srcOrd="0" destOrd="0" presId="urn:microsoft.com/office/officeart/2005/8/layout/chevron1"/>
    <dgm:cxn modelId="{3B7D1D4A-44AB-4120-A99D-A9158D31AB86}" type="presParOf" srcId="{B0D644A2-083F-4096-B9FF-3FB767D072C0}" destId="{121DA68F-4F50-4C15-8C12-1D24AB40D11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EE721-2A66-43FC-9CBC-FE1210165C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DB3DB1-26EA-42C3-AE0B-27DEA9C4ACF7}">
      <dgm:prSet phldrT="[Text]"/>
      <dgm:spPr/>
      <dgm:t>
        <a:bodyPr/>
        <a:lstStyle/>
        <a:p>
          <a:r>
            <a:rPr lang="bs-Latn-BA" dirty="0" smtClean="0"/>
            <a:t>1998</a:t>
          </a:r>
        </a:p>
      </dgm:t>
    </dgm:pt>
    <dgm:pt modelId="{960EBDD7-7543-4BE6-86E2-3A0004D62EE3}" type="parTrans" cxnId="{68A4486C-215E-4C55-AC20-AD0A530DD8D6}">
      <dgm:prSet/>
      <dgm:spPr/>
      <dgm:t>
        <a:bodyPr/>
        <a:lstStyle/>
        <a:p>
          <a:endParaRPr lang="en-US"/>
        </a:p>
      </dgm:t>
    </dgm:pt>
    <dgm:pt modelId="{7B5B7CD9-0479-443B-BA7A-8C78ADF303AB}" type="sibTrans" cxnId="{68A4486C-215E-4C55-AC20-AD0A530DD8D6}">
      <dgm:prSet/>
      <dgm:spPr/>
      <dgm:t>
        <a:bodyPr/>
        <a:lstStyle/>
        <a:p>
          <a:endParaRPr lang="en-US"/>
        </a:p>
      </dgm:t>
    </dgm:pt>
    <dgm:pt modelId="{B0D644A2-083F-4096-B9FF-3FB767D072C0}" type="pres">
      <dgm:prSet presAssocID="{3C1EE721-2A66-43FC-9CBC-FE1210165CC1}" presName="Name0" presStyleCnt="0">
        <dgm:presLayoutVars>
          <dgm:dir/>
          <dgm:animLvl val="lvl"/>
          <dgm:resizeHandles val="exact"/>
        </dgm:presLayoutVars>
      </dgm:prSet>
      <dgm:spPr/>
    </dgm:pt>
    <dgm:pt modelId="{121DA68F-4F50-4C15-8C12-1D24AB40D117}" type="pres">
      <dgm:prSet presAssocID="{97DB3DB1-26EA-42C3-AE0B-27DEA9C4ACF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4486C-215E-4C55-AC20-AD0A530DD8D6}" srcId="{3C1EE721-2A66-43FC-9CBC-FE1210165CC1}" destId="{97DB3DB1-26EA-42C3-AE0B-27DEA9C4ACF7}" srcOrd="0" destOrd="0" parTransId="{960EBDD7-7543-4BE6-86E2-3A0004D62EE3}" sibTransId="{7B5B7CD9-0479-443B-BA7A-8C78ADF303AB}"/>
    <dgm:cxn modelId="{EFA701A2-C4BE-4A98-A338-65EBA0AE9BF1}" type="presOf" srcId="{97DB3DB1-26EA-42C3-AE0B-27DEA9C4ACF7}" destId="{121DA68F-4F50-4C15-8C12-1D24AB40D117}" srcOrd="0" destOrd="0" presId="urn:microsoft.com/office/officeart/2005/8/layout/chevron1"/>
    <dgm:cxn modelId="{92D3779F-C9C8-46BF-9FBA-3971E08CE7CB}" type="presOf" srcId="{3C1EE721-2A66-43FC-9CBC-FE1210165CC1}" destId="{B0D644A2-083F-4096-B9FF-3FB767D072C0}" srcOrd="0" destOrd="0" presId="urn:microsoft.com/office/officeart/2005/8/layout/chevron1"/>
    <dgm:cxn modelId="{963922D5-0363-4155-8231-C476CEA6F2FB}" type="presParOf" srcId="{B0D644A2-083F-4096-B9FF-3FB767D072C0}" destId="{121DA68F-4F50-4C15-8C12-1D24AB40D11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EE721-2A66-43FC-9CBC-FE1210165C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DB3DB1-26EA-42C3-AE0B-27DEA9C4ACF7}">
      <dgm:prSet phldrT="[Text]"/>
      <dgm:spPr/>
      <dgm:t>
        <a:bodyPr/>
        <a:lstStyle/>
        <a:p>
          <a:r>
            <a:rPr lang="bs-Latn-BA" dirty="0" smtClean="0"/>
            <a:t>2008</a:t>
          </a:r>
        </a:p>
      </dgm:t>
    </dgm:pt>
    <dgm:pt modelId="{960EBDD7-7543-4BE6-86E2-3A0004D62EE3}" type="parTrans" cxnId="{68A4486C-215E-4C55-AC20-AD0A530DD8D6}">
      <dgm:prSet/>
      <dgm:spPr/>
      <dgm:t>
        <a:bodyPr/>
        <a:lstStyle/>
        <a:p>
          <a:endParaRPr lang="en-US"/>
        </a:p>
      </dgm:t>
    </dgm:pt>
    <dgm:pt modelId="{7B5B7CD9-0479-443B-BA7A-8C78ADF303AB}" type="sibTrans" cxnId="{68A4486C-215E-4C55-AC20-AD0A530DD8D6}">
      <dgm:prSet/>
      <dgm:spPr/>
      <dgm:t>
        <a:bodyPr/>
        <a:lstStyle/>
        <a:p>
          <a:endParaRPr lang="en-US"/>
        </a:p>
      </dgm:t>
    </dgm:pt>
    <dgm:pt modelId="{B0D644A2-083F-4096-B9FF-3FB767D072C0}" type="pres">
      <dgm:prSet presAssocID="{3C1EE721-2A66-43FC-9CBC-FE1210165CC1}" presName="Name0" presStyleCnt="0">
        <dgm:presLayoutVars>
          <dgm:dir/>
          <dgm:animLvl val="lvl"/>
          <dgm:resizeHandles val="exact"/>
        </dgm:presLayoutVars>
      </dgm:prSet>
      <dgm:spPr/>
    </dgm:pt>
    <dgm:pt modelId="{121DA68F-4F50-4C15-8C12-1D24AB40D117}" type="pres">
      <dgm:prSet presAssocID="{97DB3DB1-26EA-42C3-AE0B-27DEA9C4ACF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DC498-2EBD-4221-B340-18AAAFB0B626}" type="presOf" srcId="{3C1EE721-2A66-43FC-9CBC-FE1210165CC1}" destId="{B0D644A2-083F-4096-B9FF-3FB767D072C0}" srcOrd="0" destOrd="0" presId="urn:microsoft.com/office/officeart/2005/8/layout/chevron1"/>
    <dgm:cxn modelId="{68A4486C-215E-4C55-AC20-AD0A530DD8D6}" srcId="{3C1EE721-2A66-43FC-9CBC-FE1210165CC1}" destId="{97DB3DB1-26EA-42C3-AE0B-27DEA9C4ACF7}" srcOrd="0" destOrd="0" parTransId="{960EBDD7-7543-4BE6-86E2-3A0004D62EE3}" sibTransId="{7B5B7CD9-0479-443B-BA7A-8C78ADF303AB}"/>
    <dgm:cxn modelId="{F7335269-49C3-41EF-83FA-AB830CBCAE10}" type="presOf" srcId="{97DB3DB1-26EA-42C3-AE0B-27DEA9C4ACF7}" destId="{121DA68F-4F50-4C15-8C12-1D24AB40D117}" srcOrd="0" destOrd="0" presId="urn:microsoft.com/office/officeart/2005/8/layout/chevron1"/>
    <dgm:cxn modelId="{40265C8F-2280-4F4E-8598-F8E76D76253D}" type="presParOf" srcId="{B0D644A2-083F-4096-B9FF-3FB767D072C0}" destId="{121DA68F-4F50-4C15-8C12-1D24AB40D11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EE721-2A66-43FC-9CBC-FE1210165C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DB3DB1-26EA-42C3-AE0B-27DEA9C4ACF7}">
      <dgm:prSet phldrT="[Text]"/>
      <dgm:spPr/>
      <dgm:t>
        <a:bodyPr/>
        <a:lstStyle/>
        <a:p>
          <a:r>
            <a:rPr lang="bs-Latn-BA" dirty="0" smtClean="0"/>
            <a:t>2012</a:t>
          </a:r>
        </a:p>
      </dgm:t>
    </dgm:pt>
    <dgm:pt modelId="{960EBDD7-7543-4BE6-86E2-3A0004D62EE3}" type="parTrans" cxnId="{68A4486C-215E-4C55-AC20-AD0A530DD8D6}">
      <dgm:prSet/>
      <dgm:spPr/>
      <dgm:t>
        <a:bodyPr/>
        <a:lstStyle/>
        <a:p>
          <a:endParaRPr lang="en-US"/>
        </a:p>
      </dgm:t>
    </dgm:pt>
    <dgm:pt modelId="{7B5B7CD9-0479-443B-BA7A-8C78ADF303AB}" type="sibTrans" cxnId="{68A4486C-215E-4C55-AC20-AD0A530DD8D6}">
      <dgm:prSet/>
      <dgm:spPr/>
      <dgm:t>
        <a:bodyPr/>
        <a:lstStyle/>
        <a:p>
          <a:endParaRPr lang="en-US"/>
        </a:p>
      </dgm:t>
    </dgm:pt>
    <dgm:pt modelId="{B0D644A2-083F-4096-B9FF-3FB767D072C0}" type="pres">
      <dgm:prSet presAssocID="{3C1EE721-2A66-43FC-9CBC-FE1210165CC1}" presName="Name0" presStyleCnt="0">
        <dgm:presLayoutVars>
          <dgm:dir/>
          <dgm:animLvl val="lvl"/>
          <dgm:resizeHandles val="exact"/>
        </dgm:presLayoutVars>
      </dgm:prSet>
      <dgm:spPr/>
    </dgm:pt>
    <dgm:pt modelId="{121DA68F-4F50-4C15-8C12-1D24AB40D117}" type="pres">
      <dgm:prSet presAssocID="{97DB3DB1-26EA-42C3-AE0B-27DEA9C4ACF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1C170-6152-4E06-8143-4E6CFE140125}" type="presOf" srcId="{3C1EE721-2A66-43FC-9CBC-FE1210165CC1}" destId="{B0D644A2-083F-4096-B9FF-3FB767D072C0}" srcOrd="0" destOrd="0" presId="urn:microsoft.com/office/officeart/2005/8/layout/chevron1"/>
    <dgm:cxn modelId="{68A4486C-215E-4C55-AC20-AD0A530DD8D6}" srcId="{3C1EE721-2A66-43FC-9CBC-FE1210165CC1}" destId="{97DB3DB1-26EA-42C3-AE0B-27DEA9C4ACF7}" srcOrd="0" destOrd="0" parTransId="{960EBDD7-7543-4BE6-86E2-3A0004D62EE3}" sibTransId="{7B5B7CD9-0479-443B-BA7A-8C78ADF303AB}"/>
    <dgm:cxn modelId="{7EC33A7E-4324-4EB5-BB21-00D50A471359}" type="presOf" srcId="{97DB3DB1-26EA-42C3-AE0B-27DEA9C4ACF7}" destId="{121DA68F-4F50-4C15-8C12-1D24AB40D117}" srcOrd="0" destOrd="0" presId="urn:microsoft.com/office/officeart/2005/8/layout/chevron1"/>
    <dgm:cxn modelId="{C0B632AF-7C99-46E8-B4DC-CA97D3D3E585}" type="presParOf" srcId="{B0D644A2-083F-4096-B9FF-3FB767D072C0}" destId="{121DA68F-4F50-4C15-8C12-1D24AB40D11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1EE721-2A66-43FC-9CBC-FE1210165CC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DB3DB1-26EA-42C3-AE0B-27DEA9C4ACF7}">
      <dgm:prSet phldrT="[Text]"/>
      <dgm:spPr/>
      <dgm:t>
        <a:bodyPr/>
        <a:lstStyle/>
        <a:p>
          <a:r>
            <a:rPr lang="bs-Latn-BA" dirty="0" smtClean="0"/>
            <a:t>201</a:t>
          </a:r>
          <a:r>
            <a:rPr lang="en-US" dirty="0" smtClean="0"/>
            <a:t>3</a:t>
          </a:r>
          <a:endParaRPr lang="bs-Latn-BA" dirty="0" smtClean="0"/>
        </a:p>
      </dgm:t>
    </dgm:pt>
    <dgm:pt modelId="{960EBDD7-7543-4BE6-86E2-3A0004D62EE3}" type="parTrans" cxnId="{68A4486C-215E-4C55-AC20-AD0A530DD8D6}">
      <dgm:prSet/>
      <dgm:spPr/>
      <dgm:t>
        <a:bodyPr/>
        <a:lstStyle/>
        <a:p>
          <a:endParaRPr lang="en-US"/>
        </a:p>
      </dgm:t>
    </dgm:pt>
    <dgm:pt modelId="{7B5B7CD9-0479-443B-BA7A-8C78ADF303AB}" type="sibTrans" cxnId="{68A4486C-215E-4C55-AC20-AD0A530DD8D6}">
      <dgm:prSet/>
      <dgm:spPr/>
      <dgm:t>
        <a:bodyPr/>
        <a:lstStyle/>
        <a:p>
          <a:endParaRPr lang="en-US"/>
        </a:p>
      </dgm:t>
    </dgm:pt>
    <dgm:pt modelId="{B0D644A2-083F-4096-B9FF-3FB767D072C0}" type="pres">
      <dgm:prSet presAssocID="{3C1EE721-2A66-43FC-9CBC-FE1210165CC1}" presName="Name0" presStyleCnt="0">
        <dgm:presLayoutVars>
          <dgm:dir/>
          <dgm:animLvl val="lvl"/>
          <dgm:resizeHandles val="exact"/>
        </dgm:presLayoutVars>
      </dgm:prSet>
      <dgm:spPr/>
    </dgm:pt>
    <dgm:pt modelId="{121DA68F-4F50-4C15-8C12-1D24AB40D117}" type="pres">
      <dgm:prSet presAssocID="{97DB3DB1-26EA-42C3-AE0B-27DEA9C4ACF7}" presName="parTxOnly" presStyleLbl="node1" presStyleIdx="0" presStyleCnt="1" custLinFactNeighborX="75235" custLinFactNeighborY="-42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C86FC-DF6B-43F2-8F69-0C35FA8E4C21}" type="presOf" srcId="{3C1EE721-2A66-43FC-9CBC-FE1210165CC1}" destId="{B0D644A2-083F-4096-B9FF-3FB767D072C0}" srcOrd="0" destOrd="0" presId="urn:microsoft.com/office/officeart/2005/8/layout/chevron1"/>
    <dgm:cxn modelId="{68A4486C-215E-4C55-AC20-AD0A530DD8D6}" srcId="{3C1EE721-2A66-43FC-9CBC-FE1210165CC1}" destId="{97DB3DB1-26EA-42C3-AE0B-27DEA9C4ACF7}" srcOrd="0" destOrd="0" parTransId="{960EBDD7-7543-4BE6-86E2-3A0004D62EE3}" sibTransId="{7B5B7CD9-0479-443B-BA7A-8C78ADF303AB}"/>
    <dgm:cxn modelId="{42A1B655-5E8F-462A-A6F0-E31EC2E2623F}" type="presOf" srcId="{97DB3DB1-26EA-42C3-AE0B-27DEA9C4ACF7}" destId="{121DA68F-4F50-4C15-8C12-1D24AB40D117}" srcOrd="0" destOrd="0" presId="urn:microsoft.com/office/officeart/2005/8/layout/chevron1"/>
    <dgm:cxn modelId="{913ECD97-A479-4FF1-891D-DFFB2A7DA9FE}" type="presParOf" srcId="{B0D644A2-083F-4096-B9FF-3FB767D072C0}" destId="{121DA68F-4F50-4C15-8C12-1D24AB40D11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A68F-4F50-4C15-8C12-1D24AB40D117}">
      <dsp:nvSpPr>
        <dsp:cNvPr id="0" name=""/>
        <dsp:cNvSpPr/>
      </dsp:nvSpPr>
      <dsp:spPr>
        <a:xfrm>
          <a:off x="660" y="0"/>
          <a:ext cx="1351414" cy="540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1954</a:t>
          </a:r>
          <a:endParaRPr lang="en-US" sz="2600" kern="1200" dirty="0"/>
        </a:p>
      </dsp:txBody>
      <dsp:txXfrm>
        <a:off x="270690" y="0"/>
        <a:ext cx="811354" cy="540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A68F-4F50-4C15-8C12-1D24AB40D117}">
      <dsp:nvSpPr>
        <dsp:cNvPr id="0" name=""/>
        <dsp:cNvSpPr/>
      </dsp:nvSpPr>
      <dsp:spPr>
        <a:xfrm>
          <a:off x="660" y="0"/>
          <a:ext cx="1351414" cy="540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1973</a:t>
          </a:r>
          <a:endParaRPr lang="en-US" sz="2600" kern="1200" dirty="0"/>
        </a:p>
      </dsp:txBody>
      <dsp:txXfrm>
        <a:off x="270690" y="0"/>
        <a:ext cx="811354" cy="540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A68F-4F50-4C15-8C12-1D24AB40D117}">
      <dsp:nvSpPr>
        <dsp:cNvPr id="0" name=""/>
        <dsp:cNvSpPr/>
      </dsp:nvSpPr>
      <dsp:spPr>
        <a:xfrm>
          <a:off x="660" y="0"/>
          <a:ext cx="1351414" cy="540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1998</a:t>
          </a:r>
        </a:p>
      </dsp:txBody>
      <dsp:txXfrm>
        <a:off x="270690" y="0"/>
        <a:ext cx="811354" cy="540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A68F-4F50-4C15-8C12-1D24AB40D117}">
      <dsp:nvSpPr>
        <dsp:cNvPr id="0" name=""/>
        <dsp:cNvSpPr/>
      </dsp:nvSpPr>
      <dsp:spPr>
        <a:xfrm>
          <a:off x="660" y="0"/>
          <a:ext cx="1351414" cy="540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2008</a:t>
          </a:r>
        </a:p>
      </dsp:txBody>
      <dsp:txXfrm>
        <a:off x="270690" y="0"/>
        <a:ext cx="811354" cy="540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A68F-4F50-4C15-8C12-1D24AB40D117}">
      <dsp:nvSpPr>
        <dsp:cNvPr id="0" name=""/>
        <dsp:cNvSpPr/>
      </dsp:nvSpPr>
      <dsp:spPr>
        <a:xfrm>
          <a:off x="660" y="0"/>
          <a:ext cx="1351414" cy="540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2012</a:t>
          </a:r>
        </a:p>
      </dsp:txBody>
      <dsp:txXfrm>
        <a:off x="270690" y="0"/>
        <a:ext cx="811354" cy="540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A68F-4F50-4C15-8C12-1D24AB40D117}">
      <dsp:nvSpPr>
        <dsp:cNvPr id="0" name=""/>
        <dsp:cNvSpPr/>
      </dsp:nvSpPr>
      <dsp:spPr>
        <a:xfrm>
          <a:off x="1321" y="0"/>
          <a:ext cx="1351414" cy="540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201</a:t>
          </a:r>
          <a:r>
            <a:rPr lang="en-US" sz="2600" kern="1200" dirty="0" smtClean="0"/>
            <a:t>3</a:t>
          </a:r>
          <a:endParaRPr lang="bs-Latn-BA" sz="2600" kern="1200" dirty="0" smtClean="0"/>
        </a:p>
      </dsp:txBody>
      <dsp:txXfrm>
        <a:off x="271351" y="0"/>
        <a:ext cx="811354" cy="540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BD200-515A-4523-BDC1-91FB50384AB8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81255-7F08-47B1-BF76-774BC559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81255-7F08-47B1-BF76-774BC559E9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981E-19D6-4CD8-8F6F-FD358B2E2AD1}" type="datetime1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472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9840-7460-440D-902B-CF15BC6A7379}" type="datetime1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6C4-1FB8-4826-B610-3FA7F48ABD38}" type="datetime1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12DB-3F53-4CC1-93DF-AE92E4BFBFE6}" type="datetime1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7159-BC65-41A3-81E3-06CFF3E67E42}" type="datetime1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853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0AA9-5A59-4355-85C5-9D633599DE86}" type="datetime1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0DE4-E049-4E6F-8E8E-709D29317075}" type="datetime1">
              <a:rPr lang="en-US" smtClean="0"/>
              <a:t>06-Feb-20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E988-8CE2-4CB2-8C47-256BD072DC30}" type="datetime1">
              <a:rPr lang="en-US" smtClean="0"/>
              <a:t>06-Feb-20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5E2-ECC2-4445-B1C6-148AFDC78E93}" type="datetime1">
              <a:rPr lang="en-US" smtClean="0"/>
              <a:t>06-Feb-20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CA9ADD3-BB73-48E0-B4F5-C8AA4C582788}" type="datetime1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D306-E52B-4F35-BFA2-1837D587DAB6}" type="datetime1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3EBF73-B0A9-43C5-9909-7E892B61C40E}" type="datetime1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2D90D7-9420-4D31-AAEA-F532CF9684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2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es.bikodusic@tmd-ags.ba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tmd-ags.b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microsoft.com/office/2007/relationships/diagramDrawing" Target="../diagrams/drawing6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Colors" Target="../diagrams/colors6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2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3.png"/><Relationship Id="rId30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2853" r="13853" b="29397"/>
          <a:stretch/>
        </p:blipFill>
        <p:spPr>
          <a:xfrm>
            <a:off x="1134511" y="2266754"/>
            <a:ext cx="6058508" cy="3087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98811" y="599869"/>
            <a:ext cx="7027091" cy="120065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TMD AGS Gradacac 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Die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Casting 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Tooling and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Machining Plant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90D7-9420-4D31-AAEA-F532CF968463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11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062" y="55838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dirty="0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Casting Tooling &amp; Machining Plant, </a:t>
            </a:r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i="1" dirty="0" err="1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Sarajevska</a:t>
            </a:r>
            <a:r>
              <a:rPr lang="en-US" sz="1200" b="1" i="1" dirty="0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62, </a:t>
            </a:r>
            <a:r>
              <a:rPr lang="en-US" sz="1200" b="1" i="1" dirty="0" err="1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Gradacac</a:t>
            </a:r>
            <a:r>
              <a:rPr lang="en-US" sz="1200" b="1" i="1" dirty="0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Bosnia &amp; Herzegovina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57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38712"/>
            <a:ext cx="7543800" cy="12028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Our Customers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53802"/>
            <a:ext cx="7543801" cy="428905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WAGNER </a:t>
            </a:r>
            <a:r>
              <a:rPr lang="de-DE" dirty="0"/>
              <a:t>AG </a:t>
            </a:r>
            <a:r>
              <a:rPr lang="de-DE" dirty="0" smtClean="0"/>
              <a:t>Waldstatt, Swiss			(direct)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Wagner Automotive, B&amp;H			(direct)</a:t>
            </a:r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Magneti Marelli Srl, Italy			(indirect)</a:t>
            </a:r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Borg</a:t>
            </a:r>
            <a:r>
              <a:rPr lang="en-US" dirty="0" smtClean="0"/>
              <a:t>W</a:t>
            </a:r>
            <a:r>
              <a:rPr lang="de-DE" dirty="0" smtClean="0"/>
              <a:t>arner Esslingen </a:t>
            </a:r>
            <a:r>
              <a:rPr lang="de-DE" dirty="0"/>
              <a:t>GmbH </a:t>
            </a:r>
            <a:r>
              <a:rPr lang="de-DE" dirty="0" smtClean="0"/>
              <a:t>, Germany		(indirect)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Remus Innovation Gmbh, Austria		(direct)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Stobag AG, Swiss				(direct)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FFT </a:t>
            </a:r>
            <a:r>
              <a:rPr lang="en-US" dirty="0" err="1"/>
              <a:t>Produktionssysteme</a:t>
            </a:r>
            <a:r>
              <a:rPr lang="en-US" dirty="0"/>
              <a:t> GmbH &amp; </a:t>
            </a:r>
            <a:r>
              <a:rPr lang="en-US" dirty="0" smtClean="0"/>
              <a:t>Co.KG		(direct)</a:t>
            </a:r>
            <a:endParaRPr lang="en-US" dirty="0"/>
          </a:p>
        </p:txBody>
      </p:sp>
      <p:pic>
        <p:nvPicPr>
          <p:cNvPr id="4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scription: Description: Description: cid:image001.png@01CDA93F.875EE7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05" y="5379567"/>
            <a:ext cx="1024111" cy="480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919057" y="5205287"/>
            <a:ext cx="23267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x </a:t>
            </a:r>
            <a:r>
              <a:rPr lang="en-US" sz="2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BorgWarner</a:t>
            </a:r>
            <a:endParaRPr lang="en-US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50" y="5300416"/>
            <a:ext cx="1356878" cy="559712"/>
          </a:xfrm>
          <a:prstGeom prst="rect">
            <a:avLst/>
          </a:prstGeom>
        </p:spPr>
      </p:pic>
      <p:pic>
        <p:nvPicPr>
          <p:cNvPr id="1026" name="Picture 2" descr="Image result for remus innov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" y="5288229"/>
            <a:ext cx="1482005" cy="5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1" y="5367805"/>
            <a:ext cx="868012" cy="4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77" y="284356"/>
            <a:ext cx="7543800" cy="14507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 Information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C:\Users\Esmir Mehanovic\Desktop\400412_138627056279936_281450376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8" y="2130494"/>
            <a:ext cx="5486656" cy="3685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94572" y="5787416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attention!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53881" y="1826300"/>
            <a:ext cx="2799174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TMD AGS </a:t>
            </a:r>
            <a:r>
              <a:rPr lang="en-US" sz="1400" b="1" i="1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d.o.o</a:t>
            </a:r>
            <a:r>
              <a:rPr lang="en-US" sz="14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.,</a:t>
            </a:r>
          </a:p>
          <a:p>
            <a:r>
              <a:rPr lang="en-US" sz="1400" b="1" i="1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Adress</a:t>
            </a:r>
            <a:r>
              <a:rPr lang="en-US" sz="14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b="1" i="1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Sarajevska</a:t>
            </a:r>
            <a:r>
              <a:rPr lang="en-US" sz="14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62, </a:t>
            </a:r>
            <a:endParaRPr lang="en-US" sz="1400" b="1" i="1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76250 </a:t>
            </a:r>
            <a:r>
              <a:rPr lang="en-US" sz="1400" b="1" i="1" dirty="0" err="1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Gradacac</a:t>
            </a:r>
            <a:r>
              <a:rPr lang="en-US" sz="14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1400" b="1" i="1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Bosnia </a:t>
            </a:r>
            <a:r>
              <a:rPr lang="en-US" sz="14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&amp; Herzegovina</a:t>
            </a:r>
          </a:p>
          <a:p>
            <a:endParaRPr lang="en-US" sz="1400" i="1" dirty="0" smtClean="0">
              <a:latin typeface="+mn-lt"/>
            </a:endParaRPr>
          </a:p>
          <a:p>
            <a:r>
              <a:rPr lang="en-US" sz="1400" i="1" dirty="0" smtClean="0">
                <a:latin typeface="+mn-lt"/>
              </a:rPr>
              <a:t>Contact:</a:t>
            </a:r>
          </a:p>
          <a:p>
            <a:r>
              <a:rPr lang="bs-Latn-BA" sz="1400" i="1" dirty="0" smtClean="0">
                <a:latin typeface="+mn-lt"/>
              </a:rPr>
              <a:t>Enes </a:t>
            </a:r>
            <a:r>
              <a:rPr lang="bs-Latn-BA" sz="1400" i="1" dirty="0">
                <a:latin typeface="+mn-lt"/>
              </a:rPr>
              <a:t>Bikodusic, Project Manager</a:t>
            </a:r>
            <a:endParaRPr lang="en-US" sz="1400" dirty="0">
              <a:latin typeface="+mn-lt"/>
            </a:endParaRPr>
          </a:p>
          <a:p>
            <a:r>
              <a:rPr lang="bs-Latn-BA" sz="1400" i="1" dirty="0">
                <a:latin typeface="+mn-lt"/>
              </a:rPr>
              <a:t>Mob.:   + 387 (0)61 785 615</a:t>
            </a:r>
            <a:endParaRPr lang="en-US" sz="1400" dirty="0">
              <a:latin typeface="+mn-lt"/>
            </a:endParaRPr>
          </a:p>
          <a:p>
            <a:r>
              <a:rPr lang="bs-Latn-BA" sz="1400" i="1" dirty="0">
                <a:latin typeface="+mn-lt"/>
              </a:rPr>
              <a:t>Fax.:     + 387 (0)35 816 </a:t>
            </a:r>
            <a:r>
              <a:rPr lang="bs-Latn-BA" sz="1400" i="1" dirty="0" smtClean="0">
                <a:latin typeface="+mn-lt"/>
              </a:rPr>
              <a:t>737</a:t>
            </a:r>
            <a:endParaRPr lang="en-US" sz="1400" i="1" dirty="0" smtClean="0">
              <a:latin typeface="+mn-lt"/>
            </a:endParaRPr>
          </a:p>
          <a:p>
            <a:r>
              <a:rPr lang="en-US" sz="1400" i="1" dirty="0" smtClean="0">
                <a:latin typeface="+mn-lt"/>
              </a:rPr>
              <a:t>E-mail: </a:t>
            </a:r>
            <a:r>
              <a:rPr lang="en-US" sz="1400" i="1" dirty="0" smtClean="0">
                <a:latin typeface="+mn-lt"/>
                <a:hlinkClick r:id="rId3"/>
              </a:rPr>
              <a:t>enes.bikodusic@tmd-ags.ba</a:t>
            </a:r>
            <a:endParaRPr lang="en-US" sz="1400" i="1" dirty="0" smtClean="0">
              <a:latin typeface="+mn-lt"/>
            </a:endParaRPr>
          </a:p>
          <a:p>
            <a:r>
              <a:rPr lang="hr-BA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4"/>
              </a:rPr>
              <a:t>w</a:t>
            </a:r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4"/>
              </a:rPr>
              <a:t>ww.tmd-ags.ba</a:t>
            </a:r>
            <a:endParaRPr lang="hr-BA" sz="1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endParaRPr lang="en-US" sz="1400" i="1" dirty="0" smtClean="0">
              <a:latin typeface="+mn-lt"/>
            </a:endParaRPr>
          </a:p>
          <a:p>
            <a:pPr eaLnBrk="1" hangingPunct="1"/>
            <a:endParaRPr lang="en-US" dirty="0"/>
          </a:p>
        </p:txBody>
      </p:sp>
      <p:pic>
        <p:nvPicPr>
          <p:cNvPr id="7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5466" y="1246924"/>
            <a:ext cx="7543800" cy="10532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History of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TMD AGS Gradacac 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964431" y="2854704"/>
            <a:ext cx="99681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The company has founded in 1954, production of agricultural machinery. Company formerly known as TMD </a:t>
            </a:r>
            <a:r>
              <a:rPr lang="en-US" sz="1000" dirty="0" err="1"/>
              <a:t>Gradačac</a:t>
            </a:r>
            <a:r>
              <a:rPr lang="en-US" sz="900" dirty="0"/>
              <a:t>.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075138" y="2883174"/>
            <a:ext cx="102563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TMD </a:t>
            </a:r>
            <a:r>
              <a:rPr lang="en-US" sz="1000" dirty="0" err="1"/>
              <a:t>Gradačac</a:t>
            </a:r>
            <a:r>
              <a:rPr lang="en-US" sz="1000" dirty="0"/>
              <a:t> has  belonged to the company FAMOS. The company,</a:t>
            </a:r>
            <a:r>
              <a:rPr lang="bs-Latn-BA" sz="1000" dirty="0"/>
              <a:t> </a:t>
            </a:r>
            <a:r>
              <a:rPr lang="en-US" sz="1000" dirty="0"/>
              <a:t>had 800 different products under licenses from ZF and Daimler Benz.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246660" y="2892993"/>
            <a:ext cx="10853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The </a:t>
            </a:r>
            <a:r>
              <a:rPr lang="hr-HR" sz="1000" dirty="0"/>
              <a:t>company</a:t>
            </a:r>
            <a:r>
              <a:rPr lang="en-US" sz="1000" dirty="0"/>
              <a:t> has changed owner structure. New orientation of the company : start with  aluminum die-cast foundry.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420061" y="2891161"/>
            <a:ext cx="1188132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TMD AGS </a:t>
            </a:r>
            <a:r>
              <a:rPr lang="en-US" sz="1000" dirty="0" err="1"/>
              <a:t>d.o.o</a:t>
            </a:r>
            <a:r>
              <a:rPr lang="en-US" sz="1000" dirty="0"/>
              <a:t>. and Wagner AG </a:t>
            </a:r>
            <a:r>
              <a:rPr lang="en-US" sz="1000" dirty="0" err="1"/>
              <a:t>Waldstatt</a:t>
            </a:r>
            <a:r>
              <a:rPr lang="en-US" sz="1000" dirty="0"/>
              <a:t> make Joint Venture </a:t>
            </a:r>
            <a:r>
              <a:rPr lang="hr-HR" sz="1000" dirty="0"/>
              <a:t>Company: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dirty="0"/>
              <a:t>WAGNER </a:t>
            </a:r>
            <a:r>
              <a:rPr lang="en-US" sz="1000" dirty="0" err="1"/>
              <a:t>Automotiv</a:t>
            </a:r>
            <a:r>
              <a:rPr lang="en-US" sz="1000" dirty="0"/>
              <a:t> </a:t>
            </a:r>
            <a:r>
              <a:rPr lang="en-US" sz="1000" dirty="0" err="1"/>
              <a:t>d.o.o</a:t>
            </a:r>
            <a:r>
              <a:rPr lang="en-US" sz="1000" dirty="0"/>
              <a:t>.</a:t>
            </a:r>
            <a:endParaRPr lang="bs-Latn-BA" sz="1000" dirty="0"/>
          </a:p>
          <a:p>
            <a:pPr eaLnBrk="1" hangingPunct="1"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222722" y="2884696"/>
            <a:ext cx="102023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TMD </a:t>
            </a:r>
            <a:r>
              <a:rPr lang="en-US" sz="1000" dirty="0" err="1"/>
              <a:t>Gradačac</a:t>
            </a:r>
            <a:r>
              <a:rPr lang="en-US" sz="1000" dirty="0"/>
              <a:t> has privatized. A part of the TMD converted in</a:t>
            </a:r>
            <a:r>
              <a:rPr lang="bs-Latn-BA" sz="1000" dirty="0"/>
              <a:t> </a:t>
            </a:r>
            <a:r>
              <a:rPr lang="en-US" sz="1000" dirty="0"/>
              <a:t>TMD AGS </a:t>
            </a:r>
            <a:r>
              <a:rPr lang="en-US" sz="1000" dirty="0" err="1"/>
              <a:t>d.o.o</a:t>
            </a:r>
            <a:r>
              <a:rPr lang="en-US" sz="1000" dirty="0"/>
              <a:t>.. Assembly of agricultural machinery.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45197428"/>
              </p:ext>
            </p:extLst>
          </p:nvPr>
        </p:nvGraphicFramePr>
        <p:xfrm>
          <a:off x="937698" y="2305097"/>
          <a:ext cx="1352736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02718601"/>
              </p:ext>
            </p:extLst>
          </p:nvPr>
        </p:nvGraphicFramePr>
        <p:xfrm>
          <a:off x="2013846" y="2294874"/>
          <a:ext cx="1352736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04930024"/>
              </p:ext>
            </p:extLst>
          </p:nvPr>
        </p:nvGraphicFramePr>
        <p:xfrm>
          <a:off x="3115428" y="2294874"/>
          <a:ext cx="1352736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09140977"/>
              </p:ext>
            </p:extLst>
          </p:nvPr>
        </p:nvGraphicFramePr>
        <p:xfrm>
          <a:off x="4224123" y="2294874"/>
          <a:ext cx="1352736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7976072"/>
              </p:ext>
            </p:extLst>
          </p:nvPr>
        </p:nvGraphicFramePr>
        <p:xfrm>
          <a:off x="5329674" y="2294874"/>
          <a:ext cx="1352736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5" name="Picture 14" descr="Description: Description: Description: cid:image001.png@01CDA93F.875EE770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60" y="4916510"/>
            <a:ext cx="1313249" cy="51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24" y="4916510"/>
            <a:ext cx="1424438" cy="51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695041071"/>
              </p:ext>
            </p:extLst>
          </p:nvPr>
        </p:nvGraphicFramePr>
        <p:xfrm>
          <a:off x="6427022" y="2294539"/>
          <a:ext cx="1352736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509122" y="2891161"/>
            <a:ext cx="1188132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TMD AGS </a:t>
            </a:r>
            <a:r>
              <a:rPr lang="en-US" sz="1000" dirty="0" err="1"/>
              <a:t>d.o.o</a:t>
            </a:r>
            <a:r>
              <a:rPr lang="en-US" sz="1000" dirty="0"/>
              <a:t>. </a:t>
            </a:r>
            <a:r>
              <a:rPr lang="en-US" sz="1000" dirty="0" smtClean="0"/>
              <a:t>start with foundation of tool shop and aluminum machining plant.</a:t>
            </a:r>
            <a:endParaRPr lang="bs-Latn-BA" sz="1000" dirty="0"/>
          </a:p>
          <a:p>
            <a:pPr eaLnBrk="1" hangingPunct="1"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23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4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7" grpId="0">
        <p:bldAsOne/>
      </p:bldGraphic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 b="21042"/>
          <a:stretch/>
        </p:blipFill>
        <p:spPr>
          <a:xfrm>
            <a:off x="1556992" y="1779702"/>
            <a:ext cx="6083089" cy="321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136" y="4994179"/>
            <a:ext cx="78026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The nearest airports are</a:t>
            </a:r>
            <a:r>
              <a:rPr lang="en-US" sz="1600" dirty="0" smtClean="0"/>
              <a:t>:</a:t>
            </a:r>
          </a:p>
          <a:p>
            <a:pPr eaLnBrk="1" hangingPunct="1"/>
            <a:r>
              <a:rPr lang="en-US" sz="1600" dirty="0" smtClean="0"/>
              <a:t>- Tuzla		distance 70 km,	</a:t>
            </a:r>
            <a:r>
              <a:rPr lang="en-US" sz="1600" dirty="0" err="1" smtClean="0"/>
              <a:t>cca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de-DE" sz="1600" dirty="0" smtClean="0"/>
              <a:t>1,2 </a:t>
            </a:r>
            <a:r>
              <a:rPr lang="hr-HR" sz="1600" dirty="0" smtClean="0"/>
              <a:t>hour </a:t>
            </a:r>
            <a:r>
              <a:rPr lang="hr-HR" sz="1600" dirty="0"/>
              <a:t>driving on local roads</a:t>
            </a:r>
            <a:r>
              <a:rPr lang="de-DE" sz="1600" dirty="0"/>
              <a:t> </a:t>
            </a:r>
          </a:p>
          <a:p>
            <a:pPr eaLnBrk="1" hangingPunct="1"/>
            <a:r>
              <a:rPr lang="de-DE" sz="1600" dirty="0" smtClean="0"/>
              <a:t>- Sarajevo	</a:t>
            </a:r>
            <a:r>
              <a:rPr lang="hr-HR" sz="1600" dirty="0" smtClean="0"/>
              <a:t>distance</a:t>
            </a:r>
            <a:r>
              <a:rPr lang="de-DE" sz="1600" dirty="0" smtClean="0"/>
              <a:t> </a:t>
            </a:r>
            <a:r>
              <a:rPr lang="de-DE" sz="1600" dirty="0"/>
              <a:t>180 </a:t>
            </a:r>
            <a:r>
              <a:rPr lang="de-DE" sz="1600" dirty="0" smtClean="0"/>
              <a:t>km,	</a:t>
            </a:r>
            <a:r>
              <a:rPr lang="en-US" sz="1600" dirty="0" err="1" smtClean="0"/>
              <a:t>cca</a:t>
            </a:r>
            <a:r>
              <a:rPr lang="en-US" sz="1600" dirty="0"/>
              <a:t>.</a:t>
            </a:r>
            <a:r>
              <a:rPr lang="hr-HR" sz="1600" dirty="0" smtClean="0"/>
              <a:t> </a:t>
            </a:r>
            <a:r>
              <a:rPr lang="de-DE" sz="1600" dirty="0"/>
              <a:t>3,5 </a:t>
            </a:r>
            <a:r>
              <a:rPr lang="hr-HR" sz="1600" dirty="0"/>
              <a:t>hours driving on local roads</a:t>
            </a:r>
            <a:r>
              <a:rPr lang="de-DE" sz="1600" dirty="0"/>
              <a:t> </a:t>
            </a:r>
          </a:p>
          <a:p>
            <a:pPr eaLnBrk="1" hangingPunct="1"/>
            <a:r>
              <a:rPr lang="de-DE" sz="1600" dirty="0"/>
              <a:t>- </a:t>
            </a:r>
            <a:r>
              <a:rPr lang="de-DE" sz="1600" dirty="0" smtClean="0"/>
              <a:t>Belgrad		</a:t>
            </a:r>
            <a:r>
              <a:rPr lang="hr-HR" sz="1600" dirty="0" smtClean="0"/>
              <a:t>distance</a:t>
            </a:r>
            <a:r>
              <a:rPr lang="de-DE" sz="1600" dirty="0" smtClean="0"/>
              <a:t> </a:t>
            </a:r>
            <a:r>
              <a:rPr lang="de-DE" sz="1600" dirty="0"/>
              <a:t>200 </a:t>
            </a:r>
            <a:r>
              <a:rPr lang="de-DE" sz="1600" dirty="0" smtClean="0"/>
              <a:t>km,	</a:t>
            </a:r>
            <a:r>
              <a:rPr lang="en-US" sz="1600" dirty="0" err="1" smtClean="0"/>
              <a:t>cca</a:t>
            </a:r>
            <a:r>
              <a:rPr lang="en-US" sz="1600" dirty="0" smtClean="0"/>
              <a:t>.</a:t>
            </a:r>
            <a:r>
              <a:rPr lang="hr-HR" sz="1600" dirty="0" smtClean="0"/>
              <a:t> </a:t>
            </a:r>
            <a:r>
              <a:rPr lang="de-DE" sz="1600" dirty="0" smtClean="0"/>
              <a:t>2,0 </a:t>
            </a:r>
            <a:r>
              <a:rPr lang="hr-HR" sz="1600" dirty="0"/>
              <a:t>hours driving on highway</a:t>
            </a:r>
            <a:endParaRPr lang="de-DE" sz="1600" dirty="0"/>
          </a:p>
          <a:p>
            <a:pPr eaLnBrk="1" hangingPunct="1"/>
            <a:r>
              <a:rPr lang="de-DE" sz="1600" dirty="0"/>
              <a:t>- </a:t>
            </a:r>
            <a:r>
              <a:rPr lang="de-DE" sz="1600" dirty="0" smtClean="0"/>
              <a:t>Zagreb		</a:t>
            </a:r>
            <a:r>
              <a:rPr lang="hr-HR" sz="1600" dirty="0" smtClean="0"/>
              <a:t>distance</a:t>
            </a:r>
            <a:r>
              <a:rPr lang="de-DE" sz="1600" dirty="0" smtClean="0"/>
              <a:t> </a:t>
            </a:r>
            <a:r>
              <a:rPr lang="de-DE" sz="1600" dirty="0"/>
              <a:t>2</a:t>
            </a:r>
            <a:r>
              <a:rPr lang="bs-Latn-BA" sz="1600" dirty="0"/>
              <a:t>60</a:t>
            </a:r>
            <a:r>
              <a:rPr lang="de-DE" sz="1600" dirty="0"/>
              <a:t> </a:t>
            </a:r>
            <a:r>
              <a:rPr lang="de-DE" sz="1600" dirty="0" smtClean="0"/>
              <a:t>km,	</a:t>
            </a:r>
            <a:r>
              <a:rPr lang="en-US" sz="1600" dirty="0" err="1" smtClean="0"/>
              <a:t>cca</a:t>
            </a:r>
            <a:r>
              <a:rPr lang="en-US" sz="1600" dirty="0" smtClean="0"/>
              <a:t>.</a:t>
            </a:r>
            <a:r>
              <a:rPr lang="hr-HR" sz="1600" dirty="0" smtClean="0"/>
              <a:t> </a:t>
            </a:r>
            <a:r>
              <a:rPr lang="de-DE" sz="1600" dirty="0"/>
              <a:t>2</a:t>
            </a:r>
            <a:r>
              <a:rPr lang="bs-Latn-BA" sz="1600" dirty="0"/>
              <a:t>,5</a:t>
            </a:r>
            <a:r>
              <a:rPr lang="de-DE" sz="1600" dirty="0"/>
              <a:t> </a:t>
            </a:r>
            <a:r>
              <a:rPr lang="hr-HR" sz="1600" dirty="0"/>
              <a:t>hours driving on highway</a:t>
            </a:r>
            <a:endParaRPr lang="de-DE" sz="1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136" y="1396636"/>
            <a:ext cx="63339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1600" dirty="0"/>
              <a:t>The company is </a:t>
            </a:r>
            <a:r>
              <a:rPr lang="de-DE" sz="1600" dirty="0" smtClean="0"/>
              <a:t>30 </a:t>
            </a:r>
            <a:r>
              <a:rPr lang="de-DE" sz="1600" dirty="0"/>
              <a:t>km </a:t>
            </a:r>
            <a:r>
              <a:rPr lang="de-DE" sz="1600" dirty="0" smtClean="0"/>
              <a:t>away </a:t>
            </a:r>
            <a:r>
              <a:rPr lang="hr-HR" sz="1600" dirty="0" smtClean="0"/>
              <a:t>from </a:t>
            </a:r>
            <a:r>
              <a:rPr lang="hr-HR" sz="1600" dirty="0"/>
              <a:t>Highway</a:t>
            </a:r>
            <a:r>
              <a:rPr lang="de-DE" sz="1600" dirty="0"/>
              <a:t> (Zagreb - Belgrade)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141674" y="657973"/>
            <a:ext cx="356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Location</a:t>
            </a:r>
            <a:endParaRPr lang="de-DE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12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96042"/>
            <a:ext cx="7543800" cy="54131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Employees</a:t>
            </a:r>
            <a:endParaRPr lang="de-DE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261" y="1826880"/>
            <a:ext cx="7543801" cy="4023360"/>
          </a:xfrm>
        </p:spPr>
        <p:txBody>
          <a:bodyPr/>
          <a:lstStyle/>
          <a:p>
            <a:r>
              <a:rPr lang="en-US" sz="1800" dirty="0"/>
              <a:t>Tool shop </a:t>
            </a:r>
            <a:r>
              <a:rPr lang="en-US" sz="1800" dirty="0" smtClean="0"/>
              <a:t>and machining plant </a:t>
            </a:r>
            <a:r>
              <a:rPr lang="en-US" sz="1800" dirty="0"/>
              <a:t>founded at the end of 2013 with 4 employees, </a:t>
            </a:r>
            <a:r>
              <a:rPr lang="en-US" sz="1800" dirty="0" smtClean="0"/>
              <a:t>now TMD AGS have over 35 employees.</a:t>
            </a:r>
          </a:p>
          <a:p>
            <a:r>
              <a:rPr lang="en-US" sz="1800" dirty="0" smtClean="0"/>
              <a:t>Strategy is to invest in knowledge, 11 our employees has University degree.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de-DE" sz="1800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5750"/>
          <a:stretch/>
        </p:blipFill>
        <p:spPr>
          <a:xfrm>
            <a:off x="4092519" y="3195462"/>
            <a:ext cx="3979140" cy="272276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9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23378"/>
              </p:ext>
            </p:extLst>
          </p:nvPr>
        </p:nvGraphicFramePr>
        <p:xfrm>
          <a:off x="785261" y="3187150"/>
          <a:ext cx="292539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924"/>
                <a:gridCol w="12884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DEPARTMENT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No.</a:t>
                      </a:r>
                      <a:r>
                        <a:rPr lang="en-US" sz="1400" baseline="0" dirty="0" smtClean="0"/>
                        <a:t> employees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Quality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Technology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Procurement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</a:t>
                      </a:r>
                      <a:r>
                        <a:rPr lang="bs-Latn-BA" sz="1400" dirty="0" smtClean="0"/>
                        <a:t>ales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1956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Maintenance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0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99245"/>
            <a:ext cx="7543800" cy="72869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Tool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Shop &amp; Machining Plant Equipment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42" y="2760862"/>
            <a:ext cx="2412268" cy="180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1" y="2765719"/>
            <a:ext cx="2376264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Esmir Mehanovic\Desktop\slike firme by Ciro\asmir1\DSC_6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08" y="2765719"/>
            <a:ext cx="2482538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Esmir Mehanovic\Desktop\slike firme by Ciro\asmir1\DSC_64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8" y="4653136"/>
            <a:ext cx="2376264" cy="158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16" y="4661085"/>
            <a:ext cx="2410532" cy="158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07" y="4653136"/>
            <a:ext cx="2482538" cy="159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47235" y="1692178"/>
            <a:ext cx="86409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TMD AGS</a:t>
            </a:r>
            <a:r>
              <a:rPr lang="hr-HR" sz="1600" dirty="0" smtClean="0"/>
              <a:t> is equipped with all necessary machines </a:t>
            </a:r>
            <a:r>
              <a:rPr lang="en-US" sz="1600" dirty="0" smtClean="0"/>
              <a:t>&amp; equipment </a:t>
            </a:r>
            <a:r>
              <a:rPr lang="hr-HR" sz="1600" dirty="0" smtClean="0"/>
              <a:t>for production</a:t>
            </a:r>
            <a:r>
              <a:rPr lang="en-US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</a:t>
            </a:r>
            <a:r>
              <a:rPr lang="hr-HR" sz="1600" dirty="0" smtClean="0"/>
              <a:t>ie casting </a:t>
            </a:r>
            <a:r>
              <a:rPr lang="en-US" sz="1600" dirty="0" smtClean="0"/>
              <a:t>tools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Trimming </a:t>
            </a:r>
            <a:r>
              <a:rPr lang="hr-HR" sz="1600" dirty="0" smtClean="0"/>
              <a:t>tools</a:t>
            </a:r>
            <a:r>
              <a:rPr lang="en-US" sz="1600" dirty="0" smtClean="0"/>
              <a:t>, stamping and press tools and other type of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Serial machining automotive parts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de-DE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16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59804"/>
              </p:ext>
            </p:extLst>
          </p:nvPr>
        </p:nvGraphicFramePr>
        <p:xfrm>
          <a:off x="1552277" y="3723963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Machining equipment limitations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Max. X (mm)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Max. Y</a:t>
                      </a:r>
                      <a:r>
                        <a:rPr lang="en-US" sz="1600" baseline="0" dirty="0" smtClean="0"/>
                        <a:t> (mm)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Max. Z (mm)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Sink EDM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Wire EDM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Grinding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600" dirty="0" smtClean="0">
                          <a:latin typeface="Calibri" panose="020F0502020204030204" pitchFamily="34" charset="0"/>
                        </a:rPr>
                        <a:t>ф</a:t>
                      </a:r>
                      <a:r>
                        <a:rPr lang="en-US" sz="1600" dirty="0" smtClean="0"/>
                        <a:t>400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75575"/>
              </p:ext>
            </p:extLst>
          </p:nvPr>
        </p:nvGraphicFramePr>
        <p:xfrm>
          <a:off x="794208" y="1077498"/>
          <a:ext cx="78218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698"/>
                <a:gridCol w="4372119"/>
                <a:gridCol w="772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of machine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5-axis machining centers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Dekel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Maho</a:t>
                      </a:r>
                      <a:r>
                        <a:rPr lang="en-US" sz="1600" dirty="0" smtClean="0"/>
                        <a:t>  DMU50,</a:t>
                      </a:r>
                      <a:r>
                        <a:rPr lang="en-US" sz="1600" baseline="0" dirty="0" smtClean="0"/>
                        <a:t> DMU60, DMU70, </a:t>
                      </a:r>
                      <a:r>
                        <a:rPr lang="en-US" sz="1600" dirty="0" smtClean="0"/>
                        <a:t>DMU100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3-axis vertical</a:t>
                      </a:r>
                      <a:r>
                        <a:rPr lang="en-US" sz="1600" baseline="0" dirty="0" smtClean="0"/>
                        <a:t> m. centers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Mikron 400, 600, 710,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800, Mazak</a:t>
                      </a:r>
                      <a:r>
                        <a:rPr lang="en-US" sz="1600" baseline="0" dirty="0" smtClean="0"/>
                        <a:t> &amp;</a:t>
                      </a:r>
                      <a:r>
                        <a:rPr lang="en-US" sz="1600" dirty="0" smtClean="0"/>
                        <a:t> 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4-axis sink</a:t>
                      </a:r>
                      <a:r>
                        <a:rPr lang="en-US" sz="1600" baseline="0" dirty="0" smtClean="0"/>
                        <a:t> EDM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Exeron</a:t>
                      </a:r>
                      <a:r>
                        <a:rPr lang="en-US" sz="1600" dirty="0" smtClean="0"/>
                        <a:t> 303,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304,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Charmilles</a:t>
                      </a:r>
                      <a:r>
                        <a:rPr lang="en-US" sz="1600" baseline="0" dirty="0" smtClean="0"/>
                        <a:t> 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5-axis wire EDM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Exeron</a:t>
                      </a:r>
                      <a:r>
                        <a:rPr lang="en-US" sz="1600" dirty="0" smtClean="0"/>
                        <a:t>, Mitsubishi FX20K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Surface</a:t>
                      </a:r>
                      <a:r>
                        <a:rPr lang="en-US" sz="1600" baseline="0" dirty="0" smtClean="0"/>
                        <a:t> grinders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Kikinda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Brayant</a:t>
                      </a:r>
                      <a:r>
                        <a:rPr lang="en-US" sz="1600" dirty="0" smtClean="0"/>
                        <a:t> 1000, ZF</a:t>
                      </a:r>
                      <a:r>
                        <a:rPr lang="en-US" sz="1600" baseline="0" dirty="0" smtClean="0"/>
                        <a:t> 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Turning machines-driven</a:t>
                      </a:r>
                      <a:r>
                        <a:rPr lang="en-US" sz="1600" baseline="0" dirty="0" smtClean="0"/>
                        <a:t> tools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Spinner, </a:t>
                      </a:r>
                      <a:r>
                        <a:rPr lang="en-US" sz="1600" dirty="0" err="1" smtClean="0"/>
                        <a:t>Biglia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Angelini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11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2960" y="226162"/>
            <a:ext cx="7543800" cy="728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Tool Shop &amp; Machining Plant Equipment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2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208" y="238382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Quality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74" y="2344194"/>
            <a:ext cx="7543801" cy="4625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Quality equipment installed in TMD AGS: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Coordinate measuring machine Zeiss </a:t>
            </a:r>
            <a:r>
              <a:rPr lang="en-US" sz="1700" dirty="0"/>
              <a:t>Prismo </a:t>
            </a:r>
            <a:r>
              <a:rPr lang="en-US" sz="1700" dirty="0" smtClean="0"/>
              <a:t>Vast X=700, Y=900, Z=500,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Mitutoyo roughness measuring device,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3D Scanner Atos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Micrometers </a:t>
            </a:r>
            <a:r>
              <a:rPr lang="en-US" sz="1700" dirty="0"/>
              <a:t>OD-ID, </a:t>
            </a:r>
            <a:r>
              <a:rPr lang="en-US" sz="1700" dirty="0" smtClean="0"/>
              <a:t>Calipers etc.</a:t>
            </a:r>
          </a:p>
          <a:p>
            <a:r>
              <a:rPr lang="en-US" sz="1700" dirty="0" smtClean="0"/>
              <a:t>Quality equipment. available in Wagner: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/>
              <a:t>x-ray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/>
              <a:t>Spectrometer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/>
              <a:t>Conturograph. etc</a:t>
            </a:r>
            <a:r>
              <a:rPr lang="en-US" sz="17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/>
              <a:t>3D Scanner Atos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70" y="3395936"/>
            <a:ext cx="4075085" cy="271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8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4208" y="1849447"/>
            <a:ext cx="577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TMD AGS is certified with ISO 9000 &amp; IATF 16949 certificate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13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94074" y="1183124"/>
            <a:ext cx="827880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Products-die casting tools &amp; stamping tools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r="1759"/>
          <a:stretch/>
        </p:blipFill>
        <p:spPr>
          <a:xfrm>
            <a:off x="907199" y="1831989"/>
            <a:ext cx="3368698" cy="225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r="11461"/>
          <a:stretch/>
        </p:blipFill>
        <p:spPr>
          <a:xfrm>
            <a:off x="4895125" y="1816543"/>
            <a:ext cx="3528392" cy="2281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77" y="4197495"/>
            <a:ext cx="3528392" cy="200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12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9" y="4197494"/>
            <a:ext cx="3376267" cy="200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97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94074" y="1183124"/>
            <a:ext cx="827880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Products-CNC machined parts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1369439" y="6459535"/>
            <a:ext cx="6447501" cy="36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Calibri" panose="020F0502020204030204" pitchFamily="34" charset="0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employees our greatest value!</a:t>
            </a:r>
          </a:p>
          <a:p>
            <a:endParaRPr lang="en-US" dirty="0"/>
          </a:p>
        </p:txBody>
      </p:sp>
      <p:pic>
        <p:nvPicPr>
          <p:cNvPr id="12" name="Picture 1" descr="Description: Description: Description: TMD 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242"/>
            <a:ext cx="1611984" cy="5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2" y="1893917"/>
            <a:ext cx="1653308" cy="1239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20" y="1893917"/>
            <a:ext cx="1676266" cy="12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86" y="1897343"/>
            <a:ext cx="1648741" cy="123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9" y="1893917"/>
            <a:ext cx="1653307" cy="1239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2" y="3284825"/>
            <a:ext cx="1653308" cy="12399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20" y="3252056"/>
            <a:ext cx="1676266" cy="12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85" y="3252056"/>
            <a:ext cx="1648741" cy="1236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9" y="3252056"/>
            <a:ext cx="1653307" cy="1239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2" y="4654778"/>
            <a:ext cx="1653308" cy="12399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28" y="4654777"/>
            <a:ext cx="1681358" cy="1261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94" y="4654777"/>
            <a:ext cx="1653832" cy="1240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9" y="4654777"/>
            <a:ext cx="1653309" cy="12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481</TotalTime>
  <Words>563</Words>
  <Application>Microsoft Office PowerPoint</Application>
  <PresentationFormat>On-screen Show (4:3)</PresentationFormat>
  <Paragraphs>173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Tahoma</vt:lpstr>
      <vt:lpstr>Times New Roman</vt:lpstr>
      <vt:lpstr>Wingdings</vt:lpstr>
      <vt:lpstr>Retrospect</vt:lpstr>
      <vt:lpstr>PowerPoint Presentation</vt:lpstr>
      <vt:lpstr>History of TMD AGS Gradacac   </vt:lpstr>
      <vt:lpstr>PowerPoint Presentation</vt:lpstr>
      <vt:lpstr>Employees</vt:lpstr>
      <vt:lpstr>Tool Shop &amp; Machining Plant Equipment</vt:lpstr>
      <vt:lpstr>PowerPoint Presentation</vt:lpstr>
      <vt:lpstr>Quality</vt:lpstr>
      <vt:lpstr>PowerPoint Presentation</vt:lpstr>
      <vt:lpstr>PowerPoint Presentation</vt:lpstr>
      <vt:lpstr>Our Customers 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987976</dc:creator>
  <cp:lastModifiedBy>987976</cp:lastModifiedBy>
  <cp:revision>96</cp:revision>
  <dcterms:created xsi:type="dcterms:W3CDTF">2017-02-07T17:15:21Z</dcterms:created>
  <dcterms:modified xsi:type="dcterms:W3CDTF">2020-02-06T12:23:42Z</dcterms:modified>
</cp:coreProperties>
</file>