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embeddedFontLst>
    <p:embeddedFont>
      <p:font typeface="Gill Sans MT" pitchFamily="34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D3268-816B-4F2D-92E3-3E88F1AF9DDB}" type="datetimeFigureOut">
              <a:rPr lang="en-GB" smtClean="0"/>
              <a:pPr/>
              <a:t>28/12/2011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69895-2AB1-4620-B4C4-F1852891752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8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69895-2AB1-4620-B4C4-F1852891752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69895-2AB1-4620-B4C4-F18528917526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69895-2AB1-4620-B4C4-F18528917526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69895-2AB1-4620-B4C4-F18528917526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69895-2AB1-4620-B4C4-F18528917526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69895-2AB1-4620-B4C4-F18528917526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69895-2AB1-4620-B4C4-F18528917526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69895-2AB1-4620-B4C4-F18528917526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69895-2AB1-4620-B4C4-F18528917526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69895-2AB1-4620-B4C4-F18528917526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69895-2AB1-4620-B4C4-F1852891752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69895-2AB1-4620-B4C4-F18528917526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69895-2AB1-4620-B4C4-F18528917526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69895-2AB1-4620-B4C4-F18528917526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69895-2AB1-4620-B4C4-F18528917526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69895-2AB1-4620-B4C4-F18528917526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69895-2AB1-4620-B4C4-F18528917526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66799-D77D-406D-9A7C-D7AA1148C37C}" type="datetimeFigureOut">
              <a:rPr lang="en-GB"/>
              <a:pPr>
                <a:defRPr/>
              </a:pPr>
              <a:t>28/12/2011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9BA98-7704-4500-A6E3-E03229C8500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6C258-A827-4856-A8A7-0FB27666BBC6}" type="datetimeFigureOut">
              <a:rPr lang="en-GB"/>
              <a:pPr>
                <a:defRPr/>
              </a:pPr>
              <a:t>28/12/2011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89FFC-9BC7-4D74-9F9C-8BB6B4B30BDF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69591-866B-457C-A7C2-A418D1B42358}" type="datetimeFigureOut">
              <a:rPr lang="en-GB"/>
              <a:pPr>
                <a:defRPr/>
              </a:pPr>
              <a:t>28/12/2011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15F80-496A-4558-A66F-E1DCBAB4768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4258B-989C-4900-9477-E12E7DE86C5D}" type="datetimeFigureOut">
              <a:rPr lang="en-GB"/>
              <a:pPr>
                <a:defRPr/>
              </a:pPr>
              <a:t>28/12/2011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70415-24C8-458E-BAC9-8DF53E70A0F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B12D9-1390-4E59-91EC-C1D3C1FC5626}" type="datetimeFigureOut">
              <a:rPr lang="en-GB"/>
              <a:pPr>
                <a:defRPr/>
              </a:pPr>
              <a:t>28/12/2011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9315-E861-4D07-83CB-2D7F6DB22887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A6E3-5593-440A-A797-D99DE378A921}" type="datetimeFigureOut">
              <a:rPr lang="en-GB"/>
              <a:pPr>
                <a:defRPr/>
              </a:pPr>
              <a:t>28/12/2011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26671-D6B4-465B-B1C9-A51290671E17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74E9-ED2C-4E36-B332-943279F91647}" type="datetimeFigureOut">
              <a:rPr lang="en-GB"/>
              <a:pPr>
                <a:defRPr/>
              </a:pPr>
              <a:t>28/12/2011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6D5B6-466E-4B0F-B548-14AC4ED715B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C90A5-2E5B-4E8B-BB77-97A312A0BE6A}" type="datetimeFigureOut">
              <a:rPr lang="en-GB"/>
              <a:pPr>
                <a:defRPr/>
              </a:pPr>
              <a:t>28/12/2011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A861A-3A79-408F-B953-FDB76CCED5A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4E1A-BD4F-4D3B-8415-70A318B5813C}" type="datetimeFigureOut">
              <a:rPr lang="en-GB"/>
              <a:pPr>
                <a:defRPr/>
              </a:pPr>
              <a:t>28/12/2011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6291-2B89-4E85-9014-35C6A59064F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459C-0DB3-4C52-96AB-38F2FFCAEF1B}" type="datetimeFigureOut">
              <a:rPr lang="en-GB"/>
              <a:pPr>
                <a:defRPr/>
              </a:pPr>
              <a:t>28/12/2011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ECD83-06E6-496F-9562-A1CFEB05395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C3C88-CEFF-49EB-A304-2F9631D985E9}" type="datetimeFigureOut">
              <a:rPr lang="en-GB"/>
              <a:pPr>
                <a:defRPr/>
              </a:pPr>
              <a:t>28/12/2011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3693-2FCC-46FD-8D68-B62F4C2BD3C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0A2B382-2668-4E07-A109-8240AD177A18}" type="datetimeFigureOut">
              <a:rPr lang="en-GB"/>
              <a:pPr>
                <a:defRPr/>
              </a:pPr>
              <a:t>28/12/2011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2A45C98-8B83-4D14-9B2E-DA8186B7F9D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01 - 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EL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665162"/>
            <a:ext cx="4451252" cy="290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10 - Im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9613" y="1268413"/>
            <a:ext cx="5894387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684213" y="765175"/>
            <a:ext cx="5688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  <a:latin typeface="Gill Sans MT" pitchFamily="34" charset="0"/>
              </a:rPr>
              <a:t>Lager &amp; Logistik, Europa und China</a:t>
            </a:r>
            <a:endParaRPr lang="de-DE" sz="24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1268" name="TextBox 23"/>
          <p:cNvSpPr txBox="1">
            <a:spLocks noChangeArrowheads="1"/>
          </p:cNvSpPr>
          <p:nvPr/>
        </p:nvSpPr>
        <p:spPr bwMode="auto">
          <a:xfrm>
            <a:off x="684213" y="1773238"/>
            <a:ext cx="69119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Logistik &amp; Verschiffung zu beliebigen Zielorte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Terminierte Lieferung an Kunde oder </a:t>
            </a:r>
            <a:r>
              <a:rPr lang="de-DE" dirty="0" err="1" smtClean="0">
                <a:solidFill>
                  <a:schemeClr val="bg1"/>
                </a:solidFill>
                <a:latin typeface="Gill Sans MT" pitchFamily="34" charset="0"/>
              </a:rPr>
              <a:t>Kanban</a:t>
            </a:r>
            <a:endParaRPr lang="de-DE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Lagerung in China als Teil der Lieferkette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Sonderverpackung nach Kundenbestellung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Maß angefertigten Verpackungen nach eigenem Design</a:t>
            </a:r>
            <a:endParaRPr lang="de-DE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11 - Im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9588" y="3429000"/>
            <a:ext cx="73644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684213" y="765175"/>
            <a:ext cx="5688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  <a:latin typeface="Gill Sans MT" pitchFamily="34" charset="0"/>
              </a:rPr>
              <a:t>Risiken minimieren</a:t>
            </a:r>
            <a:endParaRPr lang="de-DE" sz="24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2292" name="TextBox 23"/>
          <p:cNvSpPr txBox="1">
            <a:spLocks noChangeArrowheads="1"/>
          </p:cNvSpPr>
          <p:nvPr/>
        </p:nvSpPr>
        <p:spPr bwMode="auto">
          <a:xfrm>
            <a:off x="684213" y="1773238"/>
            <a:ext cx="69119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Qualität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Kommunikation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Geistiges Eigentum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Technikwissen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Prozesse bewältigen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Logistik</a:t>
            </a:r>
            <a:endParaRPr lang="de-DE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12 - Im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684213" y="765175"/>
            <a:ext cx="5688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 err="1" smtClean="0">
                <a:solidFill>
                  <a:schemeClr val="bg1"/>
                </a:solidFill>
                <a:latin typeface="Gill Sans MT" pitchFamily="34" charset="0"/>
              </a:rPr>
              <a:t>Wo</a:t>
            </a:r>
            <a:r>
              <a:rPr lang="en-GB" sz="2400" dirty="0" smtClean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Gill Sans MT" pitchFamily="34" charset="0"/>
              </a:rPr>
              <a:t>sind</a:t>
            </a:r>
            <a:r>
              <a:rPr lang="en-GB" sz="2400" dirty="0" smtClean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Gill Sans MT" pitchFamily="34" charset="0"/>
              </a:rPr>
              <a:t>wir</a:t>
            </a:r>
            <a:r>
              <a:rPr lang="en-GB" sz="2400" dirty="0" smtClean="0">
                <a:solidFill>
                  <a:schemeClr val="bg1"/>
                </a:solidFill>
                <a:latin typeface="Gill Sans MT" pitchFamily="34" charset="0"/>
              </a:rPr>
              <a:t>?</a:t>
            </a:r>
            <a:endParaRPr lang="en-GB" sz="2400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13 - Im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100" y="1466850"/>
            <a:ext cx="56769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684213" y="765175"/>
            <a:ext cx="5688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 err="1" smtClean="0">
                <a:solidFill>
                  <a:schemeClr val="bg1"/>
                </a:solidFill>
                <a:latin typeface="Gill Sans MT" pitchFamily="34" charset="0"/>
              </a:rPr>
              <a:t>Warum</a:t>
            </a:r>
            <a:r>
              <a:rPr lang="en-GB" sz="2400" dirty="0" smtClean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Gill Sans MT" pitchFamily="34" charset="0"/>
              </a:rPr>
              <a:t>CEL?</a:t>
            </a:r>
          </a:p>
        </p:txBody>
      </p:sp>
      <p:sp>
        <p:nvSpPr>
          <p:cNvPr id="14340" name="TextBox 23"/>
          <p:cNvSpPr txBox="1">
            <a:spLocks noChangeArrowheads="1"/>
          </p:cNvSpPr>
          <p:nvPr/>
        </p:nvSpPr>
        <p:spPr bwMode="auto">
          <a:xfrm>
            <a:off x="684213" y="1773238"/>
            <a:ext cx="6911975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Starke, globale Kommunikationsbasis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Schutz geistigen Eigentums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Technische- &amp; Qualitätsregelungen</a:t>
            </a:r>
            <a:endParaRPr lang="de-DE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684213" y="3284538"/>
            <a:ext cx="4572000" cy="231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lnSpc>
                <a:spcPct val="120000"/>
              </a:lnSpc>
              <a:spcAft>
                <a:spcPts val="1200"/>
              </a:spcAft>
            </a:pPr>
            <a:r>
              <a:rPr lang="de-DE" sz="2200" dirty="0" smtClean="0">
                <a:solidFill>
                  <a:schemeClr val="bg1"/>
                </a:solidFill>
                <a:latin typeface="Gill Sans MT" pitchFamily="34" charset="0"/>
              </a:rPr>
              <a:t>Stärke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Preisvorteile und kosteffektive Lieferungen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Verträge nach englischem Gesetz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Problemlose Kommunikation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Project Management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err="1" smtClean="0">
                <a:solidFill>
                  <a:schemeClr val="bg1"/>
                </a:solidFill>
                <a:latin typeface="Gill Sans MT" pitchFamily="34" charset="0"/>
              </a:rPr>
              <a:t>Risk</a:t>
            </a: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 Management</a:t>
            </a:r>
            <a:endParaRPr lang="de-DE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14 - Im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971675"/>
            <a:ext cx="50292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684213" y="765175"/>
            <a:ext cx="5688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 err="1" smtClean="0">
                <a:solidFill>
                  <a:schemeClr val="bg1"/>
                </a:solidFill>
                <a:latin typeface="Gill Sans MT" pitchFamily="34" charset="0"/>
              </a:rPr>
              <a:t>Warum</a:t>
            </a:r>
            <a:r>
              <a:rPr lang="en-GB" sz="2400" dirty="0" smtClean="0">
                <a:solidFill>
                  <a:schemeClr val="bg1"/>
                </a:solidFill>
                <a:latin typeface="Gill Sans MT" pitchFamily="34" charset="0"/>
              </a:rPr>
              <a:t> CEL?</a:t>
            </a:r>
            <a:endParaRPr lang="en-GB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5364" name="TextBox 23"/>
          <p:cNvSpPr txBox="1">
            <a:spLocks noChangeArrowheads="1"/>
          </p:cNvSpPr>
          <p:nvPr/>
        </p:nvSpPr>
        <p:spPr bwMode="auto">
          <a:xfrm>
            <a:off x="684213" y="1773238"/>
            <a:ext cx="6911975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Starke Mannschaft europäischen &amp; chinesischen technischen Mitarbeiter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Partnerschaftliche Verhandlungen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Reverse Engineering verbessert Kosten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Inventar in China und Europa, komplette </a:t>
            </a: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Logistikleistungen</a:t>
            </a:r>
            <a:endParaRPr lang="de-DE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Pünktliche Lieferungen innerhalb Budgets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Fabrik in </a:t>
            </a:r>
            <a:r>
              <a:rPr lang="de-DE" dirty="0" err="1" smtClean="0">
                <a:solidFill>
                  <a:schemeClr val="bg1"/>
                </a:solidFill>
                <a:latin typeface="Gill Sans MT" pitchFamily="34" charset="0"/>
              </a:rPr>
              <a:t>Telford</a:t>
            </a: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, UK </a:t>
            </a:r>
            <a:r>
              <a:rPr lang="de-DE" dirty="0" err="1" smtClean="0">
                <a:solidFill>
                  <a:schemeClr val="bg1"/>
                </a:solidFill>
                <a:latin typeface="Gill Sans MT" pitchFamily="34" charset="0"/>
              </a:rPr>
              <a:t>and</a:t>
            </a: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Gill Sans MT" pitchFamily="34" charset="0"/>
              </a:rPr>
              <a:t>Panyu</a:t>
            </a: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, China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Erfahren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Zugänglich</a:t>
            </a:r>
            <a:endParaRPr lang="de-DE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14 - Im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100" y="1466850"/>
            <a:ext cx="56769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684213" y="765175"/>
            <a:ext cx="5688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 err="1" smtClean="0">
                <a:solidFill>
                  <a:schemeClr val="bg1"/>
                </a:solidFill>
                <a:latin typeface="Gill Sans MT" pitchFamily="34" charset="0"/>
              </a:rPr>
              <a:t>Vorteile</a:t>
            </a:r>
            <a:endParaRPr lang="en-GB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6388" name="TextBox 23"/>
          <p:cNvSpPr txBox="1">
            <a:spLocks noChangeArrowheads="1"/>
          </p:cNvSpPr>
          <p:nvPr/>
        </p:nvSpPr>
        <p:spPr bwMode="auto">
          <a:xfrm>
            <a:off x="684213" y="1773238"/>
            <a:ext cx="6911975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Kosten sparen ohne auf Qualität zu verzichten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Einkaufskosten streichen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Herstellungskosten streichen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Reduzierte Design- &amp; Entwicklungskosten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Rentabilitätsmarge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Bessere Rendite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Wettbewerbsfähig</a:t>
            </a:r>
            <a:endParaRPr lang="de-DE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16 - Im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2387600"/>
            <a:ext cx="536416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84213" y="765175"/>
            <a:ext cx="5688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Gill Sans MT" pitchFamily="34" charset="0"/>
              </a:rPr>
              <a:t>The future</a:t>
            </a:r>
            <a:endParaRPr lang="en-GB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7412" name="TextBox 23"/>
          <p:cNvSpPr txBox="1">
            <a:spLocks noChangeArrowheads="1"/>
          </p:cNvSpPr>
          <p:nvPr/>
        </p:nvSpPr>
        <p:spPr bwMode="auto">
          <a:xfrm>
            <a:off x="684213" y="1773238"/>
            <a:ext cx="5832475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Neue Einrichtungen in </a:t>
            </a:r>
            <a:r>
              <a:rPr lang="de-DE" dirty="0" err="1" smtClean="0">
                <a:solidFill>
                  <a:schemeClr val="bg1"/>
                </a:solidFill>
                <a:latin typeface="Gill Sans MT" pitchFamily="34" charset="0"/>
              </a:rPr>
              <a:t>Shenzen</a:t>
            </a: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Gill Sans MT" pitchFamily="34" charset="0"/>
              </a:rPr>
              <a:t>and</a:t>
            </a: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Gill Sans MT" pitchFamily="34" charset="0"/>
              </a:rPr>
              <a:t>Guangzhou</a:t>
            </a:r>
            <a:endParaRPr lang="de-DE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Weitere Investments in neue Technik und Einrichtungen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Erweiterung und Entwicklung einer UK Montage- und Versuchseinrichtung.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EL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28800"/>
            <a:ext cx="576064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684212" y="260648"/>
            <a:ext cx="4103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err="1" smtClean="0">
                <a:solidFill>
                  <a:schemeClr val="bg1"/>
                </a:solidFill>
                <a:latin typeface="Gill Sans MT" pitchFamily="34" charset="0"/>
              </a:rPr>
              <a:t>Übersicht</a:t>
            </a:r>
            <a:r>
              <a:rPr lang="en-GB" sz="2400" dirty="0" smtClean="0">
                <a:solidFill>
                  <a:schemeClr val="bg1"/>
                </a:solidFill>
                <a:latin typeface="Gill Sans MT" pitchFamily="34" charset="0"/>
              </a:rPr>
              <a:t> des CEL </a:t>
            </a:r>
            <a:r>
              <a:rPr lang="en-GB" sz="2400" dirty="0" err="1" smtClean="0">
                <a:solidFill>
                  <a:schemeClr val="bg1"/>
                </a:solidFill>
                <a:latin typeface="Gill Sans MT" pitchFamily="34" charset="0"/>
              </a:rPr>
              <a:t>Konzerns</a:t>
            </a:r>
            <a:endParaRPr lang="en-GB" sz="24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47864" y="764704"/>
            <a:ext cx="2448272" cy="14410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83567" y="2708274"/>
            <a:ext cx="2232671" cy="136879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755576" y="2924944"/>
            <a:ext cx="208756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bg1"/>
                </a:solidFill>
                <a:latin typeface="Gill Sans MT" pitchFamily="34" charset="0"/>
              </a:rPr>
              <a:t>CEL </a:t>
            </a:r>
            <a:r>
              <a:rPr lang="de-DE" sz="1200" b="1" dirty="0" err="1" smtClean="0">
                <a:solidFill>
                  <a:schemeClr val="bg1"/>
                </a:solidFill>
                <a:latin typeface="Gill Sans MT" pitchFamily="34" charset="0"/>
              </a:rPr>
              <a:t>Sheetmetal</a:t>
            </a:r>
            <a:r>
              <a:rPr lang="de-DE" sz="1200" b="1" dirty="0" smtClean="0">
                <a:solidFill>
                  <a:schemeClr val="bg1"/>
                </a:solidFill>
                <a:latin typeface="Gill Sans MT" pitchFamily="34" charset="0"/>
              </a:rPr>
              <a:t> Ltd</a:t>
            </a:r>
          </a:p>
          <a:p>
            <a:pPr algn="ctr">
              <a:spcBef>
                <a:spcPts val="300"/>
              </a:spcBef>
            </a:pPr>
            <a:r>
              <a:rPr lang="de-DE" sz="1100" dirty="0" smtClean="0">
                <a:solidFill>
                  <a:schemeClr val="bg1"/>
                </a:solidFill>
                <a:latin typeface="Gill Sans MT" pitchFamily="34" charset="0"/>
              </a:rPr>
              <a:t>Feinmetallblecharbeit, CNC Stanzen, Laser-Rohrschneiden,</a:t>
            </a:r>
          </a:p>
          <a:p>
            <a:pPr algn="ctr">
              <a:spcBef>
                <a:spcPts val="300"/>
              </a:spcBef>
            </a:pPr>
            <a:r>
              <a:rPr lang="de-DE" sz="1100" dirty="0" smtClean="0">
                <a:solidFill>
                  <a:schemeClr val="bg1"/>
                </a:solidFill>
                <a:latin typeface="Gill Sans MT" pitchFamily="34" charset="0"/>
              </a:rPr>
              <a:t>komplette Herstellungsfabriken</a:t>
            </a:r>
            <a:endParaRPr lang="de-DE" sz="11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47864" y="2708274"/>
            <a:ext cx="2448272" cy="1368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227763" y="2708274"/>
            <a:ext cx="2232669" cy="1368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2" name="TextBox 11"/>
          <p:cNvSpPr txBox="1">
            <a:spLocks noChangeArrowheads="1"/>
          </p:cNvSpPr>
          <p:nvPr/>
        </p:nvSpPr>
        <p:spPr bwMode="auto">
          <a:xfrm>
            <a:off x="6300788" y="2781300"/>
            <a:ext cx="2087562" cy="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Gill Sans MT" pitchFamily="34" charset="0"/>
              </a:rPr>
              <a:t>CEL Logistics Ltd</a:t>
            </a:r>
          </a:p>
          <a:p>
            <a:pPr algn="ctr">
              <a:spcBef>
                <a:spcPts val="300"/>
              </a:spcBef>
            </a:pPr>
            <a:r>
              <a:rPr lang="de-DE" sz="1100" dirty="0" smtClean="0">
                <a:solidFill>
                  <a:schemeClr val="bg1"/>
                </a:solidFill>
                <a:latin typeface="Gill Sans MT" pitchFamily="34" charset="0"/>
              </a:rPr>
              <a:t>Globale Lieferungsvereinigung  Lagerung &amp; Vertrieb in UK </a:t>
            </a:r>
            <a:br>
              <a:rPr lang="de-DE" sz="1100" dirty="0" smtClean="0">
                <a:solidFill>
                  <a:schemeClr val="bg1"/>
                </a:solidFill>
                <a:latin typeface="Gill Sans MT" pitchFamily="34" charset="0"/>
              </a:rPr>
            </a:br>
            <a:r>
              <a:rPr lang="de-DE" sz="1100" dirty="0" smtClean="0">
                <a:solidFill>
                  <a:schemeClr val="bg1"/>
                </a:solidFill>
                <a:latin typeface="Gill Sans MT" pitchFamily="34" charset="0"/>
              </a:rPr>
              <a:t>Montage- &amp; Testfabriken</a:t>
            </a:r>
            <a:endParaRPr lang="de-DE" sz="11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31640" y="4509120"/>
            <a:ext cx="3096344" cy="14407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4" name="TextBox 13"/>
          <p:cNvSpPr txBox="1">
            <a:spLocks noChangeArrowheads="1"/>
          </p:cNvSpPr>
          <p:nvPr/>
        </p:nvSpPr>
        <p:spPr bwMode="auto">
          <a:xfrm>
            <a:off x="1331640" y="4509121"/>
            <a:ext cx="3024336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bg1"/>
                </a:solidFill>
                <a:latin typeface="Gill Sans MT" pitchFamily="34" charset="0"/>
              </a:rPr>
              <a:t>CEL China Einrichtung </a:t>
            </a:r>
            <a:r>
              <a:rPr lang="de-DE" sz="1200" b="1" dirty="0" err="1" smtClean="0">
                <a:solidFill>
                  <a:schemeClr val="bg1"/>
                </a:solidFill>
                <a:latin typeface="Gill Sans MT" pitchFamily="34" charset="0"/>
              </a:rPr>
              <a:t>Panyu</a:t>
            </a:r>
            <a:endParaRPr lang="de-DE" sz="1200" b="1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de-DE" sz="1100" dirty="0" smtClean="0">
                <a:solidFill>
                  <a:schemeClr val="bg1"/>
                </a:solidFill>
                <a:latin typeface="Gill Sans MT" pitchFamily="34" charset="0"/>
              </a:rPr>
              <a:t>19.000 Qm Herstellungsfabrik</a:t>
            </a:r>
            <a:br>
              <a:rPr lang="de-DE" sz="1100" dirty="0" smtClean="0">
                <a:solidFill>
                  <a:schemeClr val="bg1"/>
                </a:solidFill>
                <a:latin typeface="Gill Sans MT" pitchFamily="34" charset="0"/>
              </a:rPr>
            </a:br>
            <a:r>
              <a:rPr lang="de-DE" sz="1100" dirty="0" smtClean="0">
                <a:solidFill>
                  <a:schemeClr val="bg1"/>
                </a:solidFill>
                <a:latin typeface="Gill Sans MT" pitchFamily="34" charset="0"/>
              </a:rPr>
              <a:t>Metallblecharbeit, Metallstanzen, Rohrbiegen und Herstellung</a:t>
            </a:r>
            <a:br>
              <a:rPr lang="de-DE" sz="1100" dirty="0" smtClean="0">
                <a:solidFill>
                  <a:schemeClr val="bg1"/>
                </a:solidFill>
                <a:latin typeface="Gill Sans MT" pitchFamily="34" charset="0"/>
              </a:rPr>
            </a:br>
            <a:r>
              <a:rPr lang="de-DE" sz="1100" dirty="0" smtClean="0">
                <a:solidFill>
                  <a:schemeClr val="bg1"/>
                </a:solidFill>
                <a:latin typeface="Gill Sans MT" pitchFamily="34" charset="0"/>
              </a:rPr>
              <a:t>Quelle &amp; Montage</a:t>
            </a:r>
            <a:br>
              <a:rPr lang="de-DE" sz="1100" dirty="0" smtClean="0">
                <a:solidFill>
                  <a:schemeClr val="bg1"/>
                </a:solidFill>
                <a:latin typeface="Gill Sans MT" pitchFamily="34" charset="0"/>
              </a:rPr>
            </a:br>
            <a:r>
              <a:rPr lang="de-DE" sz="1100" dirty="0" smtClean="0">
                <a:solidFill>
                  <a:schemeClr val="bg1"/>
                </a:solidFill>
                <a:latin typeface="Gill Sans MT" pitchFamily="34" charset="0"/>
              </a:rPr>
              <a:t>Lager und Verteilung</a:t>
            </a:r>
          </a:p>
          <a:p>
            <a:pPr algn="ctr">
              <a:spcBef>
                <a:spcPts val="300"/>
              </a:spcBef>
            </a:pPr>
            <a:r>
              <a:rPr lang="de-DE" sz="1100" i="1" dirty="0" smtClean="0">
                <a:solidFill>
                  <a:schemeClr val="bg1"/>
                </a:solidFill>
                <a:latin typeface="Gill Sans MT" pitchFamily="34" charset="0"/>
              </a:rPr>
              <a:t>ISO 9001:2000</a:t>
            </a:r>
            <a:endParaRPr lang="de-DE" sz="1100" i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3085" name="TextBox 15"/>
          <p:cNvSpPr txBox="1">
            <a:spLocks noChangeArrowheads="1"/>
          </p:cNvSpPr>
          <p:nvPr/>
        </p:nvSpPr>
        <p:spPr bwMode="auto">
          <a:xfrm>
            <a:off x="5003800" y="4581525"/>
            <a:ext cx="25923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bg1"/>
                </a:solidFill>
                <a:latin typeface="Gill Sans MT" pitchFamily="34" charset="0"/>
              </a:rPr>
              <a:t>Fachlieferant</a:t>
            </a:r>
          </a:p>
          <a:p>
            <a:pPr algn="ctr">
              <a:spcBef>
                <a:spcPts val="300"/>
              </a:spcBef>
            </a:pPr>
            <a:r>
              <a:rPr lang="de-DE" sz="1100" dirty="0" smtClean="0">
                <a:solidFill>
                  <a:schemeClr val="bg1"/>
                </a:solidFill>
                <a:latin typeface="Gill Sans MT" pitchFamily="34" charset="0"/>
              </a:rPr>
              <a:t>Strategische Partnerschaften</a:t>
            </a:r>
          </a:p>
          <a:p>
            <a:pPr algn="ctr">
              <a:spcBef>
                <a:spcPts val="300"/>
              </a:spcBef>
            </a:pPr>
            <a:r>
              <a:rPr lang="de-DE" sz="1100" dirty="0" smtClean="0">
                <a:solidFill>
                  <a:schemeClr val="bg1"/>
                </a:solidFill>
                <a:latin typeface="Gill Sans MT" pitchFamily="34" charset="0"/>
              </a:rPr>
              <a:t>Feststehende Beziehungen</a:t>
            </a:r>
            <a:br>
              <a:rPr lang="de-DE" sz="1100" dirty="0" smtClean="0">
                <a:solidFill>
                  <a:schemeClr val="bg1"/>
                </a:solidFill>
                <a:latin typeface="Gill Sans MT" pitchFamily="34" charset="0"/>
              </a:rPr>
            </a:br>
            <a:r>
              <a:rPr lang="de-DE" sz="1100" dirty="0" smtClean="0">
                <a:solidFill>
                  <a:schemeClr val="bg1"/>
                </a:solidFill>
                <a:latin typeface="Gill Sans MT" pitchFamily="34" charset="0"/>
              </a:rPr>
              <a:t>Qualitätszeichnen</a:t>
            </a:r>
            <a:br>
              <a:rPr lang="de-DE" sz="1100" dirty="0" smtClean="0">
                <a:solidFill>
                  <a:schemeClr val="bg1"/>
                </a:solidFill>
                <a:latin typeface="Gill Sans MT" pitchFamily="34" charset="0"/>
              </a:rPr>
            </a:br>
            <a:r>
              <a:rPr lang="de-DE" sz="1100" dirty="0" smtClean="0">
                <a:solidFill>
                  <a:schemeClr val="bg1"/>
                </a:solidFill>
                <a:latin typeface="Gill Sans MT" pitchFamily="34" charset="0"/>
              </a:rPr>
              <a:t>Kosteffektiv</a:t>
            </a:r>
            <a:br>
              <a:rPr lang="de-DE" sz="1100" dirty="0" smtClean="0">
                <a:solidFill>
                  <a:schemeClr val="bg1"/>
                </a:solidFill>
                <a:latin typeface="Gill Sans MT" pitchFamily="34" charset="0"/>
              </a:rPr>
            </a:br>
            <a:r>
              <a:rPr lang="de-DE" sz="1100" dirty="0" smtClean="0">
                <a:solidFill>
                  <a:schemeClr val="bg1"/>
                </a:solidFill>
                <a:latin typeface="Gill Sans MT" pitchFamily="34" charset="0"/>
              </a:rPr>
              <a:t>Effizient</a:t>
            </a:r>
            <a:endParaRPr lang="de-DE" sz="1100" i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87900" y="4508500"/>
            <a:ext cx="3024460" cy="14407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9" name="Straight Connector 18"/>
          <p:cNvCxnSpPr>
            <a:stCxn id="5" idx="2"/>
            <a:endCxn id="9" idx="0"/>
          </p:cNvCxnSpPr>
          <p:nvPr/>
        </p:nvCxnSpPr>
        <p:spPr>
          <a:xfrm>
            <a:off x="4572000" y="2205708"/>
            <a:ext cx="0" cy="50256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763713" y="2417763"/>
            <a:ext cx="5588000" cy="317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0"/>
          </p:cNvCxnSpPr>
          <p:nvPr/>
        </p:nvCxnSpPr>
        <p:spPr>
          <a:xfrm rot="16200000" flipV="1">
            <a:off x="7197890" y="2562065"/>
            <a:ext cx="290510" cy="190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V="1">
            <a:off x="1618457" y="2566194"/>
            <a:ext cx="292100" cy="158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2"/>
          </p:cNvCxnSpPr>
          <p:nvPr/>
        </p:nvCxnSpPr>
        <p:spPr>
          <a:xfrm rot="16200000" flipH="1">
            <a:off x="4463989" y="4185081"/>
            <a:ext cx="216026" cy="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7" idx="0"/>
          </p:cNvCxnSpPr>
          <p:nvPr/>
        </p:nvCxnSpPr>
        <p:spPr>
          <a:xfrm rot="5400000" flipH="1" flipV="1">
            <a:off x="6192509" y="4400221"/>
            <a:ext cx="215900" cy="65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084" idx="0"/>
          </p:cNvCxnSpPr>
          <p:nvPr/>
        </p:nvCxnSpPr>
        <p:spPr>
          <a:xfrm flipV="1">
            <a:off x="2843808" y="4293097"/>
            <a:ext cx="2" cy="21602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2843808" y="4293096"/>
            <a:ext cx="345698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3275856" y="836712"/>
            <a:ext cx="252028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Gill Sans MT" pitchFamily="34" charset="0"/>
              </a:rPr>
              <a:t>CEL Group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Telford, Shropshire, UK</a:t>
            </a:r>
          </a:p>
          <a:p>
            <a:pPr algn="ctr">
              <a:spcBef>
                <a:spcPts val="300"/>
              </a:spcBef>
            </a:pPr>
            <a:r>
              <a:rPr lang="de-DE" sz="1100" dirty="0" smtClean="0">
                <a:solidFill>
                  <a:schemeClr val="bg1"/>
                </a:solidFill>
                <a:latin typeface="Gill Sans MT" pitchFamily="34" charset="0"/>
              </a:rPr>
              <a:t>Eine Gruppe Subunternehmer Ingenieureurfirmen mit Sitz im vereinigten Königreich.</a:t>
            </a:r>
          </a:p>
          <a:p>
            <a:pPr algn="ctr">
              <a:spcBef>
                <a:spcPts val="300"/>
              </a:spcBef>
            </a:pPr>
            <a:r>
              <a:rPr lang="de-DE" sz="1100" dirty="0" smtClean="0">
                <a:solidFill>
                  <a:schemeClr val="bg1"/>
                </a:solidFill>
                <a:latin typeface="Gill Sans MT" pitchFamily="34" charset="0"/>
              </a:rPr>
              <a:t>Eingegliedert in die chinesische &amp; europäische Einrichtungen.</a:t>
            </a:r>
            <a:endParaRPr lang="de-DE" sz="11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3419872" y="2780928"/>
            <a:ext cx="2376264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Gill Sans MT" pitchFamily="34" charset="0"/>
              </a:rPr>
              <a:t>China Enterprise UK Ltd</a:t>
            </a:r>
          </a:p>
          <a:p>
            <a:pPr algn="ctr">
              <a:spcBef>
                <a:spcPts val="300"/>
              </a:spcBef>
            </a:pPr>
            <a:r>
              <a:rPr lang="de-DE" sz="1100" dirty="0" smtClean="0">
                <a:solidFill>
                  <a:schemeClr val="bg1"/>
                </a:solidFill>
                <a:latin typeface="Gill Sans MT" pitchFamily="34" charset="0"/>
              </a:rPr>
              <a:t>Kontrollorgan der chinesischen Herstellung und Lieferungskette.</a:t>
            </a:r>
          </a:p>
          <a:p>
            <a:pPr algn="ctr">
              <a:spcBef>
                <a:spcPts val="300"/>
              </a:spcBef>
            </a:pPr>
            <a:r>
              <a:rPr lang="de-DE" sz="1100" dirty="0" smtClean="0">
                <a:solidFill>
                  <a:schemeClr val="bg1"/>
                </a:solidFill>
                <a:latin typeface="Gill Sans MT" pitchFamily="34" charset="0"/>
              </a:rPr>
              <a:t>Ingenieur- &amp; Technikmanagement </a:t>
            </a:r>
          </a:p>
          <a:p>
            <a:pPr algn="ctr">
              <a:spcBef>
                <a:spcPts val="300"/>
              </a:spcBef>
            </a:pPr>
            <a:r>
              <a:rPr lang="de-DE" sz="1100" dirty="0" smtClean="0">
                <a:solidFill>
                  <a:schemeClr val="bg1"/>
                </a:solidFill>
                <a:latin typeface="Gill Sans MT" pitchFamily="34" charset="0"/>
              </a:rPr>
              <a:t>Logistik &amp; Verschiffung von China</a:t>
            </a:r>
          </a:p>
          <a:p>
            <a:pPr algn="ctr">
              <a:spcBef>
                <a:spcPts val="300"/>
              </a:spcBef>
            </a:pPr>
            <a:r>
              <a:rPr lang="en-GB" sz="1100" i="1" dirty="0" smtClean="0">
                <a:solidFill>
                  <a:schemeClr val="bg1"/>
                </a:solidFill>
                <a:latin typeface="Gill Sans MT" pitchFamily="34" charset="0"/>
              </a:rPr>
              <a:t>ISO </a:t>
            </a:r>
            <a:r>
              <a:rPr lang="en-GB" sz="1100" i="1" dirty="0">
                <a:solidFill>
                  <a:schemeClr val="bg1"/>
                </a:solidFill>
                <a:latin typeface="Gill Sans MT" pitchFamily="34" charset="0"/>
              </a:rPr>
              <a:t>9001:2000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4" descr="03 - 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933700"/>
            <a:ext cx="39624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684213" y="765175"/>
            <a:ext cx="2519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Gill Sans MT" pitchFamily="34" charset="0"/>
              </a:rPr>
              <a:t>Was </a:t>
            </a:r>
            <a:r>
              <a:rPr lang="en-GB" sz="2400" dirty="0" err="1" smtClean="0">
                <a:solidFill>
                  <a:schemeClr val="bg1"/>
                </a:solidFill>
                <a:latin typeface="Gill Sans MT" pitchFamily="34" charset="0"/>
              </a:rPr>
              <a:t>wir</a:t>
            </a:r>
            <a:r>
              <a:rPr lang="en-GB" sz="2400" dirty="0" smtClean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Gill Sans MT" pitchFamily="34" charset="0"/>
              </a:rPr>
              <a:t>tun</a:t>
            </a:r>
            <a:endParaRPr lang="en-GB" sz="24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4100" name="TextBox 23"/>
          <p:cNvSpPr txBox="1">
            <a:spLocks noChangeArrowheads="1"/>
          </p:cNvSpPr>
          <p:nvPr/>
        </p:nvSpPr>
        <p:spPr bwMode="auto">
          <a:xfrm>
            <a:off x="684213" y="1773238"/>
            <a:ext cx="6911975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In-House Lieferung aller Bauteile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err="1" smtClean="0">
                <a:solidFill>
                  <a:schemeClr val="bg1"/>
                </a:solidFill>
                <a:latin typeface="Gill Sans MT" pitchFamily="34" charset="0"/>
              </a:rPr>
              <a:t>Subassembly</a:t>
            </a: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 Herstellung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Geprüfte elektro-mechanische Produkte für OEMs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Auf Qualität geprüfte, strategische Lieferanten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Spezialist Lieferkette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Effizienter Materialfluss, Lagern, </a:t>
            </a:r>
            <a:r>
              <a:rPr lang="de-DE" dirty="0" err="1" smtClean="0">
                <a:solidFill>
                  <a:schemeClr val="bg1"/>
                </a:solidFill>
                <a:latin typeface="Gill Sans MT" pitchFamily="34" charset="0"/>
              </a:rPr>
              <a:t>Kanban</a:t>
            </a: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 innerhalb Europa und China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Gemischten Containers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Alle Verschiffungs-, </a:t>
            </a:r>
            <a:r>
              <a:rPr lang="de-DE" dirty="0" err="1">
                <a:solidFill>
                  <a:schemeClr val="bg1"/>
                </a:solidFill>
                <a:latin typeface="Gill Sans MT" pitchFamily="34" charset="0"/>
              </a:rPr>
              <a:t>L</a:t>
            </a:r>
            <a:r>
              <a:rPr lang="de-DE" dirty="0" err="1" smtClean="0">
                <a:solidFill>
                  <a:schemeClr val="bg1"/>
                </a:solidFill>
                <a:latin typeface="Gill Sans MT" pitchFamily="34" charset="0"/>
              </a:rPr>
              <a:t>ogistisik</a:t>
            </a: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-</a:t>
            </a: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,  Clearing- und Importgebühren</a:t>
            </a:r>
            <a:endParaRPr lang="de-DE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04 - Im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288" y="1989138"/>
            <a:ext cx="4557712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684213" y="765175"/>
            <a:ext cx="5688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Gill Sans MT" pitchFamily="34" charset="0"/>
              </a:rPr>
              <a:t>CEL Sheetmetal Ltd</a:t>
            </a:r>
          </a:p>
        </p:txBody>
      </p:sp>
      <p:sp>
        <p:nvSpPr>
          <p:cNvPr id="5124" name="TextBox 23"/>
          <p:cNvSpPr txBox="1">
            <a:spLocks noChangeArrowheads="1"/>
          </p:cNvSpPr>
          <p:nvPr/>
        </p:nvSpPr>
        <p:spPr bwMode="auto">
          <a:xfrm>
            <a:off x="683568" y="1412777"/>
            <a:ext cx="6911975" cy="391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Hoch moderner Subunternehmer-Metallblechhersteller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In-House Fähigkeiten, </a:t>
            </a:r>
            <a:r>
              <a:rPr lang="de-DE" dirty="0" err="1" smtClean="0">
                <a:solidFill>
                  <a:schemeClr val="bg1"/>
                </a:solidFill>
                <a:latin typeface="Gill Sans MT" pitchFamily="34" charset="0"/>
              </a:rPr>
              <a:t>u.A.</a:t>
            </a: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:</a:t>
            </a:r>
          </a:p>
          <a:p>
            <a:pPr marL="720725" lvl="1" indent="-263525">
              <a:lnSpc>
                <a:spcPct val="120000"/>
              </a:lnSpc>
            </a:pPr>
            <a:r>
              <a:rPr lang="de-DE" sz="1700" i="1" dirty="0" smtClean="0">
                <a:solidFill>
                  <a:schemeClr val="bg1"/>
                </a:solidFill>
                <a:latin typeface="Gill Sans MT" pitchFamily="34" charset="0"/>
              </a:rPr>
              <a:t>Laserschneiden</a:t>
            </a:r>
          </a:p>
          <a:p>
            <a:pPr marL="720725" lvl="1" indent="-263525">
              <a:lnSpc>
                <a:spcPct val="120000"/>
              </a:lnSpc>
            </a:pPr>
            <a:r>
              <a:rPr lang="de-DE" sz="1700" i="1" dirty="0" smtClean="0">
                <a:solidFill>
                  <a:schemeClr val="bg1"/>
                </a:solidFill>
                <a:latin typeface="Gill Sans MT" pitchFamily="34" charset="0"/>
              </a:rPr>
              <a:t>CNC Stanzen</a:t>
            </a:r>
          </a:p>
          <a:p>
            <a:pPr marL="720725" lvl="1" indent="-263525">
              <a:lnSpc>
                <a:spcPct val="120000"/>
              </a:lnSpc>
            </a:pPr>
            <a:r>
              <a:rPr lang="de-DE" sz="1700" i="1" dirty="0" smtClean="0">
                <a:solidFill>
                  <a:schemeClr val="bg1"/>
                </a:solidFill>
                <a:latin typeface="Gill Sans MT" pitchFamily="34" charset="0"/>
              </a:rPr>
              <a:t>Laser-Rohrschneiden</a:t>
            </a:r>
          </a:p>
          <a:p>
            <a:pPr marL="720725" lvl="1" indent="-263525">
              <a:lnSpc>
                <a:spcPct val="120000"/>
              </a:lnSpc>
            </a:pPr>
            <a:r>
              <a:rPr lang="de-DE" sz="1700" i="1" dirty="0" smtClean="0">
                <a:solidFill>
                  <a:schemeClr val="bg1"/>
                </a:solidFill>
                <a:latin typeface="Gill Sans MT" pitchFamily="34" charset="0"/>
              </a:rPr>
              <a:t>Rohrbiegen</a:t>
            </a:r>
          </a:p>
          <a:p>
            <a:pPr marL="720725" lvl="1" indent="-263525">
              <a:lnSpc>
                <a:spcPct val="120000"/>
              </a:lnSpc>
            </a:pPr>
            <a:r>
              <a:rPr lang="de-DE" sz="1700" i="1" dirty="0" smtClean="0">
                <a:solidFill>
                  <a:schemeClr val="bg1"/>
                </a:solidFill>
                <a:latin typeface="Gill Sans MT" pitchFamily="34" charset="0"/>
              </a:rPr>
              <a:t>Feinschweißarbeiten</a:t>
            </a:r>
            <a:endParaRPr lang="de-DE" sz="1700" i="1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marL="720725" lvl="1" indent="-263525">
              <a:lnSpc>
                <a:spcPct val="120000"/>
              </a:lnSpc>
            </a:pPr>
            <a:endParaRPr lang="en-GB" sz="1700" i="1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marL="263525" indent="-263525"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Komplette Fließbänder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Halten Aktien gegenüber Kundenbestellung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err="1" smtClean="0">
                <a:solidFill>
                  <a:schemeClr val="bg1"/>
                </a:solidFill>
                <a:latin typeface="Gill Sans MT" pitchFamily="34" charset="0"/>
              </a:rPr>
              <a:t>Kanban</a:t>
            </a: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-System oder direkte Line-Call-Offs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Prototyp</a:t>
            </a:r>
            <a:endParaRPr lang="de-DE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05 - Im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2638" y="2708275"/>
            <a:ext cx="582136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684213" y="765175"/>
            <a:ext cx="5688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Gill Sans MT" pitchFamily="34" charset="0"/>
              </a:rPr>
              <a:t>CEL Logistics</a:t>
            </a:r>
          </a:p>
        </p:txBody>
      </p:sp>
      <p:sp>
        <p:nvSpPr>
          <p:cNvPr id="6148" name="TextBox 23"/>
          <p:cNvSpPr txBox="1">
            <a:spLocks noChangeArrowheads="1"/>
          </p:cNvSpPr>
          <p:nvPr/>
        </p:nvSpPr>
        <p:spPr bwMode="auto">
          <a:xfrm>
            <a:off x="684213" y="1773238"/>
            <a:ext cx="6911975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Alle Konzernvorteile werden in ein Paket integriert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Zusammenführen Lieferketten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Komplette zur Spezifikationen hergestellten Fließbänder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Prüfung und Qualitätskontrolle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Halten Aktien gegenüber Kundenbestellung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err="1" smtClean="0">
                <a:solidFill>
                  <a:schemeClr val="bg1"/>
                </a:solidFill>
                <a:latin typeface="Gill Sans MT" pitchFamily="34" charset="0"/>
              </a:rPr>
              <a:t>Kanban</a:t>
            </a: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-Systeme </a:t>
            </a: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oder direkte Line Call Offs</a:t>
            </a:r>
            <a:endParaRPr lang="de-DE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06 - Im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0" y="2492375"/>
            <a:ext cx="555625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684213" y="765175"/>
            <a:ext cx="5688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Gill Sans MT" pitchFamily="34" charset="0"/>
              </a:rPr>
              <a:t>China Enterprise UK Ltd</a:t>
            </a:r>
          </a:p>
        </p:txBody>
      </p:sp>
      <p:sp>
        <p:nvSpPr>
          <p:cNvPr id="7172" name="TextBox 23"/>
          <p:cNvSpPr txBox="1">
            <a:spLocks noChangeArrowheads="1"/>
          </p:cNvSpPr>
          <p:nvPr/>
        </p:nvSpPr>
        <p:spPr bwMode="auto">
          <a:xfrm>
            <a:off x="684213" y="1773238"/>
            <a:ext cx="69119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Moderne 19.000 Qm Fabrik in </a:t>
            </a:r>
            <a:r>
              <a:rPr lang="de-DE" dirty="0" err="1" smtClean="0">
                <a:solidFill>
                  <a:schemeClr val="bg1"/>
                </a:solidFill>
                <a:latin typeface="Gill Sans MT" pitchFamily="34" charset="0"/>
              </a:rPr>
              <a:t>Panyu</a:t>
            </a: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, </a:t>
            </a:r>
            <a:r>
              <a:rPr lang="de-DE" dirty="0" err="1" smtClean="0">
                <a:solidFill>
                  <a:schemeClr val="bg1"/>
                </a:solidFill>
                <a:latin typeface="Gill Sans MT" pitchFamily="34" charset="0"/>
              </a:rPr>
              <a:t>Guangdong</a:t>
            </a:r>
            <a:endParaRPr lang="de-DE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Übertragung und Überwachung Subunternehmer-Herstellung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Kosten reduzieren, Gewinn verbessern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ISO 9001:2000 zertifiziert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Überwachen aller Ingenieur- &amp; Herstellungsprozesse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07 - Im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140075"/>
            <a:ext cx="521970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684213" y="765175"/>
            <a:ext cx="5688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Gill Sans MT" pitchFamily="34" charset="0"/>
              </a:rPr>
              <a:t>CEL </a:t>
            </a:r>
            <a:r>
              <a:rPr lang="en-GB" sz="2400" dirty="0" smtClean="0">
                <a:solidFill>
                  <a:schemeClr val="bg1"/>
                </a:solidFill>
                <a:latin typeface="Gill Sans MT" pitchFamily="34" charset="0"/>
              </a:rPr>
              <a:t>China</a:t>
            </a:r>
            <a:endParaRPr lang="en-GB" sz="24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8196" name="TextBox 23"/>
          <p:cNvSpPr txBox="1">
            <a:spLocks noChangeArrowheads="1"/>
          </p:cNvSpPr>
          <p:nvPr/>
        </p:nvSpPr>
        <p:spPr bwMode="auto">
          <a:xfrm>
            <a:off x="684213" y="1773238"/>
            <a:ext cx="6911975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Von China Enterprise UK Ltd </a:t>
            </a:r>
            <a:r>
              <a:rPr lang="de-DE" dirty="0" err="1" smtClean="0">
                <a:solidFill>
                  <a:schemeClr val="bg1"/>
                </a:solidFill>
                <a:latin typeface="Gill Sans MT" pitchFamily="34" charset="0"/>
              </a:rPr>
              <a:t>gemanaged</a:t>
            </a: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 und überwacht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19.000 Qm Herstellungsfabrik in </a:t>
            </a:r>
            <a:r>
              <a:rPr lang="de-DE" dirty="0" err="1" smtClean="0">
                <a:solidFill>
                  <a:schemeClr val="bg1"/>
                </a:solidFill>
                <a:latin typeface="Gill Sans MT" pitchFamily="34" charset="0"/>
              </a:rPr>
              <a:t>Panyu</a:t>
            </a:r>
            <a:endParaRPr lang="de-DE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Langfristig niedrige Kosten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Fast unbegrenzten Ausbaumöglichkeiten</a:t>
            </a:r>
            <a:endParaRPr lang="de-DE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08 - Im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959100"/>
            <a:ext cx="4716462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684213" y="765175"/>
            <a:ext cx="5688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  <a:latin typeface="Gill Sans MT" pitchFamily="34" charset="0"/>
              </a:rPr>
              <a:t>Chinesischen Fabriken</a:t>
            </a:r>
            <a:endParaRPr lang="de-DE" sz="24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9220" name="TextBox 23"/>
          <p:cNvSpPr txBox="1">
            <a:spLocks noChangeArrowheads="1"/>
          </p:cNvSpPr>
          <p:nvPr/>
        </p:nvSpPr>
        <p:spPr bwMode="auto">
          <a:xfrm>
            <a:off x="684213" y="1773238"/>
            <a:ext cx="69119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Metallblecharbeit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Metallstanzen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Rohrbiegen und -Herstellung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Kunststoffspritzformen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Werkzeuge für Kunststoff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Metalldrechseln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Feinschweißverfahren TIG/WIG und MIG/MAG 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Pulverbeschichtung und Nassspritztechnik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err="1" smtClean="0">
                <a:solidFill>
                  <a:schemeClr val="bg1"/>
                </a:solidFill>
                <a:latin typeface="Gill Sans MT" pitchFamily="34" charset="0"/>
              </a:rPr>
              <a:t>Stangpressen</a:t>
            </a:r>
            <a:endParaRPr lang="de-DE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Ultraschall-Schweißen</a:t>
            </a:r>
            <a:endParaRPr lang="de-DE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09 - Im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549525"/>
            <a:ext cx="6227762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684213" y="765175"/>
            <a:ext cx="5688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  <a:latin typeface="Gill Sans MT" pitchFamily="34" charset="0"/>
              </a:rPr>
              <a:t>Fließbandarbeit in China</a:t>
            </a:r>
            <a:endParaRPr lang="de-DE" sz="24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0244" name="TextBox 23"/>
          <p:cNvSpPr txBox="1">
            <a:spLocks noChangeArrowheads="1"/>
          </p:cNvSpPr>
          <p:nvPr/>
        </p:nvSpPr>
        <p:spPr bwMode="auto">
          <a:xfrm>
            <a:off x="683568" y="1772816"/>
            <a:ext cx="6911975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Mechanische Fließbandarbeit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Elektronik Fließbandarbeit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Elektro-mechanische Fließbandarbeit</a:t>
            </a:r>
          </a:p>
          <a:p>
            <a:pPr marL="263525" indent="-263525">
              <a:lnSpc>
                <a:spcPct val="120000"/>
              </a:lnSpc>
              <a:buFont typeface="Arial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Endprüfungen &amp; Zertifizierung</a:t>
            </a:r>
            <a:endParaRPr lang="de-DE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Bildschirmpräsentation (4:3)</PresentationFormat>
  <Paragraphs>139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Gill Sans MT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Source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Gareth Griffiths</dc:creator>
  <cp:lastModifiedBy>Katherine Hahnenberger</cp:lastModifiedBy>
  <cp:revision>78</cp:revision>
  <dcterms:created xsi:type="dcterms:W3CDTF">2010-07-08T14:24:46Z</dcterms:created>
  <dcterms:modified xsi:type="dcterms:W3CDTF">2011-12-28T15:03:42Z</dcterms:modified>
</cp:coreProperties>
</file>