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34"/>
  </p:notesMasterIdLst>
  <p:sldIdLst>
    <p:sldId id="381" r:id="rId4"/>
    <p:sldId id="384" r:id="rId5"/>
    <p:sldId id="325" r:id="rId6"/>
    <p:sldId id="362" r:id="rId7"/>
    <p:sldId id="327" r:id="rId8"/>
    <p:sldId id="391" r:id="rId9"/>
    <p:sldId id="339" r:id="rId10"/>
    <p:sldId id="383" r:id="rId11"/>
    <p:sldId id="366" r:id="rId12"/>
    <p:sldId id="382" r:id="rId13"/>
    <p:sldId id="349" r:id="rId14"/>
    <p:sldId id="353" r:id="rId15"/>
    <p:sldId id="355" r:id="rId16"/>
    <p:sldId id="368" r:id="rId17"/>
    <p:sldId id="369" r:id="rId18"/>
    <p:sldId id="370" r:id="rId19"/>
    <p:sldId id="375" r:id="rId20"/>
    <p:sldId id="376" r:id="rId21"/>
    <p:sldId id="377" r:id="rId22"/>
    <p:sldId id="379" r:id="rId23"/>
    <p:sldId id="387" r:id="rId24"/>
    <p:sldId id="323" r:id="rId25"/>
    <p:sldId id="388" r:id="rId26"/>
    <p:sldId id="389" r:id="rId27"/>
    <p:sldId id="359" r:id="rId28"/>
    <p:sldId id="347" r:id="rId29"/>
    <p:sldId id="365" r:id="rId30"/>
    <p:sldId id="289" r:id="rId31"/>
    <p:sldId id="287" r:id="rId32"/>
    <p:sldId id="258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8" d="100"/>
          <a:sy n="78" d="100"/>
        </p:scale>
        <p:origin x="-1158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48403-34D0-42C1-9D43-098B90D12F53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9D624-3F5F-49B0-8EA9-E2C3BFC07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42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E11FF-81D6-46F6-B864-A718333745EA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87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17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667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1/21/2013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79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1/21/2013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92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1/21/2013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7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1/21/2013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71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2 Sütunlu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1/21/2013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8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1/21/2013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80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1/21/2013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1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7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41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6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36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7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42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25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51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140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681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8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64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55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618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88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954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42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AF3E-9495-48FC-B4A0-2081FAD3F655}" type="datetimeFigureOut">
              <a:rPr lang="tr-TR" smtClean="0"/>
              <a:t>21.01.2013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2699-A884-416A-8C26-F7569F3C2A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5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>
                <a:solidFill>
                  <a:prstClr val="black"/>
                </a:solidFill>
              </a:rPr>
              <a:pPr/>
              <a:t>1/21/2013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>
                <a:solidFill>
                  <a:prstClr val="black"/>
                </a:solidFill>
              </a:rPr>
              <a:pPr algn="r"/>
              <a:t>‹#›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2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AF3E-9495-48FC-B4A0-2081FAD3F655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21.01.2013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2699-A884-416A-8C26-F7569F3C2AA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hyperlink" Target="http://www.nurelgroup.com/euroset.htm" TargetMode="External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2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0" Type="http://schemas.openxmlformats.org/officeDocument/2006/relationships/image" Target="../media/image81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7.jpe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2.jpeg"/><Relationship Id="rId5" Type="http://schemas.openxmlformats.org/officeDocument/2006/relationships/image" Target="../media/image91.png"/><Relationship Id="rId4" Type="http://schemas.openxmlformats.org/officeDocument/2006/relationships/image" Target="../media/image9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7.jpeg"/><Relationship Id="rId4" Type="http://schemas.openxmlformats.org/officeDocument/2006/relationships/image" Target="../media/image9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7.png"/><Relationship Id="rId9" Type="http://schemas.openxmlformats.org/officeDocument/2006/relationships/image" Target="../media/image1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6.jpeg"/><Relationship Id="rId18" Type="http://schemas.openxmlformats.org/officeDocument/2006/relationships/hyperlink" Target="http://www.magna.com/" TargetMode="External"/><Relationship Id="rId3" Type="http://schemas.openxmlformats.org/officeDocument/2006/relationships/image" Target="../media/image124.gif"/><Relationship Id="rId7" Type="http://schemas.openxmlformats.org/officeDocument/2006/relationships/image" Target="../media/image67.jpeg"/><Relationship Id="rId12" Type="http://schemas.openxmlformats.org/officeDocument/2006/relationships/image" Target="../media/image126.jpeg"/><Relationship Id="rId17" Type="http://schemas.openxmlformats.org/officeDocument/2006/relationships/image" Target="../media/image128.png"/><Relationship Id="rId2" Type="http://schemas.openxmlformats.org/officeDocument/2006/relationships/hyperlink" Target="http://www.trakyacam.com.tr/TrakyaCam/tr/index.htm" TargetMode="External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11" Type="http://schemas.openxmlformats.org/officeDocument/2006/relationships/image" Target="../media/image23.png"/><Relationship Id="rId5" Type="http://schemas.openxmlformats.org/officeDocument/2006/relationships/hyperlink" Target="http://www.google.com.tr/imgres?imgurl=http://machines-for-wood.com/images/company/serra/logo.jpg&amp;imgrefurl=http://machines-for-wood.com/tr/Fserra.html&amp;h=103&amp;w=143&amp;sz=15&amp;tbnid=64ym7X-lgl6xmM:&amp;tbnh=68&amp;tbnw=94&amp;prev=/search?q=serra+logo&amp;tbm=isch&amp;tbo=u&amp;zoom=1&amp;q=serra+logo&amp;hl=tr&amp;usg=__XNWRK7Og2gRpM8RJ79vH3tsIr1Q=&amp;sa=X&amp;ei=zI7wTZ8hg7r4BrOxgMED&amp;ved=0CC4Q9QEwBQ" TargetMode="External"/><Relationship Id="rId15" Type="http://schemas.openxmlformats.org/officeDocument/2006/relationships/image" Target="../media/image15.jpeg"/><Relationship Id="rId10" Type="http://schemas.openxmlformats.org/officeDocument/2006/relationships/hyperlink" Target="http://www.google.com.tr/imgres?imgurl=http://upload.wikimedia.org/wikipedia/fr/3/3c/Logo-PCA.jpg&amp;imgrefurl=http://fr.wikipedia.org/wiki/Fichier:Logo-PCA.jpg&amp;h=468&amp;w=2342&amp;sz=159&amp;tbnid=Vls879hbHBGv_M:&amp;tbnh=30&amp;tbnw=150&amp;prev=/search?q=psa+logo&amp;tbm=isch&amp;tbo=u&amp;zoom=1&amp;q=psa+logo&amp;hl=tr&amp;usg=__x8Y7KoxjLa5ZhNTflg4Mf7VF_Bk=&amp;sa=X&amp;ei=aa3xTZHPJMPBtAa4uo2IBw&amp;ved=0CCAQ9QEwAQ" TargetMode="External"/><Relationship Id="rId19" Type="http://schemas.openxmlformats.org/officeDocument/2006/relationships/image" Target="../media/image31.gif"/><Relationship Id="rId4" Type="http://schemas.openxmlformats.org/officeDocument/2006/relationships/image" Target="../media/image18.gif"/><Relationship Id="rId9" Type="http://schemas.openxmlformats.org/officeDocument/2006/relationships/image" Target="../media/image125.png"/><Relationship Id="rId1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isteon.com/index.html" TargetMode="External"/><Relationship Id="rId5" Type="http://schemas.openxmlformats.org/officeDocument/2006/relationships/image" Target="../media/image31.gif"/><Relationship Id="rId10" Type="http://schemas.openxmlformats.org/officeDocument/2006/relationships/image" Target="../media/image35.jpeg"/><Relationship Id="rId4" Type="http://schemas.openxmlformats.org/officeDocument/2006/relationships/hyperlink" Target="http://www.magna.com/" TargetMode="External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skar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4664"/>
            <a:ext cx="22002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2813734"/>
            <a:ext cx="599723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prstClr val="black"/>
                </a:solidFill>
              </a:rPr>
              <a:t>Design and </a:t>
            </a:r>
            <a:r>
              <a:rPr lang="tr-TR" sz="2400" b="1" dirty="0" smtClean="0">
                <a:solidFill>
                  <a:prstClr val="black"/>
                </a:solidFill>
              </a:rPr>
              <a:t>Production of</a:t>
            </a:r>
            <a:endParaRPr lang="tr-TR" sz="2400" b="1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prstClr val="black"/>
                </a:solidFill>
              </a:rPr>
              <a:t>Tools, Fixtures </a:t>
            </a:r>
            <a:r>
              <a:rPr lang="tr-TR" sz="2400" b="1" dirty="0" err="1">
                <a:solidFill>
                  <a:prstClr val="black"/>
                </a:solidFill>
              </a:rPr>
              <a:t>and</a:t>
            </a:r>
            <a:r>
              <a:rPr lang="tr-TR" sz="2400" b="1" dirty="0">
                <a:solidFill>
                  <a:prstClr val="black"/>
                </a:solidFill>
              </a:rPr>
              <a:t> </a:t>
            </a:r>
            <a:r>
              <a:rPr lang="tr-TR" sz="2400" b="1" dirty="0" err="1" smtClean="0">
                <a:solidFill>
                  <a:prstClr val="black"/>
                </a:solidFill>
              </a:rPr>
              <a:t>Plant</a:t>
            </a:r>
            <a:r>
              <a:rPr lang="tr-TR" sz="2400" b="1" dirty="0" smtClean="0">
                <a:solidFill>
                  <a:prstClr val="black"/>
                </a:solidFill>
              </a:rPr>
              <a:t> </a:t>
            </a:r>
            <a:r>
              <a:rPr lang="tr-TR" sz="2400" b="1" dirty="0" err="1" smtClean="0">
                <a:solidFill>
                  <a:prstClr val="black"/>
                </a:solidFill>
              </a:rPr>
              <a:t>Equipments</a:t>
            </a:r>
            <a:r>
              <a:rPr lang="tr-TR" sz="2400" b="1" dirty="0" smtClean="0">
                <a:solidFill>
                  <a:prstClr val="black"/>
                </a:solidFill>
              </a:rPr>
              <a:t> for </a:t>
            </a:r>
            <a:endParaRPr lang="tr-TR" sz="2400" b="1" dirty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prstClr val="black"/>
                </a:solidFill>
              </a:rPr>
              <a:t>The Automotive, Defense &amp; Aviation</a:t>
            </a:r>
          </a:p>
          <a:p>
            <a:pPr algn="ctr">
              <a:lnSpc>
                <a:spcPct val="150000"/>
              </a:lnSpc>
            </a:pPr>
            <a:r>
              <a:rPr lang="tr-TR" sz="2400" b="1" dirty="0" err="1" smtClean="0">
                <a:solidFill>
                  <a:prstClr val="black"/>
                </a:solidFill>
              </a:rPr>
              <a:t>Industries</a:t>
            </a:r>
            <a:endParaRPr lang="tr-TR" sz="2400" b="1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endParaRPr lang="tr-TR" sz="1400" b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83613"/>
            <a:ext cx="699506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Eurose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7" y="6323606"/>
            <a:ext cx="582922" cy="2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6251616"/>
            <a:ext cx="685790" cy="28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1" y="6232444"/>
            <a:ext cx="555490" cy="34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6309320"/>
            <a:ext cx="576064" cy="26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2309" y="6333132"/>
            <a:ext cx="685790" cy="23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160" y="6261140"/>
            <a:ext cx="528059" cy="27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 descr="http://www.askarmakina.com/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4159"/>
            <a:ext cx="8568952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skar 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3870" y="1940410"/>
            <a:ext cx="2400341" cy="62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7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BELGELER\My Documents\Presentation\IMG_11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950" y="3068961"/>
            <a:ext cx="508799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BELGELER\My Documents\Presentation\IMG_11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-27384"/>
            <a:ext cx="4800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ELGELER\My Documents\Presentation\IMG_12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064" y="360936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ELGELER\My Documents\Presentation\IMG_11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-27384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852936"/>
            <a:ext cx="1959328" cy="10260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3522494"/>
            <a:ext cx="1819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smtClean="0"/>
              <a:t>Main </a:t>
            </a:r>
            <a:r>
              <a:rPr lang="tr-TR" sz="1600" dirty="0" err="1" smtClean="0"/>
              <a:t>Frame</a:t>
            </a:r>
            <a:r>
              <a:rPr lang="tr-TR" sz="1600" dirty="0" smtClean="0"/>
              <a:t> Station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064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71" y="228412"/>
            <a:ext cx="2485256" cy="42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\\Server\proje_takip\Proje resimleri\Psa\11. ve 12. paket\DSC016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587" y="2924944"/>
            <a:ext cx="3173899" cy="423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C:\Users\askar22\Desktop\WEB\PowerPoint\800 X 600\IMG_44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1587" y="1693628"/>
            <a:ext cx="3177925" cy="23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11587" y="1236457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Robot </a:t>
            </a:r>
            <a:r>
              <a:rPr lang="tr-TR" dirty="0" err="1" smtClean="0"/>
              <a:t>hands</a:t>
            </a:r>
            <a:endParaRPr lang="tr-TR" dirty="0"/>
          </a:p>
        </p:txBody>
      </p:sp>
      <p:sp>
        <p:nvSpPr>
          <p:cNvPr id="10" name="Dikdörtgen 1"/>
          <p:cNvSpPr/>
          <p:nvPr/>
        </p:nvSpPr>
        <p:spPr>
          <a:xfrm>
            <a:off x="6396745" y="198884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equipments</a:t>
            </a:r>
            <a:endParaRPr lang="tr-TR" dirty="0"/>
          </a:p>
        </p:txBody>
      </p:sp>
      <p:sp>
        <p:nvSpPr>
          <p:cNvPr id="3" name="Rectangle 2"/>
          <p:cNvSpPr/>
          <p:nvPr/>
        </p:nvSpPr>
        <p:spPr>
          <a:xfrm>
            <a:off x="2908567" y="6741368"/>
            <a:ext cx="4392968" cy="415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2867571" y="4077072"/>
            <a:ext cx="4512741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3" descr="C:\Users\askar22\Desktop\WEB\PowerPoint\800 X 600\IMG_41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1" y="4671138"/>
            <a:ext cx="2760307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skar22\Desktop\WEB\PowerPoint\800 X 600\DSC0069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01" y="2510898"/>
            <a:ext cx="2760307" cy="20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ikdörtgen 1"/>
          <p:cNvSpPr/>
          <p:nvPr/>
        </p:nvSpPr>
        <p:spPr>
          <a:xfrm>
            <a:off x="86359" y="198884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Welding</a:t>
            </a:r>
            <a:r>
              <a:rPr lang="tr-TR" dirty="0" smtClean="0"/>
              <a:t> </a:t>
            </a:r>
            <a:r>
              <a:rPr lang="tr-TR" dirty="0" err="1" smtClean="0"/>
              <a:t>Jigs</a:t>
            </a:r>
            <a:endParaRPr lang="tr-TR" dirty="0"/>
          </a:p>
        </p:txBody>
      </p:sp>
      <p:pic>
        <p:nvPicPr>
          <p:cNvPr id="16" name="Picture 2" descr="\\Server\proje_takip\Proje resimleri\Psa\11. ve 12. paket\DSC0169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555902"/>
            <a:ext cx="2736304" cy="25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\\Server\proje_takip\Proje resimleri\Psa\11. ve 12. paket\DSC0174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105" y="5202196"/>
            <a:ext cx="2731559" cy="15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9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1560" y="1700808"/>
            <a:ext cx="3425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smtClean="0">
                <a:solidFill>
                  <a:prstClr val="black"/>
                </a:solidFill>
              </a:rPr>
              <a:t>Auto </a:t>
            </a:r>
            <a:r>
              <a:rPr lang="tr-TR" dirty="0" err="1" smtClean="0">
                <a:solidFill>
                  <a:prstClr val="black"/>
                </a:solidFill>
              </a:rPr>
              <a:t>Glass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Production</a:t>
            </a:r>
            <a:r>
              <a:rPr lang="tr-TR" dirty="0" smtClean="0">
                <a:solidFill>
                  <a:prstClr val="black"/>
                </a:solidFill>
              </a:rPr>
              <a:t> Tools</a:t>
            </a:r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6146" name="Picture 2" descr="\\Server\proje_takip\Proje resimleri\Trakya otocam\DSC014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407253"/>
            <a:ext cx="4541497" cy="34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Server\proje_takip\Proje resimleri\Trakya otocam\DSC015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14757"/>
            <a:ext cx="3960000" cy="29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Server\proje_takip\Proje resimleri\Trakya otocam\DSC018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472" y="44624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35" y="0"/>
            <a:ext cx="21701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41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kar22\Desktop\WEB\PowerPoint\800 X 600\DSC005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80628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kar22\Desktop\WEB\PowerPoint\800 X 600\DSC005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752528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35" y="0"/>
            <a:ext cx="21701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169151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Auto </a:t>
            </a:r>
            <a:r>
              <a:rPr lang="tr-TR" dirty="0" err="1" smtClean="0"/>
              <a:t>Glass</a:t>
            </a:r>
            <a:r>
              <a:rPr lang="tr-TR" dirty="0" smtClean="0"/>
              <a:t> </a:t>
            </a:r>
            <a:r>
              <a:rPr lang="tr-TR" dirty="0" err="1"/>
              <a:t>Checking</a:t>
            </a:r>
            <a:r>
              <a:rPr lang="tr-TR" dirty="0"/>
              <a:t> </a:t>
            </a:r>
            <a:r>
              <a:rPr lang="tr-TR" dirty="0" err="1" smtClean="0"/>
              <a:t>Fixtures</a:t>
            </a:r>
            <a:endParaRPr lang="tr-TR" dirty="0"/>
          </a:p>
        </p:txBody>
      </p:sp>
      <p:pic>
        <p:nvPicPr>
          <p:cNvPr id="8194" name="Picture 2" descr="\\Server\proje_takip\Proje resimleri\Trakya otocam\DSC016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456" y="2996952"/>
            <a:ext cx="324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9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33729"/>
            <a:ext cx="2737238" cy="2239287"/>
          </a:xfrm>
          <a:effectLst>
            <a:softEdge rad="31750"/>
          </a:effectLst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484784"/>
            <a:ext cx="4608512" cy="3456384"/>
          </a:xfrm>
          <a:effectLst>
            <a:softEdge rad="12700"/>
          </a:effec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Airbus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A320</a:t>
            </a:r>
            <a:r>
              <a:rPr lang="tr-TR" dirty="0">
                <a:latin typeface="Calibri" pitchFamily="34" charset="0"/>
                <a:cs typeface="Calibri" pitchFamily="34" charset="0"/>
              </a:rPr>
              <a:t/>
            </a:r>
            <a:br>
              <a:rPr lang="tr-TR" dirty="0">
                <a:latin typeface="Calibri" pitchFamily="34" charset="0"/>
                <a:cs typeface="Calibri" pitchFamily="34" charset="0"/>
              </a:rPr>
            </a:br>
            <a:r>
              <a:rPr lang="tr-TR" sz="2700" i="1" dirty="0" err="1">
                <a:latin typeface="Calibri" pitchFamily="34" charset="0"/>
                <a:cs typeface="Calibri" pitchFamily="34" charset="0"/>
              </a:rPr>
              <a:t>Vacuum</a:t>
            </a:r>
            <a:r>
              <a:rPr lang="tr-TR" sz="27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sz="2700" i="1" dirty="0" err="1">
                <a:latin typeface="Calibri" pitchFamily="34" charset="0"/>
                <a:cs typeface="Calibri" pitchFamily="34" charset="0"/>
              </a:rPr>
              <a:t>Machining</a:t>
            </a:r>
            <a:r>
              <a:rPr lang="tr-TR" sz="2700" i="1" dirty="0">
                <a:latin typeface="Calibri" pitchFamily="34" charset="0"/>
                <a:cs typeface="Calibri" pitchFamily="34" charset="0"/>
              </a:rPr>
              <a:t> Jig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7" name="Picture 6" descr="cid:image001.jpg@01CB43B1.529FAE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02109"/>
            <a:ext cx="665599" cy="3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media-2.web.britannica.com/eb-media/03/60803-004-D2109AF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09431"/>
            <a:ext cx="2376264" cy="123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\\Server\proje_takip\Proje resimleri\Tai\DSC014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6" y="3645024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1912" y="1412776"/>
            <a:ext cx="3966592" cy="5092135"/>
          </a:xfrm>
          <a:effectLst>
            <a:softEdge rad="12700"/>
          </a:effec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07504" y="5366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Airbus A350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r>
              <a:rPr lang="tr-TR" sz="2400" i="1" dirty="0" err="1" smtClean="0">
                <a:latin typeface="Calibri" pitchFamily="34" charset="0"/>
                <a:cs typeface="Calibri" pitchFamily="34" charset="0"/>
              </a:rPr>
              <a:t>Composite</a:t>
            </a:r>
            <a:r>
              <a:rPr lang="tr-TR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i="1" dirty="0" err="1" smtClean="0">
                <a:latin typeface="Calibri" pitchFamily="34" charset="0"/>
                <a:cs typeface="Calibri" pitchFamily="34" charset="0"/>
              </a:rPr>
              <a:t>Lay</a:t>
            </a:r>
            <a:r>
              <a:rPr lang="tr-TR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i="1" dirty="0" err="1" smtClean="0">
                <a:latin typeface="Calibri" pitchFamily="34" charset="0"/>
                <a:cs typeface="Calibri" pitchFamily="34" charset="0"/>
              </a:rPr>
              <a:t>Up</a:t>
            </a:r>
            <a:r>
              <a:rPr lang="tr-TR" sz="2400" i="1" dirty="0" smtClean="0">
                <a:latin typeface="Calibri" pitchFamily="34" charset="0"/>
                <a:cs typeface="Calibri" pitchFamily="34" charset="0"/>
              </a:rPr>
              <a:t> Tools</a:t>
            </a:r>
            <a:endParaRPr lang="tr-TR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91388"/>
            <a:ext cx="2453050" cy="124938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5" descr="cid:image001.jpg@01CB43B1.529FAE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665599" cy="3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\\Server\proje_takip\Proje resimleri\Tai\DSC009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5" y="1412776"/>
            <a:ext cx="495604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id:image001.jpg@01CB43B1.529FAE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708" y="516398"/>
            <a:ext cx="665599" cy="3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8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91943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Atak </a:t>
            </a:r>
            <a:r>
              <a:rPr lang="tr-TR" dirty="0" err="1" smtClean="0">
                <a:latin typeface="Calibri" pitchFamily="34" charset="0"/>
                <a:cs typeface="Calibri" pitchFamily="34" charset="0"/>
              </a:rPr>
              <a:t>Helicopter</a:t>
            </a:r>
            <a:r>
              <a:rPr lang="tr-TR" dirty="0">
                <a:latin typeface="Calibri" pitchFamily="34" charset="0"/>
                <a:cs typeface="Calibri" pitchFamily="34" charset="0"/>
              </a:rPr>
              <a:t/>
            </a:r>
            <a:br>
              <a:rPr lang="tr-TR" dirty="0">
                <a:latin typeface="Calibri" pitchFamily="34" charset="0"/>
                <a:cs typeface="Calibri" pitchFamily="34" charset="0"/>
              </a:rPr>
            </a:br>
            <a:endParaRPr lang="tr-TR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932" y="3332769"/>
            <a:ext cx="1760490" cy="132036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160" y="2003063"/>
            <a:ext cx="1732336" cy="125480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74433" y="122260"/>
            <a:ext cx="2790055" cy="120459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2"/>
          <p:cNvSpPr txBox="1"/>
          <p:nvPr/>
        </p:nvSpPr>
        <p:spPr>
          <a:xfrm>
            <a:off x="7106159" y="1484784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Hot </a:t>
            </a:r>
            <a:r>
              <a:rPr lang="tr-TR" dirty="0" err="1" smtClean="0"/>
              <a:t>Forming</a:t>
            </a:r>
            <a:r>
              <a:rPr lang="tr-TR" dirty="0" smtClean="0"/>
              <a:t> Tools</a:t>
            </a:r>
            <a:endParaRPr lang="tr-TR" dirty="0"/>
          </a:p>
        </p:txBody>
      </p:sp>
      <p:pic>
        <p:nvPicPr>
          <p:cNvPr id="13" name="İçerik Yer Tutucusu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996" y="2003063"/>
            <a:ext cx="2101363" cy="12548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0546" y="1484784"/>
            <a:ext cx="219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>
                <a:latin typeface="Calibri" pitchFamily="34" charset="0"/>
                <a:cs typeface="Calibri" pitchFamily="34" charset="0"/>
              </a:rPr>
              <a:t>Water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 Jet </a:t>
            </a:r>
            <a:r>
              <a:rPr lang="tr-TR" i="1" dirty="0" err="1">
                <a:latin typeface="Calibri" pitchFamily="34" charset="0"/>
                <a:cs typeface="Calibri" pitchFamily="34" charset="0"/>
              </a:rPr>
              <a:t>Cutting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err="1" smtClean="0">
                <a:latin typeface="Calibri" pitchFamily="34" charset="0"/>
                <a:cs typeface="Calibri" pitchFamily="34" charset="0"/>
              </a:rPr>
              <a:t>Jigs</a:t>
            </a:r>
            <a:endParaRPr lang="tr-TR" dirty="0"/>
          </a:p>
        </p:txBody>
      </p:sp>
      <p:pic>
        <p:nvPicPr>
          <p:cNvPr id="15" name="İçerik Yer Tutucusu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7" y="2003063"/>
            <a:ext cx="1944215" cy="15656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1419" y="1484784"/>
            <a:ext cx="2193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latin typeface="Calibri" pitchFamily="34" charset="0"/>
                <a:cs typeface="Calibri" pitchFamily="34" charset="0"/>
              </a:rPr>
              <a:t>Stretch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err="1">
                <a:latin typeface="Calibri" pitchFamily="34" charset="0"/>
                <a:cs typeface="Calibri" pitchFamily="34" charset="0"/>
              </a:rPr>
              <a:t>Forming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Tools</a:t>
            </a:r>
            <a:endParaRPr lang="tr-TR" dirty="0"/>
          </a:p>
        </p:txBody>
      </p:sp>
      <p:pic>
        <p:nvPicPr>
          <p:cNvPr id="22" name="Resim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93" y="3663559"/>
            <a:ext cx="2125263" cy="1565641"/>
          </a:xfrm>
          <a:prstGeom prst="rect">
            <a:avLst/>
          </a:prstGeom>
        </p:spPr>
      </p:pic>
      <p:pic>
        <p:nvPicPr>
          <p:cNvPr id="24" name="İçerik Yer Tutucusu 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03063"/>
            <a:ext cx="2132552" cy="15656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7504" y="1484784"/>
            <a:ext cx="1749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latin typeface="Calibri" pitchFamily="34" charset="0"/>
                <a:cs typeface="Calibri" pitchFamily="34" charset="0"/>
              </a:rPr>
              <a:t>Composite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 Tools</a:t>
            </a:r>
            <a:endParaRPr lang="tr-TR" dirty="0"/>
          </a:p>
        </p:txBody>
      </p:sp>
      <p:pic>
        <p:nvPicPr>
          <p:cNvPr id="7172" name="Picture 4" descr="http://www.kisaltmalar.net/wp-content/uploads/2012/09/TAI-Logo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81443"/>
            <a:ext cx="933478" cy="6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Resim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74" y="3630593"/>
            <a:ext cx="1944000" cy="1458000"/>
          </a:xfrm>
          <a:prstGeom prst="rect">
            <a:avLst/>
          </a:prstGeom>
        </p:spPr>
      </p:pic>
      <p:pic>
        <p:nvPicPr>
          <p:cNvPr id="29" name="Resim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3563" y="5012539"/>
            <a:ext cx="1568444" cy="2124000"/>
          </a:xfrm>
          <a:prstGeom prst="rect">
            <a:avLst/>
          </a:prstGeom>
        </p:spPr>
      </p:pic>
      <p:pic>
        <p:nvPicPr>
          <p:cNvPr id="7175" name="Picture 7" descr="\\Server\proje_takip\Proje resimleri\Tai\DSC01519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5294" y="4725144"/>
            <a:ext cx="1799193" cy="13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\\Server\proje_takip\Proje resimleri\Tai\DSC05585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274" y="5229200"/>
            <a:ext cx="1944000" cy="14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1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13019"/>
            <a:ext cx="4038600" cy="2900324"/>
          </a:xfr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BOMBARDIER</a:t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r>
              <a:rPr lang="tr-TR" sz="2700" i="1" dirty="0" err="1" smtClean="0">
                <a:latin typeface="Calibri" pitchFamily="34" charset="0"/>
                <a:cs typeface="Calibri" pitchFamily="34" charset="0"/>
              </a:rPr>
              <a:t>Composite</a:t>
            </a:r>
            <a:r>
              <a:rPr lang="tr-TR" sz="27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700" i="1" dirty="0" err="1" smtClean="0">
                <a:latin typeface="Calibri" pitchFamily="34" charset="0"/>
                <a:cs typeface="Calibri" pitchFamily="34" charset="0"/>
              </a:rPr>
              <a:t>Lay</a:t>
            </a:r>
            <a:r>
              <a:rPr lang="tr-TR" sz="27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700" i="1" dirty="0" err="1" smtClean="0">
                <a:latin typeface="Calibri" pitchFamily="34" charset="0"/>
                <a:cs typeface="Calibri" pitchFamily="34" charset="0"/>
              </a:rPr>
              <a:t>Up</a:t>
            </a:r>
            <a:r>
              <a:rPr lang="tr-TR" sz="2700" i="1" dirty="0" smtClean="0">
                <a:latin typeface="Calibri" pitchFamily="34" charset="0"/>
                <a:cs typeface="Calibri" pitchFamily="34" charset="0"/>
              </a:rPr>
              <a:t> Tools</a:t>
            </a:r>
            <a:r>
              <a:rPr lang="tr-TR" dirty="0">
                <a:latin typeface="Calibri" pitchFamily="34" charset="0"/>
                <a:cs typeface="Calibri" pitchFamily="34" charset="0"/>
              </a:rPr>
              <a:t/>
            </a:r>
            <a:br>
              <a:rPr lang="tr-TR" dirty="0">
                <a:latin typeface="Calibri" pitchFamily="34" charset="0"/>
                <a:cs typeface="Calibri" pitchFamily="34" charset="0"/>
              </a:rPr>
            </a:br>
            <a:endParaRPr lang="tr-T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88640"/>
            <a:ext cx="3312368" cy="107410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 descr="cid:image001.jpg@01CB43B1.529FAE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4392" y="412658"/>
            <a:ext cx="665599" cy="3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1" y="1916832"/>
            <a:ext cx="3024336" cy="2511248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251520" y="228084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TAI HURKUS</a:t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endParaRPr lang="tr-TR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510" y="4509490"/>
            <a:ext cx="3129633" cy="230388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4624"/>
            <a:ext cx="2795017" cy="125822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Rectangle 2"/>
          <p:cNvSpPr/>
          <p:nvPr/>
        </p:nvSpPr>
        <p:spPr>
          <a:xfrm>
            <a:off x="6587807" y="1412776"/>
            <a:ext cx="2088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smtClean="0">
                <a:latin typeface="Calibri" pitchFamily="34" charset="0"/>
                <a:cs typeface="Calibri" pitchFamily="34" charset="0"/>
              </a:rPr>
              <a:t>RTM </a:t>
            </a:r>
            <a:r>
              <a:rPr lang="tr-TR" i="1" dirty="0" err="1" smtClean="0">
                <a:latin typeface="Calibri" pitchFamily="34" charset="0"/>
                <a:cs typeface="Calibri" pitchFamily="34" charset="0"/>
              </a:rPr>
              <a:t>Composite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err="1" smtClean="0">
                <a:latin typeface="Calibri" pitchFamily="34" charset="0"/>
                <a:cs typeface="Calibri" pitchFamily="34" charset="0"/>
              </a:rPr>
              <a:t>Tool</a:t>
            </a:r>
            <a:endParaRPr lang="tr-TR" dirty="0"/>
          </a:p>
        </p:txBody>
      </p:sp>
      <p:pic>
        <p:nvPicPr>
          <p:cNvPr id="9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56" y="4581128"/>
            <a:ext cx="4038600" cy="3012795"/>
          </a:xfrm>
        </p:spPr>
      </p:pic>
      <p:pic>
        <p:nvPicPr>
          <p:cNvPr id="10" name="İçerik Yer Tutucusu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20377"/>
            <a:ext cx="4038600" cy="253807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6511" y="1412776"/>
            <a:ext cx="1540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>
                <a:latin typeface="Calibri" pitchFamily="34" charset="0"/>
                <a:cs typeface="Calibri" pitchFamily="34" charset="0"/>
              </a:rPr>
              <a:t>Balancing</a:t>
            </a:r>
            <a:r>
              <a:rPr lang="tr-TR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err="1">
                <a:latin typeface="Calibri" pitchFamily="34" charset="0"/>
                <a:cs typeface="Calibri" pitchFamily="34" charset="0"/>
              </a:rPr>
              <a:t>Tool</a:t>
            </a:r>
            <a:endParaRPr lang="tr-TR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9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88557"/>
            <a:ext cx="4258816" cy="2233748"/>
          </a:xfrm>
          <a:effectLst>
            <a:softEdge rad="31750"/>
          </a:effectLst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1484784"/>
            <a:ext cx="3312368" cy="2636298"/>
          </a:xfrm>
          <a:effectLst>
            <a:softEdge rad="31750"/>
          </a:effectLst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95536" y="16009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>
                <a:latin typeface="Calibri" pitchFamily="34" charset="0"/>
                <a:cs typeface="Calibri" pitchFamily="34" charset="0"/>
              </a:rPr>
              <a:t>TAI ANKA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UAV</a:t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r>
              <a:rPr lang="tr-TR" sz="2400" i="1" dirty="0" smtClean="0">
                <a:latin typeface="Calibri" pitchFamily="34" charset="0"/>
                <a:cs typeface="Calibri" pitchFamily="34" charset="0"/>
              </a:rPr>
              <a:t>Main Test </a:t>
            </a:r>
            <a:r>
              <a:rPr lang="tr-TR" sz="2400" i="1" dirty="0" err="1" smtClean="0">
                <a:latin typeface="Calibri" pitchFamily="34" charset="0"/>
                <a:cs typeface="Calibri" pitchFamily="34" charset="0"/>
              </a:rPr>
              <a:t>Rig</a:t>
            </a:r>
            <a:endParaRPr lang="tr-TR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055" y="4149080"/>
            <a:ext cx="3540369" cy="245483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807" y="269826"/>
            <a:ext cx="4069080" cy="103327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7" descr="cid:image001.jpg@01CB43B1.529FAE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589240"/>
            <a:ext cx="665599" cy="3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8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skar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910" y="6333534"/>
            <a:ext cx="1200170" cy="31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99992" y="2600810"/>
            <a:ext cx="421173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err="1" smtClean="0"/>
              <a:t>Defence</a:t>
            </a:r>
            <a:r>
              <a:rPr lang="tr-TR" sz="2400" b="1" u="sng" dirty="0" smtClean="0"/>
              <a:t> </a:t>
            </a:r>
            <a:r>
              <a:rPr lang="tr-TR" sz="2400" b="1" u="sng" dirty="0"/>
              <a:t>&amp; </a:t>
            </a:r>
            <a:r>
              <a:rPr lang="tr-TR" sz="2400" b="1" u="sng" dirty="0" err="1" smtClean="0"/>
              <a:t>Aeronautics</a:t>
            </a:r>
            <a:endParaRPr lang="tr-TR" sz="2400" b="1" u="sng" dirty="0" smtClean="0"/>
          </a:p>
          <a:p>
            <a:endParaRPr lang="tr-T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/>
              <a:t>Composite</a:t>
            </a:r>
            <a:r>
              <a:rPr lang="tr-TR" b="1" dirty="0" smtClean="0"/>
              <a:t>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/>
              <a:t>Stretch</a:t>
            </a:r>
            <a:r>
              <a:rPr lang="tr-TR" b="1" dirty="0" smtClean="0"/>
              <a:t> </a:t>
            </a:r>
            <a:r>
              <a:rPr lang="tr-TR" b="1" dirty="0" err="1" smtClean="0"/>
              <a:t>Forming</a:t>
            </a:r>
            <a:r>
              <a:rPr lang="tr-TR" b="1" dirty="0" smtClean="0"/>
              <a:t>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smtClean="0"/>
              <a:t>Assembly </a:t>
            </a:r>
            <a:r>
              <a:rPr lang="tr-TR" b="1" dirty="0" err="1" smtClean="0"/>
              <a:t>Jigs</a:t>
            </a:r>
            <a:endParaRPr lang="tr-T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Auxiliary</a:t>
            </a:r>
            <a:r>
              <a:rPr lang="tr-TR" dirty="0" smtClean="0"/>
              <a:t> </a:t>
            </a:r>
            <a:r>
              <a:rPr lang="tr-TR" dirty="0" err="1" smtClean="0"/>
              <a:t>Equipments</a:t>
            </a:r>
            <a:endParaRPr lang="tr-T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On Site </a:t>
            </a:r>
            <a:r>
              <a:rPr lang="tr-TR" dirty="0" err="1" smtClean="0"/>
              <a:t>Commisionning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Laser</a:t>
            </a:r>
            <a:r>
              <a:rPr lang="tr-TR" dirty="0" smtClean="0"/>
              <a:t> </a:t>
            </a:r>
            <a:r>
              <a:rPr lang="tr-TR" dirty="0" err="1" smtClean="0"/>
              <a:t>Tracker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6" name="Picture 1" descr="http://www.askarmakina.com/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4159"/>
            <a:ext cx="8568952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90509" y="1772816"/>
            <a:ext cx="1594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err="1"/>
              <a:t>Products</a:t>
            </a:r>
            <a:r>
              <a:rPr lang="tr-TR" sz="2800" b="1" dirty="0"/>
              <a:t>:</a:t>
            </a:r>
            <a:endParaRPr lang="tr-TR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4073" y="2600810"/>
            <a:ext cx="313643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u="sng" dirty="0" smtClean="0"/>
              <a:t>Automotive</a:t>
            </a:r>
            <a:endParaRPr lang="tr-TR" sz="2800" b="1" dirty="0" smtClean="0"/>
          </a:p>
          <a:p>
            <a:endParaRPr lang="tr-T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/>
              <a:t>Checking</a:t>
            </a:r>
            <a:r>
              <a:rPr lang="tr-TR" b="1" dirty="0" smtClean="0"/>
              <a:t> </a:t>
            </a:r>
            <a:r>
              <a:rPr lang="tr-TR" b="1" dirty="0" err="1" smtClean="0"/>
              <a:t>Fixtures</a:t>
            </a:r>
            <a:r>
              <a:rPr lang="tr-TR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/>
              <a:t>Welding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Assembly </a:t>
            </a:r>
            <a:r>
              <a:rPr lang="tr-TR" b="1" dirty="0" err="1" smtClean="0"/>
              <a:t>Jigs</a:t>
            </a:r>
            <a:endParaRPr lang="tr-TR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/>
              <a:t>Auto </a:t>
            </a:r>
            <a:r>
              <a:rPr lang="tr-TR" b="1" dirty="0" err="1"/>
              <a:t>Glass</a:t>
            </a:r>
            <a:r>
              <a:rPr lang="tr-TR" b="1" dirty="0"/>
              <a:t> </a:t>
            </a:r>
            <a:r>
              <a:rPr lang="tr-TR" b="1" dirty="0" err="1"/>
              <a:t>Production</a:t>
            </a:r>
            <a:r>
              <a:rPr lang="tr-TR" b="1" dirty="0"/>
              <a:t> </a:t>
            </a:r>
            <a:r>
              <a:rPr lang="tr-TR" b="1" dirty="0" smtClean="0"/>
              <a:t>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b="1" dirty="0" err="1" smtClean="0"/>
              <a:t>Sheet</a:t>
            </a:r>
            <a:r>
              <a:rPr lang="tr-TR" b="1" dirty="0" smtClean="0"/>
              <a:t> Metal </a:t>
            </a:r>
            <a:r>
              <a:rPr lang="tr-TR" b="1" dirty="0" err="1" smtClean="0"/>
              <a:t>Stamping</a:t>
            </a:r>
            <a:r>
              <a:rPr lang="tr-TR" b="1" dirty="0" smtClean="0"/>
              <a:t> Tools</a:t>
            </a:r>
            <a:endParaRPr lang="tr-T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 smtClean="0"/>
              <a:t>Plant</a:t>
            </a:r>
            <a:r>
              <a:rPr lang="tr-TR" dirty="0" smtClean="0"/>
              <a:t> </a:t>
            </a:r>
            <a:r>
              <a:rPr lang="tr-TR" dirty="0" err="1" smtClean="0"/>
              <a:t>Equipments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550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286108"/>
            <a:ext cx="4038600" cy="3154146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064440"/>
            <a:ext cx="4038600" cy="3597482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67544" y="118495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BOEING 787-9</a:t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endParaRPr lang="tr-TR" sz="2400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89251"/>
            <a:ext cx="3816424" cy="85869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7" descr="cid:image001.jpg@01CB43B1.529FAE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5345"/>
            <a:ext cx="665599" cy="3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556792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 err="1" smtClean="0">
                <a:latin typeface="Calibri" pitchFamily="34" charset="0"/>
                <a:cs typeface="Calibri" pitchFamily="34" charset="0"/>
              </a:rPr>
              <a:t>Drilling</a:t>
            </a:r>
            <a:r>
              <a:rPr lang="tr-T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i="1" dirty="0" err="1">
                <a:latin typeface="Calibri" pitchFamily="34" charset="0"/>
                <a:cs typeface="Calibri" pitchFamily="34" charset="0"/>
              </a:rPr>
              <a:t>Jigs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66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skar 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728" y="6333534"/>
            <a:ext cx="1200170" cy="31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232" y="1916832"/>
            <a:ext cx="82862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err="1" smtClean="0"/>
              <a:t>Competences</a:t>
            </a:r>
            <a:r>
              <a:rPr lang="tr-TR" sz="2400" b="1" u="sng" dirty="0" smtClean="0"/>
              <a:t>:</a:t>
            </a:r>
          </a:p>
          <a:p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 smtClean="0"/>
              <a:t>Design			CAD/CAM/CAE</a:t>
            </a: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Machining</a:t>
            </a:r>
            <a:r>
              <a:rPr lang="tr-TR" sz="2400" dirty="0" smtClean="0"/>
              <a:t>	 	CNC ve Conventional Machining</a:t>
            </a:r>
            <a:endParaRPr lang="tr-T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Welding</a:t>
            </a:r>
            <a:r>
              <a:rPr lang="tr-TR" sz="2400" dirty="0" smtClean="0"/>
              <a:t> 		</a:t>
            </a:r>
            <a:r>
              <a:rPr lang="tr-TR" sz="2400" dirty="0" err="1" smtClean="0"/>
              <a:t>Mig</a:t>
            </a:r>
            <a:r>
              <a:rPr lang="tr-TR" sz="2400" dirty="0" smtClean="0"/>
              <a:t>/</a:t>
            </a:r>
            <a:r>
              <a:rPr lang="tr-TR" sz="2400" dirty="0" err="1" smtClean="0"/>
              <a:t>Mag</a:t>
            </a:r>
            <a:r>
              <a:rPr lang="tr-TR" sz="2400" dirty="0" smtClean="0"/>
              <a:t>/</a:t>
            </a:r>
            <a:r>
              <a:rPr lang="tr-TR" sz="2400" dirty="0" err="1" smtClean="0"/>
              <a:t>Tig</a:t>
            </a:r>
            <a:endParaRPr lang="tr-TR" sz="2400" dirty="0" smtClean="0"/>
          </a:p>
          <a:p>
            <a:pPr>
              <a:lnSpc>
                <a:spcPct val="150000"/>
              </a:lnSpc>
            </a:pPr>
            <a:r>
              <a:rPr lang="tr-TR" sz="2400" dirty="0"/>
              <a:t>Assembly		On site </a:t>
            </a:r>
            <a:r>
              <a:rPr lang="tr-TR" sz="2400" dirty="0" err="1" smtClean="0"/>
              <a:t>commissioning</a:t>
            </a: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 err="1" smtClean="0"/>
              <a:t>Quality</a:t>
            </a:r>
            <a:r>
              <a:rPr lang="tr-TR" sz="2400" dirty="0" smtClean="0"/>
              <a:t> 		3D </a:t>
            </a:r>
            <a:r>
              <a:rPr lang="tr-TR" sz="2400" dirty="0" err="1" smtClean="0"/>
              <a:t>Inspection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r>
              <a:rPr lang="tr-TR" sz="2400" dirty="0" smtClean="0"/>
              <a:t> </a:t>
            </a:r>
            <a:r>
              <a:rPr lang="tr-TR" sz="2400" dirty="0" err="1" smtClean="0"/>
              <a:t>CMMs</a:t>
            </a:r>
            <a:r>
              <a:rPr lang="tr-TR" sz="2400" dirty="0" smtClean="0"/>
              <a:t> &amp; </a:t>
            </a:r>
            <a:r>
              <a:rPr lang="tr-TR" sz="2400" dirty="0" err="1" smtClean="0"/>
              <a:t>Laser</a:t>
            </a:r>
            <a:r>
              <a:rPr lang="tr-TR" sz="2400" dirty="0" smtClean="0"/>
              <a:t> </a:t>
            </a:r>
            <a:r>
              <a:rPr lang="tr-TR" sz="2400" dirty="0" err="1" smtClean="0"/>
              <a:t>Tracker</a:t>
            </a:r>
            <a:endParaRPr lang="tr-TR" sz="2400" dirty="0" smtClean="0"/>
          </a:p>
        </p:txBody>
      </p:sp>
      <p:pic>
        <p:nvPicPr>
          <p:cNvPr id="7" name="Picture 2" descr="C:\Users\askar22\Desktop\WEB\PowerPoint\800 X 600\IMG_59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2" y="188640"/>
            <a:ext cx="2048664" cy="13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skar22\Desktop\WEB\PowerPoint\800 X 600\IMG_59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1705283" cy="13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skar22\Desktop\WEB\PowerPoint\800 X 600\IMG_59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2048664" cy="13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QZa63jzYqgiNYRdz6edMnJ5_URN5QBmLJlFLO9eJj7X9eWQQk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356" y="188450"/>
            <a:ext cx="1345948" cy="13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53817" y="80276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 </a:t>
            </a:r>
          </a:p>
        </p:txBody>
      </p:sp>
      <p:pic>
        <p:nvPicPr>
          <p:cNvPr id="3077" name="Picture 5" descr="C:\Users\askar22\AppData\Local\Microsoft\Windows\Temporary Internet Files\Content.Outlook\H8LNRCKR\SAM_012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88450"/>
            <a:ext cx="1817441" cy="13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6228184" y="1696120"/>
            <a:ext cx="2060848" cy="1368152"/>
          </a:xfrm>
          <a:prstGeom prst="wedgeRoundRectCallout">
            <a:avLst>
              <a:gd name="adj1" fmla="val -87623"/>
              <a:gd name="adj2" fmla="val 39161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b="1" u="sng" dirty="0"/>
              <a:t>CAD / CAM :</a:t>
            </a:r>
            <a:endParaRPr lang="tr-T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/>
              <a:t>Catia</a:t>
            </a:r>
            <a:r>
              <a:rPr lang="tr-TR" dirty="0"/>
              <a:t> V5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err="1"/>
              <a:t>Tebis</a:t>
            </a:r>
            <a:r>
              <a:rPr lang="tr-TR" dirty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8 CAD </a:t>
            </a:r>
            <a:r>
              <a:rPr lang="tr-TR" dirty="0" err="1"/>
              <a:t>stations</a:t>
            </a:r>
            <a:endParaRPr lang="tr-TR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dirty="0"/>
              <a:t>3 CAM </a:t>
            </a:r>
            <a:r>
              <a:rPr lang="tr-TR" dirty="0" err="1"/>
              <a:t>stations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89210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8617"/>
            <a:ext cx="1459431" cy="1196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09" y="5402099"/>
            <a:ext cx="1227363" cy="1195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982" y="5459313"/>
            <a:ext cx="1200274" cy="1138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0002" y="5447746"/>
            <a:ext cx="1650470" cy="1149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13" y="3789040"/>
            <a:ext cx="1353159" cy="1042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307" y="5473128"/>
            <a:ext cx="1076773" cy="1124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1135" y="5418235"/>
            <a:ext cx="1628777" cy="1179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87015"/>
            <a:ext cx="512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err="1" smtClean="0"/>
              <a:t>Production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Inspection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Equipments</a:t>
            </a:r>
            <a:endParaRPr lang="tr-TR" sz="24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87145"/>
              </p:ext>
            </p:extLst>
          </p:nvPr>
        </p:nvGraphicFramePr>
        <p:xfrm>
          <a:off x="2007119" y="692692"/>
          <a:ext cx="6724350" cy="4392492"/>
        </p:xfrm>
        <a:graphic>
          <a:graphicData uri="http://schemas.openxmlformats.org/drawingml/2006/table">
            <a:tbl>
              <a:tblPr>
                <a:effectLst>
                  <a:reflection stA="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60626"/>
                <a:gridCol w="1236292"/>
                <a:gridCol w="1054934"/>
                <a:gridCol w="1054934"/>
                <a:gridCol w="1054934"/>
                <a:gridCol w="2062630"/>
              </a:tblGrid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</a:rPr>
                        <a:t> 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 err="1" smtClean="0">
                          <a:effectLst/>
                          <a:latin typeface="+mn-lt"/>
                        </a:rPr>
                        <a:t>Brand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 dirty="0">
                          <a:effectLst/>
                          <a:latin typeface="+mn-lt"/>
                        </a:rPr>
                        <a:t>X (mm)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  <a:latin typeface="+mn-lt"/>
                        </a:rPr>
                        <a:t>Y (mm)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u="none" strike="noStrike">
                          <a:effectLst/>
                          <a:latin typeface="+mn-lt"/>
                        </a:rPr>
                        <a:t>Z (mm)</a:t>
                      </a:r>
                      <a:endParaRPr lang="tr-T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1" u="none" strike="noStrike" dirty="0" err="1" smtClean="0">
                          <a:effectLst/>
                          <a:latin typeface="+mn-lt"/>
                        </a:rPr>
                        <a:t>Remarks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tr-TR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CORREA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6.000</a:t>
                      </a:r>
                      <a:endParaRPr lang="tr-TR" sz="12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3.000</a:t>
                      </a:r>
                      <a:endParaRPr lang="tr-TR" sz="12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1.600</a:t>
                      </a:r>
                      <a:endParaRPr lang="tr-TR" sz="1200" b="1" i="0" u="none" strike="noStrike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tr-TR" sz="1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axis</a:t>
                      </a:r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 3  </a:t>
                      </a:r>
                      <a:r>
                        <a:rPr lang="tr-TR" sz="1200" b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heads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ZAYER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5.000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2.500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1.350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tr-TR" sz="12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axis</a:t>
                      </a:r>
                      <a:r>
                        <a:rPr lang="tr-TR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, 2 </a:t>
                      </a:r>
                      <a:r>
                        <a:rPr lang="tr-TR" sz="12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heads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</a:rPr>
                        <a:t>3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DMF 180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1.800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700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700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5 </a:t>
                      </a:r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axis</a:t>
                      </a:r>
                      <a:r>
                        <a:rPr lang="tr-TR" sz="12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KAO MING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3.200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1.400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700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3 </a:t>
                      </a:r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axis</a:t>
                      </a:r>
                      <a:r>
                        <a:rPr lang="tr-TR" sz="1200" u="none" strike="noStrike" dirty="0" smtClean="0">
                          <a:effectLst/>
                          <a:latin typeface="+mn-lt"/>
                        </a:rPr>
                        <a:t> , 2 </a:t>
                      </a:r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heads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</a:rPr>
                        <a:t>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SORALUCE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2.000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800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800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  <a:latin typeface="+mn-lt"/>
                        </a:rPr>
                        <a:t>3 </a:t>
                      </a:r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axis</a:t>
                      </a:r>
                      <a:r>
                        <a:rPr lang="tr-TR" sz="1200" u="none" strike="noStrike" baseline="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tr-TR" sz="1200" u="none" strike="noStrike" baseline="0" dirty="0" err="1" smtClean="0">
                          <a:effectLst/>
                          <a:latin typeface="+mn-lt"/>
                        </a:rPr>
                        <a:t>Indexable</a:t>
                      </a:r>
                      <a:r>
                        <a:rPr lang="tr-TR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u="none" strike="noStrike" baseline="0" dirty="0" err="1" smtClean="0">
                          <a:effectLst/>
                          <a:latin typeface="+mn-lt"/>
                        </a:rPr>
                        <a:t>head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</a:rPr>
                        <a:t>6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MAZAK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1.020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510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460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3 </a:t>
                      </a:r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axis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</a:rPr>
                        <a:t>7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DMU50 ECO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500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450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400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3+2 </a:t>
                      </a:r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axis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</a:rPr>
                        <a:t>8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SODİK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750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500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500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Wire</a:t>
                      </a:r>
                      <a:r>
                        <a:rPr lang="tr-TR" sz="1200" u="none" strike="noStrike" dirty="0" smtClean="0">
                          <a:effectLst/>
                          <a:latin typeface="+mn-lt"/>
                        </a:rPr>
                        <a:t> EDM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</a:rPr>
                        <a:t>9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  <a:latin typeface="+mn-lt"/>
                        </a:rPr>
                        <a:t>DEA ALFA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3.300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2.000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>
                          <a:effectLst/>
                          <a:latin typeface="+mn-lt"/>
                        </a:rPr>
                        <a:t>1.500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  <a:latin typeface="+mn-lt"/>
                        </a:rPr>
                        <a:t>CMM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 smtClean="0">
                          <a:effectLst/>
                        </a:rPr>
                        <a:t>10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smtClean="0">
                          <a:effectLst/>
                          <a:latin typeface="+mn-lt"/>
                        </a:rPr>
                        <a:t>LEICA AT901 MR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18 m/ 50 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Laser</a:t>
                      </a:r>
                      <a:r>
                        <a:rPr lang="tr-TR" sz="12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tr-TR" sz="1200" u="none" strike="noStrike" dirty="0" err="1" smtClean="0">
                          <a:effectLst/>
                          <a:latin typeface="+mn-lt"/>
                        </a:rPr>
                        <a:t>Tracker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  <a:tr h="36604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DEA PIONEER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CMM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61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C:\Users\askar22\Desktop\KPCU 5000-AR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61" y="1978569"/>
            <a:ext cx="1571855" cy="123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3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kar22\Desktop\100NCD90\DSC_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38479"/>
            <a:ext cx="4389957" cy="29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kar22\Desktop\100NCD90\DSC_00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92" y="3839513"/>
            <a:ext cx="4388400" cy="291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92" y="332656"/>
            <a:ext cx="4244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err="1">
                <a:solidFill>
                  <a:schemeClr val="tx2"/>
                </a:solidFill>
              </a:rPr>
              <a:t>Zayer</a:t>
            </a:r>
            <a:r>
              <a:rPr lang="tr-TR" b="1" u="sng" dirty="0">
                <a:solidFill>
                  <a:schemeClr val="tx2"/>
                </a:solidFill>
              </a:rPr>
              <a:t> KPC 5000 - AR </a:t>
            </a:r>
            <a:endParaRPr lang="tr-TR" u="sng" dirty="0">
              <a:solidFill>
                <a:schemeClr val="tx2"/>
              </a:solidFill>
            </a:endParaRPr>
          </a:p>
          <a:p>
            <a:endParaRPr lang="tr-TR" dirty="0" smtClean="0"/>
          </a:p>
          <a:p>
            <a:r>
              <a:rPr lang="fr-FR" b="1" dirty="0"/>
              <a:t>Table surface:</a:t>
            </a:r>
            <a:r>
              <a:rPr lang="fr-FR" dirty="0"/>
              <a:t>	 </a:t>
            </a:r>
            <a:r>
              <a:rPr lang="tr-TR" dirty="0" smtClean="0"/>
              <a:t>  </a:t>
            </a:r>
            <a:r>
              <a:rPr lang="fr-FR" dirty="0" smtClean="0"/>
              <a:t>5,000 </a:t>
            </a:r>
            <a:r>
              <a:rPr lang="fr-FR" dirty="0"/>
              <a:t>x 2,000 </a:t>
            </a:r>
            <a:r>
              <a:rPr lang="fr-FR" dirty="0" smtClean="0"/>
              <a:t>mm</a:t>
            </a:r>
            <a:endParaRPr lang="tr-TR" dirty="0" smtClean="0"/>
          </a:p>
          <a:p>
            <a:pPr lvl="0"/>
            <a:r>
              <a:rPr lang="en-GB" b="1" dirty="0"/>
              <a:t>Width between columns:</a:t>
            </a:r>
            <a:r>
              <a:rPr lang="en-GB" dirty="0"/>
              <a:t>	</a:t>
            </a:r>
            <a:r>
              <a:rPr lang="en-GB" dirty="0" smtClean="0"/>
              <a:t>2,800 </a:t>
            </a:r>
            <a:r>
              <a:rPr lang="en-GB" dirty="0"/>
              <a:t>mm</a:t>
            </a:r>
            <a:endParaRPr lang="tr-TR" dirty="0"/>
          </a:p>
          <a:p>
            <a:pPr lvl="0"/>
            <a:r>
              <a:rPr lang="en-GB" b="1" dirty="0"/>
              <a:t>Travels:</a:t>
            </a:r>
            <a:endParaRPr lang="tr-TR" dirty="0"/>
          </a:p>
          <a:p>
            <a:r>
              <a:rPr lang="tr-TR" dirty="0" smtClean="0">
                <a:sym typeface="Symbol"/>
              </a:rPr>
              <a:t>    </a:t>
            </a:r>
            <a:r>
              <a:rPr lang="es-ES_tradnl" dirty="0" smtClean="0">
                <a:sym typeface="Symbol"/>
              </a:rPr>
              <a:t></a:t>
            </a:r>
            <a:r>
              <a:rPr lang="en-GB" dirty="0" smtClean="0"/>
              <a:t> </a:t>
            </a:r>
            <a:r>
              <a:rPr lang="en-GB" dirty="0"/>
              <a:t>Longitudinal (X axis):	</a:t>
            </a:r>
            <a:r>
              <a:rPr lang="en-GB" dirty="0" smtClean="0"/>
              <a:t>5,000 </a:t>
            </a:r>
            <a:r>
              <a:rPr lang="en-GB" dirty="0"/>
              <a:t>mm        </a:t>
            </a:r>
            <a:endParaRPr lang="tr-TR" dirty="0"/>
          </a:p>
          <a:p>
            <a:r>
              <a:rPr lang="tr-TR" dirty="0" smtClean="0">
                <a:sym typeface="Symbol"/>
              </a:rPr>
              <a:t>    </a:t>
            </a:r>
            <a:r>
              <a:rPr lang="es-ES_tradnl" dirty="0" smtClean="0">
                <a:sym typeface="Symbol"/>
              </a:rPr>
              <a:t></a:t>
            </a:r>
            <a:r>
              <a:rPr lang="en-GB" dirty="0" smtClean="0"/>
              <a:t> </a:t>
            </a:r>
            <a:r>
              <a:rPr lang="en-GB" dirty="0"/>
              <a:t>Cross (Y axis): 	 </a:t>
            </a:r>
            <a:r>
              <a:rPr lang="tr-TR" dirty="0" smtClean="0"/>
              <a:t>	</a:t>
            </a:r>
            <a:r>
              <a:rPr lang="en-GB" dirty="0" smtClean="0"/>
              <a:t>3,550 </a:t>
            </a:r>
            <a:r>
              <a:rPr lang="en-GB" dirty="0"/>
              <a:t>mm</a:t>
            </a:r>
            <a:endParaRPr lang="tr-TR" dirty="0"/>
          </a:p>
          <a:p>
            <a:r>
              <a:rPr lang="tr-TR" dirty="0" smtClean="0">
                <a:sym typeface="Symbol"/>
              </a:rPr>
              <a:t>    </a:t>
            </a:r>
            <a:r>
              <a:rPr lang="es-ES_tradnl" dirty="0" smtClean="0">
                <a:sym typeface="Symbol"/>
              </a:rPr>
              <a:t></a:t>
            </a:r>
            <a:r>
              <a:rPr lang="en-GB" dirty="0" smtClean="0"/>
              <a:t> </a:t>
            </a:r>
            <a:r>
              <a:rPr lang="en-GB" dirty="0"/>
              <a:t>Vertical (Z axis):	 </a:t>
            </a:r>
            <a:r>
              <a:rPr lang="tr-TR" dirty="0" smtClean="0"/>
              <a:t>	</a:t>
            </a:r>
            <a:r>
              <a:rPr lang="en-GB" dirty="0" smtClean="0"/>
              <a:t>1,250 </a:t>
            </a:r>
            <a:r>
              <a:rPr lang="en-GB" dirty="0"/>
              <a:t>mm</a:t>
            </a:r>
            <a:endParaRPr lang="tr-TR" dirty="0"/>
          </a:p>
          <a:p>
            <a:pPr lvl="0"/>
            <a:r>
              <a:rPr lang="tr-TR" b="1" dirty="0" err="1" smtClean="0"/>
              <a:t>Rpm</a:t>
            </a:r>
            <a:r>
              <a:rPr lang="tr-TR" b="1" dirty="0" smtClean="0"/>
              <a:t>:</a:t>
            </a:r>
            <a:r>
              <a:rPr lang="en-GB" dirty="0"/>
              <a:t>	   </a:t>
            </a:r>
            <a:r>
              <a:rPr lang="tr-TR" dirty="0" smtClean="0"/>
              <a:t>       </a:t>
            </a:r>
            <a:r>
              <a:rPr lang="en-GB" dirty="0" smtClean="0"/>
              <a:t>6,000 min</a:t>
            </a:r>
            <a:r>
              <a:rPr lang="en-GB" baseline="30000" dirty="0" smtClean="0"/>
              <a:t>-1</a:t>
            </a:r>
            <a:r>
              <a:rPr lang="tr-TR" baseline="30000" dirty="0" smtClean="0"/>
              <a:t> </a:t>
            </a:r>
            <a:r>
              <a:rPr lang="tr-TR" dirty="0" smtClean="0"/>
              <a:t>/ 18</a:t>
            </a:r>
            <a:r>
              <a:rPr lang="en-GB" dirty="0" smtClean="0"/>
              <a:t>,000 </a:t>
            </a:r>
            <a:r>
              <a:rPr lang="en-GB" dirty="0"/>
              <a:t>min</a:t>
            </a:r>
            <a:r>
              <a:rPr lang="en-GB" baseline="30000" dirty="0"/>
              <a:t>-1</a:t>
            </a:r>
            <a:r>
              <a:rPr lang="tr-TR" baseline="30000" dirty="0"/>
              <a:t> </a:t>
            </a:r>
            <a:endParaRPr lang="tr-TR" baseline="30000" dirty="0" smtClean="0"/>
          </a:p>
          <a:p>
            <a:r>
              <a:rPr lang="tr-TR" b="1" dirty="0" err="1" smtClean="0"/>
              <a:t>Power</a:t>
            </a:r>
            <a:r>
              <a:rPr lang="tr-TR" b="1" dirty="0" smtClean="0"/>
              <a:t>:</a:t>
            </a:r>
            <a:r>
              <a:rPr lang="fr-FR" dirty="0"/>
              <a:t>	 </a:t>
            </a:r>
            <a:r>
              <a:rPr lang="tr-TR" dirty="0"/>
              <a:t>  </a:t>
            </a:r>
            <a:r>
              <a:rPr lang="tr-TR" dirty="0" smtClean="0"/>
              <a:t>		40 kW</a:t>
            </a:r>
            <a:endParaRPr lang="tr-TR" dirty="0"/>
          </a:p>
          <a:p>
            <a:r>
              <a:rPr lang="tr-TR" b="1" dirty="0" err="1" smtClean="0"/>
              <a:t>Working</a:t>
            </a:r>
            <a:r>
              <a:rPr lang="tr-TR" b="1" dirty="0" smtClean="0"/>
              <a:t> </a:t>
            </a:r>
            <a:r>
              <a:rPr lang="tr-TR" b="1" dirty="0" err="1" smtClean="0"/>
              <a:t>Feed</a:t>
            </a:r>
            <a:r>
              <a:rPr lang="tr-TR" b="1" dirty="0" smtClean="0"/>
              <a:t>:</a:t>
            </a:r>
            <a:r>
              <a:rPr lang="fr-FR" dirty="0" smtClean="0"/>
              <a:t> </a:t>
            </a:r>
            <a:r>
              <a:rPr lang="tr-TR" dirty="0" smtClean="0"/>
              <a:t>   </a:t>
            </a:r>
            <a:r>
              <a:rPr lang="tr-TR" dirty="0"/>
              <a:t>	</a:t>
            </a:r>
            <a:r>
              <a:rPr lang="tr-TR" dirty="0" smtClean="0"/>
              <a:t>          15 - 25 m/</a:t>
            </a:r>
            <a:r>
              <a:rPr lang="tr-TR" dirty="0" err="1" smtClean="0"/>
              <a:t>min</a:t>
            </a:r>
            <a:endParaRPr lang="tr-TR" dirty="0" smtClean="0"/>
          </a:p>
          <a:p>
            <a:pPr lvl="0"/>
            <a:r>
              <a:rPr lang="en-GB" b="1" dirty="0"/>
              <a:t>Table capacity:</a:t>
            </a:r>
            <a:r>
              <a:rPr lang="en-GB" dirty="0"/>
              <a:t> 	 </a:t>
            </a:r>
            <a:r>
              <a:rPr lang="tr-TR" dirty="0"/>
              <a:t> </a:t>
            </a:r>
            <a:r>
              <a:rPr lang="tr-TR" dirty="0" smtClean="0"/>
              <a:t>        </a:t>
            </a:r>
            <a:r>
              <a:rPr lang="en-GB" dirty="0" smtClean="0"/>
              <a:t>25.000 </a:t>
            </a:r>
            <a:r>
              <a:rPr lang="en-GB" dirty="0"/>
              <a:t>kg      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4693130" y="332656"/>
            <a:ext cx="4244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err="1" smtClean="0">
                <a:solidFill>
                  <a:schemeClr val="tx2"/>
                </a:solidFill>
              </a:rPr>
              <a:t>Correa</a:t>
            </a:r>
            <a:r>
              <a:rPr lang="tr-TR" b="1" u="sng" dirty="0" smtClean="0">
                <a:solidFill>
                  <a:schemeClr val="tx2"/>
                </a:solidFill>
              </a:rPr>
              <a:t> PANTERA </a:t>
            </a:r>
            <a:endParaRPr lang="tr-TR" u="sng" dirty="0">
              <a:solidFill>
                <a:schemeClr val="tx2"/>
              </a:solidFill>
            </a:endParaRPr>
          </a:p>
          <a:p>
            <a:endParaRPr lang="tr-TR" dirty="0" smtClean="0"/>
          </a:p>
          <a:p>
            <a:r>
              <a:rPr lang="fr-FR" b="1" dirty="0"/>
              <a:t>Table surface:</a:t>
            </a:r>
            <a:r>
              <a:rPr lang="fr-FR" dirty="0"/>
              <a:t>	 </a:t>
            </a:r>
            <a:r>
              <a:rPr lang="tr-TR" dirty="0" smtClean="0"/>
              <a:t>  6</a:t>
            </a:r>
            <a:r>
              <a:rPr lang="fr-FR" dirty="0" smtClean="0"/>
              <a:t>,000 </a:t>
            </a:r>
            <a:r>
              <a:rPr lang="fr-FR" dirty="0"/>
              <a:t>x </a:t>
            </a:r>
            <a:r>
              <a:rPr lang="tr-TR" dirty="0" smtClean="0"/>
              <a:t>3</a:t>
            </a:r>
            <a:r>
              <a:rPr lang="fr-FR" dirty="0" smtClean="0"/>
              <a:t>,000 mm</a:t>
            </a:r>
            <a:endParaRPr lang="tr-TR" dirty="0" smtClean="0"/>
          </a:p>
          <a:p>
            <a:pPr lvl="0"/>
            <a:r>
              <a:rPr lang="en-GB" b="1" dirty="0"/>
              <a:t>Width between columns:</a:t>
            </a:r>
            <a:r>
              <a:rPr lang="en-GB" dirty="0"/>
              <a:t>	</a:t>
            </a:r>
            <a:r>
              <a:rPr lang="tr-TR" dirty="0" smtClean="0"/>
              <a:t>4</a:t>
            </a:r>
            <a:r>
              <a:rPr lang="en-GB" dirty="0" smtClean="0"/>
              <a:t>,</a:t>
            </a:r>
            <a:r>
              <a:rPr lang="tr-TR" dirty="0" smtClean="0"/>
              <a:t>470</a:t>
            </a:r>
            <a:r>
              <a:rPr lang="en-GB" dirty="0" smtClean="0"/>
              <a:t> </a:t>
            </a:r>
            <a:r>
              <a:rPr lang="en-GB" dirty="0"/>
              <a:t>mm</a:t>
            </a:r>
            <a:endParaRPr lang="tr-TR" dirty="0"/>
          </a:p>
          <a:p>
            <a:pPr lvl="0"/>
            <a:r>
              <a:rPr lang="en-GB" b="1" dirty="0"/>
              <a:t>Travels:</a:t>
            </a:r>
            <a:endParaRPr lang="tr-TR" dirty="0"/>
          </a:p>
          <a:p>
            <a:r>
              <a:rPr lang="tr-TR" dirty="0" smtClean="0">
                <a:sym typeface="Symbol"/>
              </a:rPr>
              <a:t>    </a:t>
            </a:r>
            <a:r>
              <a:rPr lang="es-ES_tradnl" dirty="0" smtClean="0">
                <a:sym typeface="Symbol"/>
              </a:rPr>
              <a:t></a:t>
            </a:r>
            <a:r>
              <a:rPr lang="en-GB" dirty="0" smtClean="0"/>
              <a:t> </a:t>
            </a:r>
            <a:r>
              <a:rPr lang="en-GB" dirty="0"/>
              <a:t>Longitudinal (X axis):	</a:t>
            </a:r>
            <a:r>
              <a:rPr lang="en-GB" dirty="0" smtClean="0"/>
              <a:t>5,</a:t>
            </a:r>
            <a:r>
              <a:rPr lang="tr-TR" dirty="0" smtClean="0"/>
              <a:t>3</a:t>
            </a:r>
            <a:r>
              <a:rPr lang="en-GB" dirty="0" smtClean="0"/>
              <a:t>00 </a:t>
            </a:r>
            <a:r>
              <a:rPr lang="en-GB" dirty="0"/>
              <a:t>mm        </a:t>
            </a:r>
            <a:endParaRPr lang="tr-TR" dirty="0"/>
          </a:p>
          <a:p>
            <a:r>
              <a:rPr lang="tr-TR" dirty="0" smtClean="0">
                <a:sym typeface="Symbol"/>
              </a:rPr>
              <a:t>    </a:t>
            </a:r>
            <a:r>
              <a:rPr lang="es-ES_tradnl" dirty="0" smtClean="0">
                <a:sym typeface="Symbol"/>
              </a:rPr>
              <a:t></a:t>
            </a:r>
            <a:r>
              <a:rPr lang="en-GB" dirty="0" smtClean="0"/>
              <a:t> </a:t>
            </a:r>
            <a:r>
              <a:rPr lang="en-GB" dirty="0"/>
              <a:t>Cross (Y axis): 	 </a:t>
            </a:r>
            <a:r>
              <a:rPr lang="tr-TR" dirty="0" smtClean="0"/>
              <a:t>	</a:t>
            </a:r>
            <a:r>
              <a:rPr lang="en-GB" dirty="0" smtClean="0"/>
              <a:t>3,</a:t>
            </a:r>
            <a:r>
              <a:rPr lang="tr-TR" dirty="0" smtClean="0"/>
              <a:t>20</a:t>
            </a:r>
            <a:r>
              <a:rPr lang="en-GB" dirty="0" smtClean="0"/>
              <a:t>0 </a:t>
            </a:r>
            <a:r>
              <a:rPr lang="en-GB" dirty="0"/>
              <a:t>mm</a:t>
            </a:r>
            <a:endParaRPr lang="tr-TR" dirty="0"/>
          </a:p>
          <a:p>
            <a:r>
              <a:rPr lang="tr-TR" dirty="0" smtClean="0">
                <a:sym typeface="Symbol"/>
              </a:rPr>
              <a:t>    </a:t>
            </a:r>
            <a:r>
              <a:rPr lang="es-ES_tradnl" dirty="0" smtClean="0">
                <a:sym typeface="Symbol"/>
              </a:rPr>
              <a:t></a:t>
            </a:r>
            <a:r>
              <a:rPr lang="en-GB" dirty="0" smtClean="0"/>
              <a:t> </a:t>
            </a:r>
            <a:r>
              <a:rPr lang="en-GB" dirty="0"/>
              <a:t>Vertical (Z axis):	 </a:t>
            </a:r>
            <a:r>
              <a:rPr lang="tr-TR" dirty="0" smtClean="0"/>
              <a:t>	</a:t>
            </a:r>
            <a:r>
              <a:rPr lang="en-GB" dirty="0" smtClean="0"/>
              <a:t>1,</a:t>
            </a:r>
            <a:r>
              <a:rPr lang="tr-TR" dirty="0" smtClean="0"/>
              <a:t>3</a:t>
            </a:r>
            <a:r>
              <a:rPr lang="en-GB" dirty="0" smtClean="0"/>
              <a:t>50 </a:t>
            </a:r>
            <a:r>
              <a:rPr lang="en-GB" dirty="0"/>
              <a:t>mm</a:t>
            </a:r>
            <a:endParaRPr lang="tr-TR" dirty="0"/>
          </a:p>
          <a:p>
            <a:pPr lvl="0"/>
            <a:r>
              <a:rPr lang="tr-TR" b="1" dirty="0" err="1" smtClean="0"/>
              <a:t>Rpm</a:t>
            </a:r>
            <a:r>
              <a:rPr lang="tr-TR" b="1" dirty="0" smtClean="0"/>
              <a:t>:</a:t>
            </a:r>
            <a:r>
              <a:rPr lang="en-GB" dirty="0"/>
              <a:t>	   </a:t>
            </a:r>
            <a:r>
              <a:rPr lang="tr-TR" dirty="0" smtClean="0"/>
              <a:t>       </a:t>
            </a:r>
            <a:r>
              <a:rPr lang="en-GB" dirty="0" smtClean="0"/>
              <a:t>6,000 min</a:t>
            </a:r>
            <a:r>
              <a:rPr lang="en-GB" baseline="30000" dirty="0" smtClean="0"/>
              <a:t>-1</a:t>
            </a:r>
            <a:r>
              <a:rPr lang="tr-TR" baseline="30000" dirty="0" smtClean="0"/>
              <a:t> </a:t>
            </a:r>
            <a:r>
              <a:rPr lang="tr-TR" dirty="0" smtClean="0"/>
              <a:t>/ 16</a:t>
            </a:r>
            <a:r>
              <a:rPr lang="en-GB" dirty="0" smtClean="0"/>
              <a:t>,000 </a:t>
            </a:r>
            <a:r>
              <a:rPr lang="en-GB" dirty="0"/>
              <a:t>min</a:t>
            </a:r>
            <a:r>
              <a:rPr lang="en-GB" baseline="30000" dirty="0"/>
              <a:t>-1</a:t>
            </a:r>
            <a:r>
              <a:rPr lang="tr-TR" baseline="30000" dirty="0"/>
              <a:t> </a:t>
            </a:r>
            <a:endParaRPr lang="tr-TR" baseline="30000" dirty="0" smtClean="0"/>
          </a:p>
          <a:p>
            <a:r>
              <a:rPr lang="tr-TR" b="1" dirty="0" err="1" smtClean="0"/>
              <a:t>Power</a:t>
            </a:r>
            <a:r>
              <a:rPr lang="tr-TR" b="1" dirty="0" smtClean="0"/>
              <a:t>:</a:t>
            </a:r>
            <a:r>
              <a:rPr lang="fr-FR" dirty="0"/>
              <a:t>	 </a:t>
            </a:r>
            <a:r>
              <a:rPr lang="tr-TR" dirty="0"/>
              <a:t>  </a:t>
            </a:r>
            <a:r>
              <a:rPr lang="tr-TR" dirty="0" smtClean="0"/>
              <a:t>		32 kW</a:t>
            </a:r>
            <a:endParaRPr lang="tr-TR" dirty="0"/>
          </a:p>
          <a:p>
            <a:r>
              <a:rPr lang="tr-TR" b="1" dirty="0" err="1" smtClean="0"/>
              <a:t>Working</a:t>
            </a:r>
            <a:r>
              <a:rPr lang="tr-TR" b="1" dirty="0" smtClean="0"/>
              <a:t> </a:t>
            </a:r>
            <a:r>
              <a:rPr lang="tr-TR" b="1" dirty="0" err="1" smtClean="0"/>
              <a:t>Feed</a:t>
            </a:r>
            <a:r>
              <a:rPr lang="tr-TR" b="1" dirty="0" smtClean="0"/>
              <a:t>:</a:t>
            </a:r>
            <a:r>
              <a:rPr lang="fr-FR" dirty="0" smtClean="0"/>
              <a:t> </a:t>
            </a:r>
            <a:r>
              <a:rPr lang="tr-TR" dirty="0" smtClean="0"/>
              <a:t>   </a:t>
            </a:r>
            <a:r>
              <a:rPr lang="tr-TR" dirty="0"/>
              <a:t>	</a:t>
            </a:r>
            <a:r>
              <a:rPr lang="tr-TR" dirty="0" smtClean="0"/>
              <a:t>          15 - 30 m/</a:t>
            </a:r>
            <a:r>
              <a:rPr lang="tr-TR" dirty="0" err="1" smtClean="0"/>
              <a:t>min</a:t>
            </a:r>
            <a:endParaRPr lang="tr-TR" dirty="0" smtClean="0"/>
          </a:p>
          <a:p>
            <a:pPr lvl="0"/>
            <a:r>
              <a:rPr lang="en-GB" b="1" dirty="0"/>
              <a:t>Table capacity:</a:t>
            </a:r>
            <a:r>
              <a:rPr lang="en-GB" dirty="0"/>
              <a:t> 	 </a:t>
            </a:r>
            <a:r>
              <a:rPr lang="tr-TR" dirty="0"/>
              <a:t> </a:t>
            </a:r>
            <a:r>
              <a:rPr lang="tr-TR" dirty="0" smtClean="0"/>
              <a:t>       200</a:t>
            </a:r>
            <a:r>
              <a:rPr lang="en-GB" dirty="0" smtClean="0"/>
              <a:t>.000 </a:t>
            </a:r>
            <a:r>
              <a:rPr lang="en-GB" dirty="0"/>
              <a:t>kg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15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kar22\AppData\Local\Microsoft\Windows\Temporary Internet Files\Content.Outlook\H8LNRCKR\DSC_0020 (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373"/>
            <a:ext cx="9144000" cy="607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26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askar22\Desktop\WEB\PowerPoint\800 X 600\DSC008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3424947"/>
            <a:ext cx="4392490" cy="329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skar22\Desktop\WEB\PowerPoint\800 X 600\IMG_41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4947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0584" y="605006"/>
            <a:ext cx="24172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err="1" smtClean="0"/>
              <a:t>Inspection</a:t>
            </a:r>
            <a:endParaRPr lang="tr-TR" sz="3200" b="1" dirty="0" smtClean="0"/>
          </a:p>
          <a:p>
            <a:endParaRPr lang="tr-TR" sz="32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2"/>
                </a:solidFill>
              </a:rPr>
              <a:t>2 </a:t>
            </a:r>
            <a:r>
              <a:rPr lang="tr-TR" sz="2400" dirty="0" err="1" smtClean="0">
                <a:solidFill>
                  <a:schemeClr val="tx2"/>
                </a:solidFill>
              </a:rPr>
              <a:t>CMMs</a:t>
            </a:r>
            <a:endParaRPr lang="tr-TR" sz="24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tx2"/>
                </a:solidFill>
              </a:rPr>
              <a:t>1 </a:t>
            </a:r>
            <a:r>
              <a:rPr lang="tr-TR" sz="2400" dirty="0" err="1" smtClean="0">
                <a:solidFill>
                  <a:schemeClr val="tx2"/>
                </a:solidFill>
              </a:rPr>
              <a:t>Laser</a:t>
            </a:r>
            <a:r>
              <a:rPr lang="tr-TR" sz="2400" dirty="0" smtClean="0">
                <a:solidFill>
                  <a:schemeClr val="tx2"/>
                </a:solidFill>
              </a:rPr>
              <a:t> </a:t>
            </a:r>
            <a:r>
              <a:rPr lang="tr-TR" sz="2400" dirty="0" err="1" smtClean="0">
                <a:solidFill>
                  <a:schemeClr val="tx2"/>
                </a:solidFill>
              </a:rPr>
              <a:t>Tracker</a:t>
            </a:r>
            <a:endParaRPr lang="tr-TR" sz="2400" dirty="0">
              <a:solidFill>
                <a:schemeClr val="tx2"/>
              </a:solidFill>
            </a:endParaRPr>
          </a:p>
        </p:txBody>
      </p:sp>
      <p:pic>
        <p:nvPicPr>
          <p:cNvPr id="6" name="Picture 2" descr="C:\Users\askar22\Desktop\lazer tarcker foto\DSC021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6864" y="92145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5336" y="92145"/>
            <a:ext cx="1731160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476672"/>
            <a:ext cx="8784976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50547" y="1635765"/>
            <a:ext cx="3243072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 smtClean="0"/>
              <a:t> Project Management is </a:t>
            </a:r>
            <a:r>
              <a:rPr lang="tr-TR" b="1" u="sng" dirty="0" err="1" smtClean="0"/>
              <a:t>key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to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Success</a:t>
            </a:r>
            <a:endParaRPr lang="tr-TR" b="1" u="sng" dirty="0" smtClean="0"/>
          </a:p>
          <a:p>
            <a:endParaRPr lang="tr-TR" dirty="0"/>
          </a:p>
          <a:p>
            <a:pPr algn="ctr"/>
            <a:r>
              <a:rPr lang="tr-TR" dirty="0" err="1" smtClean="0"/>
              <a:t>Quality</a:t>
            </a:r>
            <a:r>
              <a:rPr lang="tr-TR" dirty="0" smtClean="0"/>
              <a:t> </a:t>
            </a:r>
            <a:r>
              <a:rPr lang="tr-TR" dirty="0" err="1" smtClean="0"/>
              <a:t>Products</a:t>
            </a:r>
            <a:endParaRPr lang="tr-TR" dirty="0" smtClean="0"/>
          </a:p>
          <a:p>
            <a:pPr algn="ctr"/>
            <a:r>
              <a:rPr lang="tr-TR" dirty="0" smtClean="0"/>
              <a:t>&amp;</a:t>
            </a:r>
          </a:p>
          <a:p>
            <a:pPr algn="ctr"/>
            <a:r>
              <a:rPr lang="tr-TR" dirty="0" err="1" smtClean="0"/>
              <a:t>Competitive</a:t>
            </a:r>
            <a:r>
              <a:rPr lang="tr-TR" dirty="0" smtClean="0"/>
              <a:t> </a:t>
            </a:r>
            <a:r>
              <a:rPr lang="tr-TR" dirty="0" err="1" smtClean="0"/>
              <a:t>Costs</a:t>
            </a:r>
            <a:endParaRPr lang="tr-TR" dirty="0"/>
          </a:p>
          <a:p>
            <a:pPr algn="ctr"/>
            <a:r>
              <a:rPr lang="tr-TR" dirty="0" smtClean="0"/>
              <a:t>&amp;</a:t>
            </a:r>
          </a:p>
          <a:p>
            <a:pPr algn="ctr"/>
            <a:r>
              <a:rPr lang="tr-TR" dirty="0" smtClean="0"/>
              <a:t>Delivery on Time</a:t>
            </a:r>
          </a:p>
          <a:p>
            <a:pPr algn="ctr"/>
            <a:endParaRPr lang="tr-TR" dirty="0"/>
          </a:p>
        </p:txBody>
      </p:sp>
      <p:pic>
        <p:nvPicPr>
          <p:cNvPr id="2" name="Picture 3" descr="\\Server\proje_takip\Proje resimleri\Toplantı\DSC018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393" y="3988305"/>
            <a:ext cx="3243072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$D$2:$W$40"/>
              </a:ext>
            </a:extLst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3999" cy="581985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997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063" y="862013"/>
            <a:ext cx="66198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9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Trakya Cam Sanayii A.Ş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511" y="2431156"/>
            <a:ext cx="2166937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33242" y="1424047"/>
            <a:ext cx="1240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err="1" smtClean="0"/>
              <a:t>Our</a:t>
            </a:r>
            <a:r>
              <a:rPr lang="tr-TR" b="1" u="sng" dirty="0" smtClean="0"/>
              <a:t> </a:t>
            </a:r>
            <a:r>
              <a:rPr lang="tr-TR" b="1" u="sng" dirty="0" err="1" smtClean="0"/>
              <a:t>Clients</a:t>
            </a:r>
            <a:endParaRPr lang="tr-TR" b="1" u="sng" dirty="0"/>
          </a:p>
        </p:txBody>
      </p:sp>
      <p:pic>
        <p:nvPicPr>
          <p:cNvPr id="8194" name="Picture 2" descr="http://www.ogrensek.com/wp-content/uploads/2011/01/tofas_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3459" y="1793379"/>
            <a:ext cx="13049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g;base64,/9j/4AAQSkZJRgABAQAAAQABAAD/2wBDAAkGBwgHBgkIBwgKCgkLDRYPDQwMDRsUFRAWIB0iIiAdHx8kKDQsJCYxJx8fLT0tMTU3Ojo6Iys/RD84QzQ5Ojf/2wBDAQoKCg0MDRoPDxo3JR8lNzc3Nzc3Nzc3Nzc3Nzc3Nzc3Nzc3Nzc3Nzc3Nzc3Nzc3Nzc3Nzc3Nzc3Nzc3Nzc3Nzf/wAARCABEAF4DASIAAhEBAxEB/8QAGgAAAgMBAQAAAAAAAAAAAAAAAAcBBQYDBP/EADsQAAEDBAACBgUKBgMAAAAAAAECAwQABQYREhYTITFBVpMHUVWS0RQVIjZhc4GRsbIyM3FyobNCRoL/xAAZAQEAAwEBAAAAAAAAAAAAAAAAAQIDBAX/xAAqEQABAwEGBgIDAQAAAAAAAAABAAIDEQQSEyExUQUUUpGx0UFxFWHBgf/aAAwDAQACEQMRAD8AeNFV10vlstBbFymsxuk3wdIrXFrW/wBR+deHnXGvbMT36i8Fo2KRwqGkq/oqg51xr2zE9+jnXGvbMT36XhupwJek9lf0VQc6417Zie/Uc6417Zie/S8N0wJek9loKKoOdca9sxPfo51xr2zE9+l4bpgS9J7K/oqg51xr2zE9+jnXGvbMT36XhumBL0nsr+iqDnXGvbMT36trfPi3KKiVBeQ8wvfC4g9R0dH/ACDQEHRVdG9oq4ELK5ZFjzstxyPKZQ80tMniQ4Ng6SnupdOZPFStSeWbMdKIBLSvjTMyLqzbGf7ZX7E0rMVsHMd/XCU6WmkBbrix1nQIGh9p3XPJW9QL2bCI8Iul0A/e5XXmiL4ZsvlK+NRzRG7sZsvlK+NX8jGsTkidEhT5MGfFJTuasJSs9fWArW09XaK4YbilnuuOybnd3ZLXydxYWptzQCUgEnWjVKPrRdOJZLhcQcvuvlVHM8bwzZfLV8aOaI3hmyeUr413v0XC2rQ+5ZLpIengAtNrUdHrG+1I7t1oJeI4pa7RDn3aXNZS+hPWFFQ4infcD9tKPUl9lABLXZ/ftZgZPG8M2Xy1fGjmeN4ZsvlK+NWmUYbCtS7VLgSnXoM6Q20UqP0gFaIIPq1v/FW91w/DrVNjRJ86c09J6mhxkgneu0J0Ov10o9QZrHQEAmv38f6spzRF8M2XylfGjmeN4ZsvlK+NRnONoxm4tNMPLdYfbK2yvXENHRB/MVqWvRzEVjQeLr/zsqKXQjpBw8Wtga12d1AJCSFdzrG1jXmtHaZn2qnG7xBut9hwHsctCG33OFSkNK2OrfeaYPo3ATicYAdjr4H9OmXSnwP64Wrfe92f+TTY9HP1Uj/ev/7l1pCSQuDijGxm63TL+rlkX13xn+2V+xNLbBotzk5A85ZJkePJZSpRD+yHEFWiCB2jet/1FMjItDNcZJP/ABlfsTSYYlyoE4yYbzjLyFnhcQdEVEpo6q14ex0kLmt1oPJTitslzJjNtmSY8GyynReUgltZ7PokjYPeNd1eL0e7i4ndfkjQllqU+Gmyd9LodQ/GsBcM0yG4RDFfnrDShwq6NtKCoeokAGvNaskvNojGPbZi2GiorKUoSRvq9Y+yoxReCv8AjpsMtyFSMqmmS0mXz73Ox+Q1NxZEBhPCtb6E/wAOjv4VsbzcbfbrHYlXWEzJjuqabUp1IIa2j+MAg0rrhld9uUN2JNnLdYdHCtBQkbH4J+yvPcb7dLnDZhz5K3o7RBQ2UAcOhruHqqokAWhsD3hrXUAB+Cdlv/SM3cE3uxrU6lVtMpsNNoTrgc4h29fXsb16hutLerlbo+U2mFPgsOOyEKLElxIJbWCNAbHf+uqT8jJLzIiMRZExbjLBQppKkD6Kka4SDrfVquVyvl0u0hmRPkuOusfylFIBT177hU4ralUHDpHNa1xFBUd1tMltFwuXpEhQ7g4HozmnGyhPClLKTtQ1vt2NE9+xW3LCTlbc4XOPwJjGL8k4hxbKuLfb2713d1KJWY5Cp5Dyp6lOIBShRZRtIOtjeu/Qqo+XSvnL5y6RXyzpel6XhG+P19lBKASQNUdw+aQNa5wFBRbFi2C1elaPHSnTapJdb9XCsFX67/Kt76OfqpH++f8A9y6WmM3afeM3tD9yfU+4hzhCigAgaPqHXTM9HP1Ujfev/wC5daREfC5OItc1rQ7Wg/q5Zdbby/dLTcLIzFddhh3iEhwpH0wkDu6+oGsycXvZUScXxskkkkuK66aGqjVaGME1XDHa3xtAAGSWHK978LY15iqjla9eFsb8xVNDVGqjCC05+Tbz7Sw5XvXhbGvMVUcrXrwtjfmKpoao1TCCc9Jt59pX8rXof9WxvzFVPK1678WxvzFUz9UaqMIJz8m3n2lhytefC2N+Yqjle9+Fsa8xVM/VGqYQTn5dvPtLWJYMhhyW5MXGsdaebO0LQ4oFJrX4XbpVqx9iJOShMhKnFLDatj6S1K7fxq81QKs1gbospbQ6QUIRqpooq650UUUVCIoooqURRRRUIiiiipRFFFFEX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76200" y="-341313"/>
            <a:ext cx="89535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8" descr="data:image/jpg;base64,/9j/4AAQSkZJRgABAQAAAQABAAD/2wBDAAkGBwgHBgkIBwgKCgkLDRYPDQwMDRsUFRAWIB0iIiAdHx8kKDQsJCYxJx8fLT0tMTU3Ojo6Iys/RD84QzQ5Ojf/2wBDAQoKCg0MDRoPDxo3JR8lNzc3Nzc3Nzc3Nzc3Nzc3Nzc3Nzc3Nzc3Nzc3Nzc3Nzc3Nzc3Nzc3Nzc3Nzc3Nzc3Nzf/wAARCABEAF4DASIAAhEBAxEB/8QAGgAAAgMBAQAAAAAAAAAAAAAAAAcBBQYDBP/EADsQAAEDBAACBgUKBgMAAAAAAAECAwQABQYREhYTITFBVpMHUVWS0RQVIjZhc4GRsbIyM3FyobNCRoL/xAAZAQEAAwEBAAAAAAAAAAAAAAAAAQIDBAX/xAAqEQABAwEGBgIDAQAAAAAAAAABAAIDEQQSEyExUQUUUpGx0UFxFWHBgf/aAAwDAQACEQMRAD8AeNFV10vlstBbFymsxuk3wdIrXFrW/wBR+deHnXGvbMT36i8Fo2KRwqGkq/oqg51xr2zE9+jnXGvbMT36XhupwJek9lf0VQc6417Zie/Uc6417Zie/S8N0wJek9loKKoOdca9sxPfo51xr2zE9+l4bpgS9J7K/oqg51xr2zE9+jnXGvbMT36XhumBL0nsr+iqDnXGvbMT36trfPi3KKiVBeQ8wvfC4g9R0dH/ACDQEHRVdG9oq4ELK5ZFjzstxyPKZQ80tMniQ4Ng6SnupdOZPFStSeWbMdKIBLSvjTMyLqzbGf7ZX7E0rMVsHMd/XCU6WmkBbrix1nQIGh9p3XPJW9QL2bCI8Iul0A/e5XXmiL4ZsvlK+NRzRG7sZsvlK+NX8jGsTkidEhT5MGfFJTuasJSs9fWArW09XaK4YbilnuuOybnd3ZLXydxYWptzQCUgEnWjVKPrRdOJZLhcQcvuvlVHM8bwzZfLV8aOaI3hmyeUr413v0XC2rQ+5ZLpIengAtNrUdHrG+1I7t1oJeI4pa7RDn3aXNZS+hPWFFQ4infcD9tKPUl9lABLXZ/ftZgZPG8M2Xy1fGjmeN4ZsvlK+NWmUYbCtS7VLgSnXoM6Q20UqP0gFaIIPq1v/FW91w/DrVNjRJ86c09J6mhxkgneu0J0Ov10o9QZrHQEAmv38f6spzRF8M2XylfGjmeN4ZsvlK+NRnONoxm4tNMPLdYfbK2yvXENHRB/MVqWvRzEVjQeLr/zsqKXQjpBw8Wtga12d1AJCSFdzrG1jXmtHaZn2qnG7xBut9hwHsctCG33OFSkNK2OrfeaYPo3ATicYAdjr4H9OmXSnwP64Wrfe92f+TTY9HP1Uj/ev/7l1pCSQuDijGxm63TL+rlkX13xn+2V+xNLbBotzk5A85ZJkePJZSpRD+yHEFWiCB2jet/1FMjItDNcZJP/ABlfsTSYYlyoE4yYbzjLyFnhcQdEVEpo6q14ex0kLmt1oPJTitslzJjNtmSY8GyynReUgltZ7PokjYPeNd1eL0e7i4ndfkjQllqU+Gmyd9LodQ/GsBcM0yG4RDFfnrDShwq6NtKCoeokAGvNaskvNojGPbZi2GiorKUoSRvq9Y+yoxReCv8AjpsMtyFSMqmmS0mXz73Ox+Q1NxZEBhPCtb6E/wAOjv4VsbzcbfbrHYlXWEzJjuqabUp1IIa2j+MAg0rrhld9uUN2JNnLdYdHCtBQkbH4J+yvPcb7dLnDZhz5K3o7RBQ2UAcOhruHqqokAWhsD3hrXUAB+Cdlv/SM3cE3uxrU6lVtMpsNNoTrgc4h29fXsb16hutLerlbo+U2mFPgsOOyEKLElxIJbWCNAbHf+uqT8jJLzIiMRZExbjLBQppKkD6Kka4SDrfVquVyvl0u0hmRPkuOusfylFIBT177hU4ralUHDpHNa1xFBUd1tMltFwuXpEhQ7g4HozmnGyhPClLKTtQ1vt2NE9+xW3LCTlbc4XOPwJjGL8k4hxbKuLfb2713d1KJWY5Cp5Dyp6lOIBShRZRtIOtjeu/Qqo+XSvnL5y6RXyzpel6XhG+P19lBKASQNUdw+aQNa5wFBRbFi2C1elaPHSnTapJdb9XCsFX67/Kt76OfqpH++f8A9y6WmM3afeM3tD9yfU+4hzhCigAgaPqHXTM9HP1Ujfev/wC5daREfC5OItc1rQ7Wg/q5Zdbby/dLTcLIzFddhh3iEhwpH0wkDu6+oGsycXvZUScXxskkkkuK66aGqjVaGME1XDHa3xtAAGSWHK978LY15iqjla9eFsb8xVNDVGqjCC05+Tbz7Sw5XvXhbGvMVUcrXrwtjfmKpoao1TCCc9Jt59pX8rXof9WxvzFVPK1678WxvzFUz9UaqMIJz8m3n2lhytefC2N+Yqjle9+Fsa8xVM/VGqYQTn5dvPtLWJYMhhyW5MXGsdaebO0LQ4oFJrX4XbpVqx9iJOShMhKnFLDatj6S1K7fxq81QKs1gbospbQ6QUIRqpooq650UUUVCIoooqURRRRUIiiiipRFFFFEX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28600" y="-188913"/>
            <a:ext cx="895350" cy="64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202" name="Picture 10" descr="Serra Soldad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57" y="3259941"/>
            <a:ext cx="2160241" cy="3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id:image001.jpg@01CB43B1.529FAE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595" y="2060848"/>
            <a:ext cx="665599" cy="39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http://www.coskunoz.com.tr/turkish/img2/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8887" y="4532315"/>
            <a:ext cx="195262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016" y="5649640"/>
            <a:ext cx="1588408" cy="80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data:image/jpg;base64,/9j/4AAQSkZJRgABAQAAAQABAAD/2wBDAAkGBwgHBgkIBwgKCgkLDRYPDQwMDRsUFRAWIB0iIiAdHx8kKDQsJCYxJx8fLT0tMTU3Ojo6Iys/RD84QzQ5Ojf/2wBDAQoKCg0MDRoPDxo3JR8lNzc3Nzc3Nzc3Nzc3Nzc3Nzc3Nzc3Nzc3Nzc3Nzc3Nzc3Nzc3Nzc3Nzc3Nzc3Nzc3Nzf/wAARCAAeAJYDASIAAhEBAxEB/8QAGwAAAwEBAQEBAAAAAAAAAAAAAAQFAwYCAQf/xAA7EAACAQIDBQcBBQUJAAAAAAABAgMEEQAFEhMVITGRBkFRUlOS0SIHFBYygSM2cXOxF0JVYYOToeHw/8QAGAEBAAMBAAAAAAAAAAAAAAAAAAECAwT/xAAfEQADAQABBAMAAAAAAAAAAAAAAQIDEQQSITFBUaH/2gAMAwEAAhEDEQA/AP2qnhi2Ef7JPyj+6PDHvYRekntGE6jMqXLqemNXIy7WyIFjZyxtewCgnGa9oMtdYzHM8hfVZI4XZxpNmuoFxa45jAFDYRekntGDYRekntGFavN6Gjjp5KqoEa1BAjLKeN/04cxxPLG1fW0+X0rVNW+iFSAzaSbXNhwHHmcAabCL0k9owbCL0k9oxN/EeV6STO4IkWMoYJA+pgSBp034gHuwxT5tR1E8cEbuJZFZkR4nQkLa5+oDxGAGthF6Se0YNhF6Se0YTkzvLoo5HkqQBHMYCNLEmQc1Atcn+F8eXzygjhEsjzIrSCIB6eQMWIuAF03PAHuwA9sIvST2jBsIvST2jCT53QRwpK8si7RykaNC4dyOdktqP6DGbdocsWF5TO+mM2kGwk1R8L/Uum68O82wBR2EXpJ7Rg2EXpJ7RjCmzKlqKV6pJCsCC7PKjRgC17/UBwt38sLDP8uNPJUGWVYEUOZWp5ApFwLglePEjlgChsIvST2jBsIvST2jCBz6gFX91Lzbe/5Pu0t7Xtf8vK/fywUufZbVSRpFUH9rfZs8Tor24mzMADax78AP7CL0k9oxz/a3PPw3TrVtk71dJykliZRsz3agRyPj/wBXoRdoMsleNUqDplbRHI0TrG7eAcjSeuMkzmmrKuSj2YlhLtC52cjAkWBB+jTz1A/Va1vHhaWk+WuUQ/Xg4j+1jLf8El/3E+MA+1fLibDI5T/qJ8Y66EdlZ6Bq6Kky9qZXCM4pBwYkAAjTfmR3d+OY+1rLaGiyOjejoqaB2qwC0USqSNDcLgY012wiHSj9NOlwvbac3XtnW09XBmuRUeYR06xLUKsgQgErcHhgwn2Z/cnJ/wCQn9Dgxzy+ZTJ2lRpUr0mx3NsqlzMZUY30R08okkIkKNp0kfSRxvx/ywtmfZ4CKNMspEDprZag1kkcqO3NtViWv338MVYMwiEEY0v+Udw8P4403hD5X6D5xYzIf4cq69pGzmtZiKZaaMwNbUtvrZgRzZrcvAY3rsqzGu7LLl1RJCa0bMM+s6W0uDe9r3IHhzxV3hD5X6D5wbwh8r9B84AjZr2bDJA2XKWmFUk0zz1UgeQKrADXxYc+Fset2ZlHWUVdFFCZKdJImhkq3fUrEG4kZb3uORGK+8IfK/QfODeEPlfoPnAEGDIcwgnjzFWpmrFq5qhoCzbPTIACoa17jSONsZ1OR5vVFnkZdIrI544WrpG0KqsGAfTdbkg8OX6Y6LeEPlfoPnBvCHyv0HzgCRuvMEqaOuijh29MJIzDLVPKHRrG4kZbg3HgeHDBLk1bVrm9RUbCOoraX7vHFG5KoADYs1hc3PhwxX3hD5X6D5wbwh8r9B84AVrcqas7OHK3kCO1OsZccQGAHUXGFMzo83zPJqmgmp6OJ3jULIk7EMwYHlo4CwPjirvCHyv0Hzg3hD5X6D5wAsaCb8RrmN02IozBa/1aterl4WxGpuy9UlLRwzyxuq08sEq62IiLarSRi1r2ax5cP+ei3hD5X6D5wbwh8r9B84AizZVmtXlMOUVCUccCbNXqI5GLMqEEaU08CbDv4Y9ZXlFfRV08jxo0ctVJLqWtkACsTzj06Sf/AHdixvCHyv0Hzg3hD5X6D5wBzDdlK2PLKSKllhSYpHHWIWOiQIwZWBt+YWty4g4z+1igqq3s7E1LC0op6gSyheJVNLAm3fa4x1e8IfK/QfOPm8IfK/QfOK6R3y5Zt0+zx1nRfBD7M/uTk/8AIT+hwYeqailgo44aeExxo1lRVAAHHkMGJlcJIprffbr7Z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76200" y="-173038"/>
            <a:ext cx="1428750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896" y="2060848"/>
            <a:ext cx="2197224" cy="37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57" y="2795854"/>
            <a:ext cx="1883701" cy="141277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933056"/>
            <a:ext cx="1959328" cy="1026022"/>
          </a:xfrm>
          <a:prstGeom prst="rect">
            <a:avLst/>
          </a:prstGeom>
        </p:spPr>
      </p:pic>
      <p:pic>
        <p:nvPicPr>
          <p:cNvPr id="5122" name="Picture 2" descr="http://www.altinay.com/templates/deepblue/images/logo_full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14" y="5693723"/>
            <a:ext cx="1584176" cy="6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http://www.askarmakina.com/logo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2151"/>
            <a:ext cx="8568952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25" y="4572919"/>
            <a:ext cx="2124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Fritz Gmb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640" y="558924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Resim 4" descr="Magna">
            <a:hlinkClick r:id="rId18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879" y="4869160"/>
            <a:ext cx="1800199" cy="43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4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ogrensek.com/wp-content/uploads/2011/01/tofas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118" y="4572475"/>
            <a:ext cx="13049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9665" y="5517232"/>
            <a:ext cx="239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Panel </a:t>
            </a:r>
            <a:r>
              <a:rPr lang="tr-TR" dirty="0" err="1" smtClean="0"/>
              <a:t>Checking</a:t>
            </a:r>
            <a:r>
              <a:rPr lang="tr-TR" dirty="0" smtClean="0"/>
              <a:t> </a:t>
            </a:r>
            <a:r>
              <a:rPr lang="tr-TR" dirty="0" err="1" smtClean="0"/>
              <a:t>Fixtures</a:t>
            </a:r>
            <a:endParaRPr lang="tr-TR" dirty="0"/>
          </a:p>
        </p:txBody>
      </p:sp>
      <p:pic>
        <p:nvPicPr>
          <p:cNvPr id="2050" name="Picture 2" descr="\\Server\proje_takip\Proje resimleri\Tofaş\DSC013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320000" cy="36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kar22\Desktop\WEB\PowerPoint\aparat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5883721" cy="30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Server\proje_takip\Proje resimleri\Tofaş\DSC015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757" y="-27384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619875" cy="5133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6009499"/>
            <a:ext cx="8856984" cy="52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9558" y="2276872"/>
            <a:ext cx="261969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400" u="sng" dirty="0" err="1" smtClean="0">
                <a:solidFill>
                  <a:schemeClr val="bg1"/>
                </a:solidFill>
              </a:rPr>
              <a:t>Questions</a:t>
            </a:r>
            <a:r>
              <a:rPr lang="tr-TR" sz="4400" u="sng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tr-TR" sz="4400" u="sng" dirty="0" smtClean="0">
                <a:solidFill>
                  <a:schemeClr val="bg1"/>
                </a:solidFill>
              </a:rPr>
              <a:t>&amp; </a:t>
            </a:r>
          </a:p>
          <a:p>
            <a:pPr algn="ctr"/>
            <a:r>
              <a:rPr lang="tr-TR" sz="4400" u="sng" dirty="0" err="1" smtClean="0">
                <a:solidFill>
                  <a:schemeClr val="bg1"/>
                </a:solidFill>
              </a:rPr>
              <a:t>Answers</a:t>
            </a:r>
            <a:r>
              <a:rPr lang="tr-TR" sz="4400" u="sng" dirty="0" smtClean="0">
                <a:solidFill>
                  <a:schemeClr val="bg1"/>
                </a:solidFill>
              </a:rPr>
              <a:t>...</a:t>
            </a:r>
            <a:endParaRPr lang="tr-TR" sz="4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99342" y="2051556"/>
            <a:ext cx="2776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Panel </a:t>
            </a:r>
            <a:r>
              <a:rPr lang="tr-TR" dirty="0" err="1" smtClean="0"/>
              <a:t>Checking</a:t>
            </a:r>
            <a:r>
              <a:rPr lang="tr-TR" dirty="0" smtClean="0"/>
              <a:t> </a:t>
            </a:r>
            <a:r>
              <a:rPr lang="tr-TR" dirty="0" err="1" smtClean="0"/>
              <a:t>Fixtures</a:t>
            </a:r>
            <a:endParaRPr lang="tr-TR" dirty="0" smtClean="0"/>
          </a:p>
        </p:txBody>
      </p:sp>
      <p:pic>
        <p:nvPicPr>
          <p:cNvPr id="7" name="Picture 18" descr="http://www.coskunoz.com.tr/turkish/img2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43" y="475897"/>
            <a:ext cx="2197224" cy="65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43" y="1181785"/>
            <a:ext cx="2197224" cy="37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askar22\Desktop\DSC022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6085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skar22\Desktop\lazer tarcker foto\DSC_00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738" y="116632"/>
            <a:ext cx="541075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of Mecap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-315416"/>
            <a:ext cx="1926045" cy="160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skar22\Desktop\WEB\PowerPoint\800 X 600\DSC004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8558" y="1063256"/>
            <a:ext cx="7767271" cy="58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kar22\Desktop\WEB\PowerPoint\800 X 600\DSC004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ikdörtgen 18"/>
          <p:cNvSpPr/>
          <p:nvPr/>
        </p:nvSpPr>
        <p:spPr>
          <a:xfrm>
            <a:off x="6948540" y="1074387"/>
            <a:ext cx="5425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dirty="0" err="1" smtClean="0">
                <a:solidFill>
                  <a:schemeClr val="bg1"/>
                </a:solidFill>
              </a:rPr>
              <a:t>Door</a:t>
            </a:r>
            <a:r>
              <a:rPr lang="tr-TR" dirty="0" smtClean="0">
                <a:solidFill>
                  <a:schemeClr val="bg1"/>
                </a:solidFill>
              </a:rPr>
              <a:t> Inner Panel </a:t>
            </a:r>
          </a:p>
          <a:p>
            <a:pPr lvl="0"/>
            <a:r>
              <a:rPr lang="tr-TR" dirty="0" err="1" smtClean="0">
                <a:solidFill>
                  <a:schemeClr val="bg1"/>
                </a:solidFill>
              </a:rPr>
              <a:t>Checking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Fixture</a:t>
            </a:r>
          </a:p>
        </p:txBody>
      </p:sp>
    </p:spTree>
    <p:extLst>
      <p:ext uri="{BB962C8B-B14F-4D97-AF65-F5344CB8AC3E}">
        <p14:creationId xmlns:p14="http://schemas.microsoft.com/office/powerpoint/2010/main" val="14702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kar22\Desktop\WEB\PowerPoint\800 X 600\DSC0062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06403"/>
            <a:ext cx="3017275" cy="22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skar22\Desktop\WEB\PowerPoint\800 X 600\DSC00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124"/>
            <a:ext cx="3017275" cy="22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 descr="Magna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800199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/>
          <p:cNvSpPr/>
          <p:nvPr/>
        </p:nvSpPr>
        <p:spPr>
          <a:xfrm>
            <a:off x="179512" y="133147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Mirror</a:t>
            </a:r>
            <a:r>
              <a:rPr lang="tr-TR" dirty="0" smtClean="0"/>
              <a:t> </a:t>
            </a:r>
            <a:r>
              <a:rPr lang="tr-TR" dirty="0"/>
              <a:t>Checking Fixture</a:t>
            </a:r>
          </a:p>
        </p:txBody>
      </p:sp>
      <p:pic>
        <p:nvPicPr>
          <p:cNvPr id="9218" name="Picture 2" descr="Hom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12858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304" y="1886124"/>
            <a:ext cx="3017275" cy="2262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8147" y="1915020"/>
            <a:ext cx="1632325" cy="2378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304" y="4406403"/>
            <a:ext cx="5083184" cy="381238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99792" y="6669360"/>
            <a:ext cx="7776864" cy="415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"/>
          <p:cNvSpPr/>
          <p:nvPr/>
        </p:nvSpPr>
        <p:spPr>
          <a:xfrm>
            <a:off x="3851920" y="133147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Totem </a:t>
            </a:r>
            <a:r>
              <a:rPr lang="tr-TR" dirty="0" err="1" smtClean="0"/>
              <a:t>Checking</a:t>
            </a:r>
            <a:r>
              <a:rPr lang="tr-TR" dirty="0" smtClean="0"/>
              <a:t> </a:t>
            </a:r>
            <a:r>
              <a:rPr lang="tr-TR" dirty="0" err="1" smtClean="0"/>
              <a:t>Fixtures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09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skar22\Desktop\WEB\PowerPoint\800 X 600\IMG_43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skar22\Desktop\WEB\PowerPoint\800 X 600\IMG_43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askar22\Desktop\WEB\PowerPoint\800 X 600\IMG_43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Serra Soldad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160241" cy="3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7" y="1052736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Welding</a:t>
            </a:r>
            <a:r>
              <a:rPr lang="tr-TR" dirty="0" smtClean="0"/>
              <a:t> </a:t>
            </a:r>
            <a:r>
              <a:rPr lang="tr-TR" dirty="0" err="1" smtClean="0"/>
              <a:t>Fixtures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68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alibri" pitchFamily="34" charset="0"/>
                <a:cs typeface="Calibri" pitchFamily="34" charset="0"/>
              </a:rPr>
              <a:t>Ford Transit Jumbo</a:t>
            </a:r>
            <a:r>
              <a:rPr lang="tr-TR" dirty="0">
                <a:latin typeface="Calibri" pitchFamily="34" charset="0"/>
                <a:cs typeface="Calibri" pitchFamily="34" charset="0"/>
              </a:rPr>
              <a:t/>
            </a:r>
            <a:br>
              <a:rPr lang="tr-TR" dirty="0">
                <a:latin typeface="Calibri" pitchFamily="34" charset="0"/>
                <a:cs typeface="Calibri" pitchFamily="34" charset="0"/>
              </a:rPr>
            </a:br>
            <a:r>
              <a:rPr lang="tr-TR" sz="2700" i="1" dirty="0" err="1" smtClean="0">
                <a:latin typeface="Calibri" pitchFamily="34" charset="0"/>
                <a:cs typeface="Calibri" pitchFamily="34" charset="0"/>
              </a:rPr>
              <a:t>Welding</a:t>
            </a:r>
            <a:r>
              <a:rPr lang="tr-TR" sz="27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700" i="1" dirty="0" err="1" smtClean="0">
                <a:latin typeface="Calibri" pitchFamily="34" charset="0"/>
                <a:cs typeface="Calibri" pitchFamily="34" charset="0"/>
              </a:rPr>
              <a:t>Fixture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965" y="1362137"/>
            <a:ext cx="7076297" cy="5307223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8" y="1484784"/>
            <a:ext cx="2696748" cy="1943212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8040" y="4883332"/>
            <a:ext cx="2243594" cy="1682696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829" y="1"/>
            <a:ext cx="2030016" cy="1268760"/>
          </a:xfrm>
          <a:prstGeom prst="rect">
            <a:avLst/>
          </a:prstGeom>
        </p:spPr>
      </p:pic>
      <p:pic>
        <p:nvPicPr>
          <p:cNvPr id="10" name="Picture 2" descr="http://www.altinay.com/templates/deepblue/images/logo_ful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34579"/>
            <a:ext cx="1584176" cy="6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5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skar22\AppData\Local\Microsoft\Windows\Temporary Internet Files\Content.Outlook\H8LNRCKR\1203065_IZO_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782102" cy="66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14746"/>
            <a:ext cx="1959328" cy="102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0100738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3781</TotalTime>
  <Words>301</Words>
  <Application>Microsoft Office PowerPoint</Application>
  <PresentationFormat>On-screen Show (4:3)</PresentationFormat>
  <Paragraphs>173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TS010073846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Ford Transit Jumbo Welding Fixture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Airbus A320 Vacuum Machining Jig </vt:lpstr>
      <vt:lpstr>Airbus A350 Composite Lay Up Tools</vt:lpstr>
      <vt:lpstr>Atak Helicopter </vt:lpstr>
      <vt:lpstr>BOMBARDIER Composite Lay Up Tools </vt:lpstr>
      <vt:lpstr>TAI HURKUS </vt:lpstr>
      <vt:lpstr>TAI ANKA UAV Main Test Rig</vt:lpstr>
      <vt:lpstr>BOEING 787-9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Askar22</dc:creator>
  <cp:lastModifiedBy>Askar22</cp:lastModifiedBy>
  <cp:revision>112</cp:revision>
  <cp:lastPrinted>2012-11-20T13:46:53Z</cp:lastPrinted>
  <dcterms:created xsi:type="dcterms:W3CDTF">2011-06-08T10:48:54Z</dcterms:created>
  <dcterms:modified xsi:type="dcterms:W3CDTF">2013-01-21T15:59:22Z</dcterms:modified>
</cp:coreProperties>
</file>