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</p:sldMasterIdLst>
  <p:notesMasterIdLst>
    <p:notesMasterId r:id="rId19"/>
  </p:notesMasterIdLst>
  <p:handoutMasterIdLst>
    <p:handoutMasterId r:id="rId20"/>
  </p:handoutMasterIdLst>
  <p:sldIdLst>
    <p:sldId id="265" r:id="rId6"/>
    <p:sldId id="365" r:id="rId7"/>
    <p:sldId id="376" r:id="rId8"/>
    <p:sldId id="367" r:id="rId9"/>
    <p:sldId id="1864" r:id="rId10"/>
    <p:sldId id="1865" r:id="rId11"/>
    <p:sldId id="1866" r:id="rId12"/>
    <p:sldId id="330" r:id="rId13"/>
    <p:sldId id="329" r:id="rId14"/>
    <p:sldId id="351" r:id="rId15"/>
    <p:sldId id="349" r:id="rId16"/>
    <p:sldId id="362" r:id="rId17"/>
    <p:sldId id="284" r:id="rId18"/>
  </p:sldIdLst>
  <p:sldSz cx="12192000" cy="6858000"/>
  <p:notesSz cx="6797675" cy="97694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3454" userDrawn="1">
          <p15:clr>
            <a:srgbClr val="A4A3A4"/>
          </p15:clr>
        </p15:guide>
        <p15:guide id="3" pos="3092" userDrawn="1">
          <p15:clr>
            <a:srgbClr val="A4A3A4"/>
          </p15:clr>
        </p15:guide>
        <p15:guide id="4" pos="5586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385" userDrawn="1">
          <p15:clr>
            <a:srgbClr val="A4A3A4"/>
          </p15:clr>
        </p15:guide>
        <p15:guide id="7" orient="horz" pos="3543" userDrawn="1">
          <p15:clr>
            <a:srgbClr val="A4A3A4"/>
          </p15:clr>
        </p15:guide>
        <p15:guide id="8" pos="3817" userDrawn="1">
          <p15:clr>
            <a:srgbClr val="A4A3A4"/>
          </p15:clr>
        </p15:guide>
        <p15:guide id="9" pos="62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user, Deidre" initials="KD" lastIdx="10" clrIdx="0">
    <p:extLst>
      <p:ext uri="{19B8F6BF-5375-455C-9EA6-DF929625EA0E}">
        <p15:presenceInfo xmlns:p15="http://schemas.microsoft.com/office/powerpoint/2012/main" userId="S-1-5-21-361317824-325455579-654838779-11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A94"/>
    <a:srgbClr val="D3863E"/>
    <a:srgbClr val="FF9933"/>
    <a:srgbClr val="A6633D"/>
    <a:srgbClr val="696C6C"/>
    <a:srgbClr val="AFB1B0"/>
    <a:srgbClr val="FFFFFF"/>
    <a:srgbClr val="333437"/>
    <a:srgbClr val="C8000A"/>
    <a:srgbClr val="003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3612" autoAdjust="0"/>
  </p:normalViewPr>
  <p:slideViewPr>
    <p:cSldViewPr snapToGrid="0" showGuides="1">
      <p:cViewPr varScale="1">
        <p:scale>
          <a:sx n="89" d="100"/>
          <a:sy n="89" d="100"/>
        </p:scale>
        <p:origin x="278" y="77"/>
      </p:cViewPr>
      <p:guideLst>
        <p:guide orient="horz" pos="1185"/>
        <p:guide pos="3454"/>
        <p:guide pos="3092"/>
        <p:guide pos="5586"/>
        <p:guide orient="horz" pos="2160"/>
        <p:guide orient="horz" pos="3385"/>
        <p:guide orient="horz" pos="3543"/>
        <p:guide pos="3817"/>
        <p:guide pos="6289"/>
      </p:guideLst>
    </p:cSldViewPr>
  </p:slideViewPr>
  <p:outlineViewPr>
    <p:cViewPr>
      <p:scale>
        <a:sx n="33" d="100"/>
        <a:sy n="33" d="100"/>
      </p:scale>
      <p:origin x="0" y="-231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01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01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D82A9-9B26-400A-A9A1-53CEE8DE460D}" type="datetimeFigureOut">
              <a:rPr lang="de-DE" smtClean="0"/>
              <a:t>25.03.2019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279307"/>
            <a:ext cx="2945659" cy="4901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279307"/>
            <a:ext cx="2945659" cy="4901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7836E-C10F-4289-A90D-8CF2F2643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647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01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01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A6B5F-E11D-4F37-AAEF-B3C92BBBAB0C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20788"/>
            <a:ext cx="5861050" cy="3297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1728"/>
            <a:ext cx="5438775" cy="384715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79352"/>
            <a:ext cx="2946400" cy="490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279352"/>
            <a:ext cx="2946400" cy="490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950F6-CD85-4019-8F30-3EFF6893CFB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3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950F6-CD85-4019-8F30-3EFF6893CFB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46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950F6-CD85-4019-8F30-3EFF6893CF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6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9E4C-3EB4-4C35-BEA1-BFE4BEDB2E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5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9E4C-3EB4-4C35-BEA1-BFE4BEDB2E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9E4C-3EB4-4C35-BEA1-BFE4BEDB2E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9E4C-3EB4-4C35-BEA1-BFE4BEDB2E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9E4C-3EB4-4C35-BEA1-BFE4BEDB2E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5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334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44409" y="2130039"/>
            <a:ext cx="6872512" cy="26124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781300" y="1173129"/>
            <a:ext cx="8526689" cy="2387600"/>
          </a:xfrm>
          <a:prstGeom prst="rect">
            <a:avLst/>
          </a:prstGeom>
        </p:spPr>
        <p:txBody>
          <a:bodyPr anchor="b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782284" y="3762985"/>
            <a:ext cx="8509352" cy="11058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SUBLINE</a:t>
            </a:r>
            <a:endParaRPr lang="en-US" noProof="0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797511" y="5668449"/>
            <a:ext cx="5110075" cy="485775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noProof="0" dirty="0"/>
              <a:t>Name + Position</a:t>
            </a:r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797613" y="6147250"/>
            <a:ext cx="5108304" cy="485775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de-DE" noProof="0" dirty="0"/>
              <a:t>City, Date</a:t>
            </a:r>
            <a:endParaRPr lang="en-US" noProof="0" dirty="0"/>
          </a:p>
        </p:txBody>
      </p:sp>
      <p:sp>
        <p:nvSpPr>
          <p:cNvPr id="6" name="Textfeld 5"/>
          <p:cNvSpPr txBox="1"/>
          <p:nvPr userDrawn="1"/>
        </p:nvSpPr>
        <p:spPr>
          <a:xfrm rot="16200000">
            <a:off x="-2237827" y="2480885"/>
            <a:ext cx="499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Automotive Design Concepts</a:t>
            </a:r>
            <a:r>
              <a:rPr lang="de-DE" sz="2400" baseline="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186" y="5976001"/>
            <a:ext cx="1810400" cy="7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64789" y="1789723"/>
            <a:ext cx="11061154" cy="43872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4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349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EDIT TITLE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64788" y="1094523"/>
            <a:ext cx="10983004" cy="37151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46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86790" y="1780673"/>
            <a:ext cx="3512456" cy="435886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4350138" y="1780673"/>
            <a:ext cx="3512456" cy="435886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8113487" y="1780673"/>
            <a:ext cx="3512456" cy="435886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9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222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EDIT TITLE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64788" y="1094523"/>
            <a:ext cx="10983004" cy="37151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5435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86790" y="1780673"/>
            <a:ext cx="5179010" cy="435886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6394838" y="1780673"/>
            <a:ext cx="5179010" cy="435886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9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095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EDIT TITLE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64788" y="1094523"/>
            <a:ext cx="10983004" cy="37151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775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3958494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38258781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17391780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216714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1450465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980177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16520511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">
    <p:bg>
      <p:bgPr>
        <a:solidFill>
          <a:srgbClr val="3334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812865" y="1509713"/>
            <a:ext cx="5007428" cy="2387600"/>
          </a:xfrm>
          <a:prstGeom prst="rect">
            <a:avLst/>
          </a:prstGeom>
        </p:spPr>
        <p:txBody>
          <a:bodyPr anchor="b"/>
          <a:lstStyle>
            <a:lvl1pPr algn="l"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Placeholder for Ending</a:t>
            </a:r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812865" y="4252000"/>
            <a:ext cx="3425371" cy="16407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</a:t>
            </a:r>
            <a:br>
              <a:rPr lang="en-US" noProof="0" dirty="0"/>
            </a:br>
            <a:r>
              <a:rPr lang="en-US" noProof="0" dirty="0"/>
              <a:t>Position, </a:t>
            </a:r>
            <a:br>
              <a:rPr lang="en-US" noProof="0" dirty="0"/>
            </a:br>
            <a:r>
              <a:rPr lang="en-US" noProof="0" dirty="0"/>
              <a:t>Contact details</a:t>
            </a:r>
            <a:br>
              <a:rPr lang="en-US" noProof="0" dirty="0"/>
            </a:br>
            <a:r>
              <a:rPr lang="en-US" noProof="0" dirty="0"/>
              <a:t>Address NBHX TRIM GROUP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186" y="5976001"/>
            <a:ext cx="1810400" cy="7266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44409" y="2130039"/>
            <a:ext cx="6872512" cy="2612429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 rot="16200000">
            <a:off x="-2237827" y="2480885"/>
            <a:ext cx="499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Automotive Design Concepts</a:t>
            </a:r>
            <a:r>
              <a:rPr lang="de-DE" sz="2400" baseline="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0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20808330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40070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3782157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7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282862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415">
          <p15:clr>
            <a:srgbClr val="FBAE40"/>
          </p15:clr>
        </p15:guide>
        <p15:guide id="3" pos="73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64030" y="1506311"/>
            <a:ext cx="5355770" cy="463323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8312" y="1506311"/>
            <a:ext cx="5355770" cy="463323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8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642938" y="6746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3196981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&amp; Content B&amp;W">
    <p:bg>
      <p:bgPr>
        <a:solidFill>
          <a:srgbClr val="3334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 bwMode="auto">
          <a:xfrm>
            <a:off x="-3258" y="1028700"/>
            <a:ext cx="10296000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11182362" y="6549354"/>
            <a:ext cx="792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1B63AAF-B2F4-4110-AC4F-85C80C11D6B3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‹Nr.›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5927"/>
            <a:ext cx="1512000" cy="606897"/>
          </a:xfrm>
          <a:prstGeom prst="rect">
            <a:avLst/>
          </a:prstGeom>
        </p:spPr>
      </p:pic>
      <p:sp>
        <p:nvSpPr>
          <p:cNvPr id="11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349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TITLE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564789" y="1789723"/>
            <a:ext cx="11061154" cy="438724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77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02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- exe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90188" y="3473240"/>
            <a:ext cx="6331312" cy="648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3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90188" y="176724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1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90188" y="262024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2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0188" y="429024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4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90188" y="513278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5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90188" y="598578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6</a:t>
            </a:r>
          </a:p>
        </p:txBody>
      </p:sp>
      <p:cxnSp>
        <p:nvCxnSpPr>
          <p:cNvPr id="19" name="Gerader Verbinder 18"/>
          <p:cNvCxnSpPr/>
          <p:nvPr userDrawn="1"/>
        </p:nvCxnSpPr>
        <p:spPr bwMode="auto">
          <a:xfrm>
            <a:off x="-3258" y="1028700"/>
            <a:ext cx="10296000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 userDrawn="1"/>
        </p:nvCxnSpPr>
        <p:spPr bwMode="auto">
          <a:xfrm>
            <a:off x="-3258" y="1028700"/>
            <a:ext cx="10296000" cy="0"/>
          </a:xfrm>
          <a:prstGeom prst="line">
            <a:avLst/>
          </a:prstGeom>
          <a:ln w="28575">
            <a:solidFill>
              <a:srgbClr val="003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349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800"/>
            </a:lvl1pPr>
          </a:lstStyle>
          <a:p>
            <a:r>
              <a:rPr lang="en-US" noProof="0" dirty="0"/>
              <a:t>EDIT TITLE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8000"/>
            <a:ext cx="1512000" cy="6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3334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90188" y="3473240"/>
            <a:ext cx="6331312" cy="648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3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90188" y="176724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1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90188" y="262024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2</a:t>
            </a:r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0188" y="429024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4</a:t>
            </a:r>
          </a:p>
        </p:txBody>
      </p:sp>
      <p:sp>
        <p:nvSpPr>
          <p:cNvPr id="20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90188" y="513278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5</a:t>
            </a:r>
          </a:p>
        </p:txBody>
      </p:sp>
      <p:sp>
        <p:nvSpPr>
          <p:cNvPr id="21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90188" y="5985780"/>
            <a:ext cx="6331312" cy="684000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Edit title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6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5927"/>
            <a:ext cx="1512000" cy="606897"/>
          </a:xfrm>
          <a:prstGeom prst="rect">
            <a:avLst/>
          </a:prstGeom>
        </p:spPr>
      </p:pic>
      <p:cxnSp>
        <p:nvCxnSpPr>
          <p:cNvPr id="19" name="Gerader Verbinder 18"/>
          <p:cNvCxnSpPr/>
          <p:nvPr userDrawn="1"/>
        </p:nvCxnSpPr>
        <p:spPr bwMode="auto">
          <a:xfrm>
            <a:off x="-3258" y="1028700"/>
            <a:ext cx="10296000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349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TITLE</a:t>
            </a:r>
          </a:p>
        </p:txBody>
      </p:sp>
    </p:spTree>
    <p:extLst>
      <p:ext uri="{BB962C8B-B14F-4D97-AF65-F5344CB8AC3E}">
        <p14:creationId xmlns:p14="http://schemas.microsoft.com/office/powerpoint/2010/main" val="17140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Content B&amp;W">
    <p:bg>
      <p:bgPr>
        <a:solidFill>
          <a:srgbClr val="3334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 bwMode="auto">
          <a:xfrm>
            <a:off x="-3258" y="1028700"/>
            <a:ext cx="10296000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11182362" y="6549354"/>
            <a:ext cx="792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1B63AAF-B2F4-4110-AC4F-85C80C11D6B3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‹Nr.›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5927"/>
            <a:ext cx="1512000" cy="606897"/>
          </a:xfrm>
          <a:prstGeom prst="rect">
            <a:avLst/>
          </a:prstGeom>
        </p:spPr>
      </p:pic>
      <p:sp>
        <p:nvSpPr>
          <p:cNvPr id="11" name="Titelplatzhalter 16"/>
          <p:cNvSpPr>
            <a:spLocks noGrp="1"/>
          </p:cNvSpPr>
          <p:nvPr>
            <p:ph type="title" hasCustomPrompt="1"/>
          </p:nvPr>
        </p:nvSpPr>
        <p:spPr>
          <a:xfrm>
            <a:off x="564788" y="262849"/>
            <a:ext cx="9734912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TITLE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564789" y="1789723"/>
            <a:ext cx="11061154" cy="438724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07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&quot;Break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" y="1534712"/>
            <a:ext cx="12185042" cy="414063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0" y="1502833"/>
            <a:ext cx="12192000" cy="4194629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879600" y="3082692"/>
            <a:ext cx="833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Let‘s have a BREAK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8000"/>
            <a:ext cx="1512000" cy="6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-Slide &quot;Leathe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7822"/>
            <a:ext cx="12192000" cy="4488342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-3070" y="1491090"/>
            <a:ext cx="12204696" cy="4634092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074057" y="2985053"/>
            <a:ext cx="10082696" cy="935832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TITLE FOR CHAPTER-SLIDE</a:t>
            </a:r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077991" y="4026744"/>
            <a:ext cx="10078762" cy="11058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SUBLINE</a:t>
            </a:r>
            <a:endParaRPr lang="en-US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0736350" y="6008958"/>
            <a:ext cx="146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Street </a:t>
            </a:r>
            <a:r>
              <a:rPr lang="de-DE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of</a:t>
            </a:r>
            <a:r>
              <a:rPr lang="de-DE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e-DE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Leather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8000"/>
            <a:ext cx="1512000" cy="6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&quot;Wood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0415"/>
            <a:ext cx="12192000" cy="4485373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-1755" y="1508196"/>
            <a:ext cx="12204696" cy="4507591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0838861" y="6021158"/>
            <a:ext cx="1350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Street </a:t>
            </a:r>
            <a:r>
              <a:rPr lang="de-DE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of</a:t>
            </a:r>
            <a:r>
              <a:rPr lang="de-DE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Wood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1074057" y="3880204"/>
            <a:ext cx="10082696" cy="935832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TITLE FOR CHAPTER-SLIDE</a:t>
            </a:r>
            <a:endParaRPr lang="en-US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77991" y="4921895"/>
            <a:ext cx="10078762" cy="1007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SUBLINE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8000"/>
            <a:ext cx="1512000" cy="6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7822"/>
            <a:ext cx="12192000" cy="4491787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>
          <a:xfrm>
            <a:off x="-3070" y="1508197"/>
            <a:ext cx="12204696" cy="4883593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 userDrawn="1"/>
        </p:nvSpPr>
        <p:spPr>
          <a:xfrm>
            <a:off x="10529570" y="6009609"/>
            <a:ext cx="1676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Street </a:t>
            </a:r>
            <a:r>
              <a:rPr lang="de-DE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of</a:t>
            </a:r>
            <a:r>
              <a:rPr lang="de-DE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e-DE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Aluminum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621668" y="4438473"/>
            <a:ext cx="10082696" cy="935832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TITLE FOR CHAPTER-SLIDE</a:t>
            </a:r>
            <a:endParaRPr lang="en-US" dirty="0"/>
          </a:p>
        </p:txBody>
      </p:sp>
      <p:sp>
        <p:nvSpPr>
          <p:cNvPr id="3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5602" y="5480164"/>
            <a:ext cx="10078762" cy="5294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SUBLINE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8000"/>
            <a:ext cx="1512000" cy="6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6"/>
          <p:cNvSpPr>
            <a:spLocks noGrp="1"/>
          </p:cNvSpPr>
          <p:nvPr>
            <p:ph type="title"/>
          </p:nvPr>
        </p:nvSpPr>
        <p:spPr>
          <a:xfrm>
            <a:off x="564788" y="262849"/>
            <a:ext cx="1098300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21985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681" r:id="rId3"/>
    <p:sldLayoutId id="2147483700" r:id="rId4"/>
    <p:sldLayoutId id="2147483703" r:id="rId5"/>
    <p:sldLayoutId id="2147483704" r:id="rId6"/>
    <p:sldLayoutId id="2147483707" r:id="rId7"/>
    <p:sldLayoutId id="2147483708" r:id="rId8"/>
    <p:sldLayoutId id="21474836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4789" y="1512932"/>
            <a:ext cx="11061154" cy="4664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6" name="Titelplatzhalter 16"/>
          <p:cNvSpPr>
            <a:spLocks noGrp="1"/>
          </p:cNvSpPr>
          <p:nvPr>
            <p:ph type="title"/>
          </p:nvPr>
        </p:nvSpPr>
        <p:spPr>
          <a:xfrm>
            <a:off x="564788" y="262849"/>
            <a:ext cx="9727954" cy="93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EDIT TITLE</a:t>
            </a:r>
          </a:p>
        </p:txBody>
      </p:sp>
      <p:cxnSp>
        <p:nvCxnSpPr>
          <p:cNvPr id="18" name="Gerader Verbinder 17"/>
          <p:cNvCxnSpPr/>
          <p:nvPr userDrawn="1"/>
        </p:nvCxnSpPr>
        <p:spPr bwMode="auto">
          <a:xfrm>
            <a:off x="-3258" y="1028700"/>
            <a:ext cx="10296000" cy="0"/>
          </a:xfrm>
          <a:prstGeom prst="line">
            <a:avLst/>
          </a:prstGeom>
          <a:ln w="28575">
            <a:solidFill>
              <a:srgbClr val="00368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11182362" y="6549354"/>
            <a:ext cx="792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1B63AAF-B2F4-4110-AC4F-85C80C11D6B3}" type="slidenum">
              <a:rPr lang="en-US" sz="1100" smtClean="0">
                <a:latin typeface="Century Gothic" panose="020B0502020202020204" pitchFamily="34" charset="0"/>
              </a:rPr>
              <a:pPr algn="r"/>
              <a:t>‹Nr.›</a:t>
            </a:fld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204" y="648000"/>
            <a:ext cx="1512000" cy="6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7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15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2" r:id="rId14"/>
    <p:sldLayoutId id="2147483733" r:id="rId15"/>
    <p:sldLayoutId id="2147483734" r:id="rId16"/>
    <p:sldLayoutId id="214748373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???" TargetMode="External"/><Relationship Id="rId13" Type="http://schemas.openxmlformats.org/officeDocument/2006/relationships/image" Target="../media/image17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Jan 2019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2781300" y="1300129"/>
            <a:ext cx="9002713" cy="2387600"/>
          </a:xfrm>
        </p:spPr>
        <p:txBody>
          <a:bodyPr/>
          <a:lstStyle/>
          <a:p>
            <a:r>
              <a:rPr lang="de-DE" dirty="0"/>
              <a:t>NBHX TRIM GROUP</a:t>
            </a:r>
            <a:endParaRPr lang="en-US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2782284" y="3648685"/>
            <a:ext cx="8509352" cy="1105869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dirty="0"/>
              <a:t>LOCATION: HEILSBRONN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1909047"/>
            <a:ext cx="2574000" cy="1930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4788" y="262849"/>
            <a:ext cx="9734912" cy="603425"/>
          </a:xfrm>
        </p:spPr>
        <p:txBody>
          <a:bodyPr/>
          <a:lstStyle/>
          <a:p>
            <a:r>
              <a:rPr lang="de-DE" sz="3600" dirty="0"/>
              <a:t>IMPRESSIONS: Plant Heilsbronn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77640" y="1568088"/>
            <a:ext cx="10983004" cy="371519"/>
          </a:xfrm>
        </p:spPr>
        <p:txBody>
          <a:bodyPr/>
          <a:lstStyle/>
          <a:p>
            <a:r>
              <a:rPr lang="de-DE" sz="1800" dirty="0"/>
              <a:t>INJECTION MOLDING</a:t>
            </a:r>
            <a:endParaRPr lang="en-US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4"/>
          <a:stretch/>
        </p:blipFill>
        <p:spPr>
          <a:xfrm>
            <a:off x="3458105" y="1909047"/>
            <a:ext cx="2584450" cy="19305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8" y="1909047"/>
            <a:ext cx="2574000" cy="1930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47" y="1909047"/>
            <a:ext cx="2574000" cy="19305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066549" y="3839547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IMD</a:t>
            </a:r>
            <a:endParaRPr lang="en-US" sz="1050" dirty="0"/>
          </a:p>
        </p:txBody>
      </p:sp>
      <p:sp>
        <p:nvSpPr>
          <p:cNvPr id="10" name="Textfeld 9"/>
          <p:cNvSpPr txBox="1"/>
          <p:nvPr/>
        </p:nvSpPr>
        <p:spPr>
          <a:xfrm>
            <a:off x="6267846" y="3839547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IMD</a:t>
            </a:r>
            <a:endParaRPr lang="en-US" sz="1050" dirty="0"/>
          </a:p>
        </p:txBody>
      </p:sp>
      <p:pic>
        <p:nvPicPr>
          <p:cNvPr id="11" name="Inhaltsplatzhalt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59" y="4661624"/>
            <a:ext cx="2572632" cy="192947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32" y="4661624"/>
            <a:ext cx="2572628" cy="19294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590" y="4661624"/>
            <a:ext cx="2572628" cy="192947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4661624"/>
            <a:ext cx="2575420" cy="1931565"/>
          </a:xfrm>
          <a:prstGeom prst="rect">
            <a:avLst/>
          </a:prstGeom>
        </p:spPr>
      </p:pic>
      <p:sp>
        <p:nvSpPr>
          <p:cNvPr id="15" name="Textplatzhalter 3"/>
          <p:cNvSpPr txBox="1">
            <a:spLocks/>
          </p:cNvSpPr>
          <p:nvPr/>
        </p:nvSpPr>
        <p:spPr>
          <a:xfrm>
            <a:off x="577640" y="4337793"/>
            <a:ext cx="10983004" cy="37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ASSEMBLY (</a:t>
            </a:r>
            <a:r>
              <a:rPr lang="de-DE" sz="1800" dirty="0" err="1"/>
              <a:t>One</a:t>
            </a:r>
            <a:r>
              <a:rPr lang="de-DE" sz="1800" dirty="0"/>
              <a:t> Piece Flow, „U" Assembly Line, FIFO)</a:t>
            </a:r>
            <a:endParaRPr lang="en-US" sz="1800" dirty="0"/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5911B724-1736-480B-B680-25DF1861E172}"/>
              </a:ext>
            </a:extLst>
          </p:cNvPr>
          <p:cNvSpPr txBox="1"/>
          <p:nvPr/>
        </p:nvSpPr>
        <p:spPr>
          <a:xfrm>
            <a:off x="658813" y="3848948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Plastic</a:t>
            </a:r>
            <a:endParaRPr lang="en-US" sz="1050" dirty="0"/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3FAEADC8-C33C-49DE-AC8A-1DBF175499F7}"/>
              </a:ext>
            </a:extLst>
          </p:cNvPr>
          <p:cNvSpPr txBox="1"/>
          <p:nvPr/>
        </p:nvSpPr>
        <p:spPr>
          <a:xfrm>
            <a:off x="3390393" y="3823484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Plastic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350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6" y="3984262"/>
            <a:ext cx="2574000" cy="1930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4788" y="262849"/>
            <a:ext cx="9734912" cy="646171"/>
          </a:xfrm>
        </p:spPr>
        <p:txBody>
          <a:bodyPr/>
          <a:lstStyle/>
          <a:p>
            <a:r>
              <a:rPr lang="de-DE" sz="3600" dirty="0"/>
              <a:t>IMPRESSIONS: Plant Heilsbronn</a:t>
            </a:r>
            <a:endParaRPr lang="en-US" sz="36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76670" y="1230490"/>
            <a:ext cx="3959086" cy="371519"/>
          </a:xfrm>
        </p:spPr>
        <p:txBody>
          <a:bodyPr/>
          <a:lstStyle/>
          <a:p>
            <a:r>
              <a:rPr lang="de-DE" dirty="0"/>
              <a:t>Hall 1: </a:t>
            </a:r>
            <a:r>
              <a:rPr lang="de-DE" dirty="0" err="1"/>
              <a:t>Water</a:t>
            </a:r>
            <a:r>
              <a:rPr lang="de-DE" dirty="0"/>
              <a:t> Solvent Painting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77550" y="1696495"/>
            <a:ext cx="2574000" cy="2193281"/>
            <a:chOff x="658813" y="2168525"/>
            <a:chExt cx="2574000" cy="2193281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13" y="2168525"/>
              <a:ext cx="2574000" cy="1930500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658813" y="4107890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Drying</a:t>
              </a:r>
              <a:endParaRPr lang="en-US" sz="1050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954715" y="1696495"/>
            <a:ext cx="2574000" cy="2198766"/>
            <a:chOff x="3435978" y="2168525"/>
            <a:chExt cx="2574000" cy="219876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978" y="2168525"/>
              <a:ext cx="2574000" cy="193050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3435978" y="4113375"/>
              <a:ext cx="12121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Painting </a:t>
              </a:r>
              <a:r>
                <a:rPr lang="de-DE" sz="1050" dirty="0" err="1"/>
                <a:t>Fixtures</a:t>
              </a:r>
              <a:endParaRPr lang="en-US" sz="1050" dirty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191926" y="5911174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Painting </a:t>
            </a:r>
            <a:r>
              <a:rPr lang="de-DE" sz="1050" dirty="0" err="1"/>
              <a:t>Cabin</a:t>
            </a:r>
            <a:endParaRPr lang="en-US" sz="105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2954715" y="3984262"/>
            <a:ext cx="2574000" cy="2192805"/>
            <a:chOff x="9067138" y="2157708"/>
            <a:chExt cx="2574000" cy="2192805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7138" y="2157708"/>
              <a:ext cx="2574000" cy="1930500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9067138" y="4096597"/>
              <a:ext cx="9797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Fix and Pick </a:t>
              </a:r>
              <a:endParaRPr lang="en-US" sz="105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9423397" y="1626385"/>
            <a:ext cx="2585860" cy="2193281"/>
            <a:chOff x="8393991" y="1881188"/>
            <a:chExt cx="2585860" cy="219328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851" y="1881188"/>
              <a:ext cx="2574000" cy="1930500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8393991" y="3820553"/>
              <a:ext cx="13163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Conveyor System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539003" y="1626385"/>
            <a:ext cx="2574000" cy="2179400"/>
            <a:chOff x="8405851" y="4259972"/>
            <a:chExt cx="2574000" cy="2179400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851" y="4259972"/>
              <a:ext cx="2574000" cy="1930500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8405851" y="6185456"/>
              <a:ext cx="6351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Part Fix</a:t>
              </a:r>
              <a:endParaRPr lang="en-US" sz="1050" dirty="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E70FAF71-49B4-4908-94D0-B3600A6DA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397" y="3899439"/>
            <a:ext cx="2585860" cy="20237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DB4E3ADA-D53E-4793-A844-75D6911FE103}"/>
              </a:ext>
            </a:extLst>
          </p:cNvPr>
          <p:cNvSpPr txBox="1"/>
          <p:nvPr/>
        </p:nvSpPr>
        <p:spPr>
          <a:xfrm>
            <a:off x="9335903" y="5923151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Painting </a:t>
            </a:r>
            <a:r>
              <a:rPr lang="de-DE" sz="1050" dirty="0" err="1"/>
              <a:t>Cabin</a:t>
            </a:r>
            <a:endParaRPr lang="en-US" sz="1050" dirty="0"/>
          </a:p>
        </p:txBody>
      </p:sp>
      <p:sp>
        <p:nvSpPr>
          <p:cNvPr id="24" name="Textplatzhalter 3">
            <a:extLst>
              <a:ext uri="{FF2B5EF4-FFF2-40B4-BE49-F238E27FC236}">
                <a16:creationId xmlns="" xmlns:a16="http://schemas.microsoft.com/office/drawing/2014/main" id="{4945D539-04D0-4187-9B47-1C85CF2ADF37}"/>
              </a:ext>
            </a:extLst>
          </p:cNvPr>
          <p:cNvSpPr txBox="1">
            <a:spLocks/>
          </p:cNvSpPr>
          <p:nvPr/>
        </p:nvSpPr>
        <p:spPr>
          <a:xfrm>
            <a:off x="7443854" y="1254866"/>
            <a:ext cx="3959086" cy="371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Hall 2: </a:t>
            </a:r>
            <a:r>
              <a:rPr lang="de-DE" dirty="0" err="1"/>
              <a:t>Enamel</a:t>
            </a:r>
            <a:r>
              <a:rPr lang="de-DE" dirty="0"/>
              <a:t> Solvent Painting</a:t>
            </a:r>
            <a:endParaRPr lang="en-US" dirty="0"/>
          </a:p>
        </p:txBody>
      </p:sp>
      <p:pic>
        <p:nvPicPr>
          <p:cNvPr id="26" name="Grafik 25">
            <a:extLst>
              <a:ext uri="{FF2B5EF4-FFF2-40B4-BE49-F238E27FC236}">
                <a16:creationId xmlns="" xmlns:a16="http://schemas.microsoft.com/office/drawing/2014/main" id="{4E82332E-E5CA-4D96-9321-0A34E44EAE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75" r="504"/>
          <a:stretch/>
        </p:blipFill>
        <p:spPr>
          <a:xfrm>
            <a:off x="6539003" y="3984263"/>
            <a:ext cx="2574000" cy="1926911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="" xmlns:a16="http://schemas.microsoft.com/office/drawing/2014/main" id="{576BCBBA-E815-46E1-9FA6-B8AC3D824B8D}"/>
              </a:ext>
            </a:extLst>
          </p:cNvPr>
          <p:cNvSpPr txBox="1"/>
          <p:nvPr/>
        </p:nvSpPr>
        <p:spPr>
          <a:xfrm>
            <a:off x="6507325" y="5907218"/>
            <a:ext cx="17732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Quality Check</a:t>
            </a:r>
          </a:p>
          <a:p>
            <a:r>
              <a:rPr lang="de-DE" sz="1050" dirty="0"/>
              <a:t>(</a:t>
            </a:r>
            <a:r>
              <a:rPr lang="de-DE" sz="1050" dirty="0" err="1"/>
              <a:t>Computersied</a:t>
            </a:r>
            <a:r>
              <a:rPr lang="de-DE" sz="1050" dirty="0"/>
              <a:t> Booking)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694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 make your future </a:t>
            </a:r>
          </a:p>
        </p:txBody>
      </p:sp>
    </p:spTree>
    <p:extLst>
      <p:ext uri="{BB962C8B-B14F-4D97-AF65-F5344CB8AC3E}">
        <p14:creationId xmlns:p14="http://schemas.microsoft.com/office/powerpoint/2010/main" val="40405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812865" y="1166813"/>
            <a:ext cx="5007428" cy="2387600"/>
          </a:xfrm>
        </p:spPr>
        <p:txBody>
          <a:bodyPr/>
          <a:lstStyle/>
          <a:p>
            <a:r>
              <a:rPr lang="de-DE" dirty="0"/>
              <a:t>THANK YOU!</a:t>
            </a:r>
            <a:endParaRPr lang="en-US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812865" y="3897313"/>
            <a:ext cx="5282511" cy="2822270"/>
          </a:xfrm>
        </p:spPr>
        <p:txBody>
          <a:bodyPr anchor="b">
            <a:normAutofit/>
          </a:bodyPr>
          <a:lstStyle/>
          <a:p>
            <a:r>
              <a:rPr lang="de-DE" sz="1800" dirty="0"/>
              <a:t>NBHX TRIM GROUP - NBHX Trim GmbH</a:t>
            </a:r>
          </a:p>
          <a:p>
            <a:r>
              <a:rPr lang="de-DE" dirty="0"/>
              <a:t>Gutenbergstr. </a:t>
            </a:r>
            <a:r>
              <a:rPr lang="en-US" dirty="0"/>
              <a:t>30 | 91560 Heilsbronn | Germany</a:t>
            </a:r>
          </a:p>
          <a:p>
            <a:r>
              <a:rPr lang="de-DE" dirty="0"/>
              <a:t>info@nbhx-trim.com | www.nbhx-trim.com </a:t>
            </a:r>
          </a:p>
          <a:p>
            <a:r>
              <a:rPr lang="de-DE" dirty="0"/>
              <a:t>phone: +49 </a:t>
            </a:r>
            <a:r>
              <a:rPr lang="en-US" dirty="0"/>
              <a:t>9872 80228 0</a:t>
            </a:r>
          </a:p>
        </p:txBody>
      </p:sp>
    </p:spTree>
    <p:extLst>
      <p:ext uri="{BB962C8B-B14F-4D97-AF65-F5344CB8AC3E}">
        <p14:creationId xmlns:p14="http://schemas.microsoft.com/office/powerpoint/2010/main" val="27582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539750" y="282892"/>
            <a:ext cx="10995918" cy="1450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3600" dirty="0"/>
          </a:p>
        </p:txBody>
      </p:sp>
      <p:pic>
        <p:nvPicPr>
          <p:cNvPr id="20" name="Picture 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56" y="5105128"/>
            <a:ext cx="1599811" cy="107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4" t="38461" r="18922" b="36598"/>
          <a:stretch/>
        </p:blipFill>
        <p:spPr bwMode="auto">
          <a:xfrm>
            <a:off x="6223952" y="5681192"/>
            <a:ext cx="1066801" cy="92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设计稿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574">
            <a:off x="2778914" y="2443513"/>
            <a:ext cx="5681999" cy="31314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97" y="4529062"/>
            <a:ext cx="1879863" cy="19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337038"/>
              </p:ext>
            </p:extLst>
          </p:nvPr>
        </p:nvGraphicFramePr>
        <p:xfrm>
          <a:off x="8909803" y="2126213"/>
          <a:ext cx="1346597" cy="2330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产品" r:id="rId8" imgW="4568400" imgH="5846400" progId="CATIA.Product">
                  <p:link updateAutomatic="1"/>
                </p:oleObj>
              </mc:Choice>
              <mc:Fallback>
                <p:oleObj name="产品" r:id="rId8" imgW="4568400" imgH="5846400" progId="CATIA.Produc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9803" y="2126213"/>
                        <a:ext cx="1346597" cy="2330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7319303" y="2044452"/>
            <a:ext cx="2123671" cy="930260"/>
            <a:chOff x="-138" y="0"/>
            <a:chExt cx="1960477" cy="943562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134653" y="600167"/>
              <a:ext cx="1825686" cy="34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en-US" altLang="zh-CN" sz="1600">
                <a:solidFill>
                  <a:srgbClr val="003399"/>
                </a:solidFill>
                <a:latin typeface="Century Gothic" panose="020B0502020202020204" pitchFamily="34" charset="0"/>
                <a:ea typeface="华文楷体" pitchFamily="2" charset="-122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-138" y="0"/>
              <a:ext cx="484229" cy="343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宋体" pitchFamily="2" charset="-122"/>
              </a:endParaRPr>
            </a:p>
          </p:txBody>
        </p:sp>
      </p:grp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10029695" y="462168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zh-CN" altLang="en-US" sz="160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  <a:ea typeface="宋体" pitchFamily="2" charset="-122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5206350" y="2637157"/>
            <a:ext cx="1299056" cy="501142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097096" y="2719572"/>
            <a:ext cx="2497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600">
              <a:solidFill>
                <a:srgbClr val="003399"/>
              </a:solidFill>
              <a:latin typeface="Century Gothic" panose="020B0502020202020204" pitchFamily="34" charset="0"/>
              <a:ea typeface="华文楷体" pitchFamily="2" charset="-122"/>
            </a:endParaRPr>
          </a:p>
        </p:txBody>
      </p:sp>
      <p:sp>
        <p:nvSpPr>
          <p:cNvPr id="32" name="矩形 21"/>
          <p:cNvSpPr>
            <a:spLocks noChangeArrowheads="1"/>
          </p:cNvSpPr>
          <p:nvPr/>
        </p:nvSpPr>
        <p:spPr bwMode="auto">
          <a:xfrm>
            <a:off x="6590111" y="594883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zh-CN" altLang="en-US" sz="160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  <a:ea typeface="宋体" pitchFamily="2" charset="-122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8816240" y="1873949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Tailgate</a:t>
            </a:r>
          </a:p>
        </p:txBody>
      </p:sp>
      <p:pic>
        <p:nvPicPr>
          <p:cNvPr id="37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50794" r="82228" b="39975"/>
          <a:stretch/>
        </p:blipFill>
        <p:spPr bwMode="auto">
          <a:xfrm>
            <a:off x="3415640" y="1737392"/>
            <a:ext cx="1345755" cy="6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60" y="5006576"/>
            <a:ext cx="2050371" cy="5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Users\Administrator\Desktop\新建文件夹\IMG_20170407_110542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971249" y="3423820"/>
            <a:ext cx="1389395" cy="677076"/>
          </a:xfrm>
          <a:prstGeom prst="rect">
            <a:avLst/>
          </a:prstGeom>
          <a:noFill/>
        </p:spPr>
      </p:pic>
      <p:sp>
        <p:nvSpPr>
          <p:cNvPr id="40" name="AutoShape 19"/>
          <p:cNvSpPr>
            <a:spLocks noChangeArrowheads="1"/>
          </p:cNvSpPr>
          <p:nvPr/>
        </p:nvSpPr>
        <p:spPr bwMode="auto">
          <a:xfrm>
            <a:off x="8816240" y="4688003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Trunk Trim</a:t>
            </a: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V="1">
            <a:off x="4884685" y="3632300"/>
            <a:ext cx="321665" cy="1643833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823351" y="2498278"/>
            <a:ext cx="2257605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Side Frame Sealing</a:t>
            </a:r>
          </a:p>
        </p:txBody>
      </p:sp>
      <p:sp>
        <p:nvSpPr>
          <p:cNvPr id="43" name="Line 23"/>
          <p:cNvSpPr>
            <a:spLocks noChangeShapeType="1"/>
          </p:cNvSpPr>
          <p:nvPr/>
        </p:nvSpPr>
        <p:spPr bwMode="auto">
          <a:xfrm flipH="1" flipV="1">
            <a:off x="5585260" y="4745088"/>
            <a:ext cx="782708" cy="106209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44" name="AutoShape 19"/>
          <p:cNvSpPr>
            <a:spLocks noChangeArrowheads="1"/>
          </p:cNvSpPr>
          <p:nvPr/>
        </p:nvSpPr>
        <p:spPr bwMode="auto">
          <a:xfrm>
            <a:off x="6503186" y="6014745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Pillars</a:t>
            </a:r>
          </a:p>
        </p:txBody>
      </p:sp>
      <p:sp>
        <p:nvSpPr>
          <p:cNvPr id="45" name="Line 23"/>
          <p:cNvSpPr>
            <a:spLocks noChangeShapeType="1"/>
          </p:cNvSpPr>
          <p:nvPr/>
        </p:nvSpPr>
        <p:spPr bwMode="auto">
          <a:xfrm flipV="1">
            <a:off x="3080956" y="4385045"/>
            <a:ext cx="1678719" cy="675319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>
            <a:off x="4563022" y="2199025"/>
            <a:ext cx="643327" cy="11343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 flipH="1">
            <a:off x="8072745" y="2859286"/>
            <a:ext cx="743494" cy="1149939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flipH="1" flipV="1">
            <a:off x="8072745" y="4745087"/>
            <a:ext cx="508712" cy="315278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49" name="Line 23"/>
          <p:cNvSpPr>
            <a:spLocks noChangeShapeType="1"/>
          </p:cNvSpPr>
          <p:nvPr/>
        </p:nvSpPr>
        <p:spPr bwMode="auto">
          <a:xfrm>
            <a:off x="2004485" y="3837308"/>
            <a:ext cx="2152945" cy="171917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600">
              <a:latin typeface="Century Gothic" panose="020B0502020202020204" pitchFamily="34" charset="0"/>
            </a:endParaRPr>
          </a:p>
        </p:txBody>
      </p:sp>
      <p:sp>
        <p:nvSpPr>
          <p:cNvPr id="50" name="AutoShape 19"/>
          <p:cNvSpPr>
            <a:spLocks noChangeArrowheads="1"/>
          </p:cNvSpPr>
          <p:nvPr/>
        </p:nvSpPr>
        <p:spPr bwMode="auto">
          <a:xfrm>
            <a:off x="4270938" y="1850206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Air Duct</a:t>
            </a:r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607328" y="4720352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DP Decor</a:t>
            </a:r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>
            <a:off x="6431178" y="1850206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IP Decor</a:t>
            </a:r>
          </a:p>
        </p:txBody>
      </p:sp>
      <p:sp>
        <p:nvSpPr>
          <p:cNvPr id="53" name="AutoShape 19"/>
          <p:cNvSpPr>
            <a:spLocks noChangeArrowheads="1"/>
          </p:cNvSpPr>
          <p:nvPr/>
        </p:nvSpPr>
        <p:spPr bwMode="auto">
          <a:xfrm>
            <a:off x="3559656" y="6135018"/>
            <a:ext cx="1736990" cy="364748"/>
          </a:xfrm>
          <a:prstGeom prst="roundRect">
            <a:avLst>
              <a:gd name="adj" fmla="val 12676"/>
            </a:avLst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 eaLnBrk="1" hangingPunct="1">
              <a:buClr>
                <a:srgbClr val="4D4D4D"/>
              </a:buClr>
              <a:buFont typeface="Wingdings" pitchFamily="2" charset="2"/>
              <a:buNone/>
            </a:pPr>
            <a:r>
              <a:rPr lang="en-US" altLang="zh-CN" sz="1600" dirty="0">
                <a:latin typeface="Century Gothic" panose="020B0502020202020204" pitchFamily="34" charset="0"/>
                <a:ea typeface="宋体" pitchFamily="2" charset="-122"/>
                <a:cs typeface="Calibri" pitchFamily="34" charset="0"/>
              </a:rPr>
              <a:t>Console Decor</a:t>
            </a:r>
          </a:p>
        </p:txBody>
      </p:sp>
      <p:pic>
        <p:nvPicPr>
          <p:cNvPr id="54" name="图片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9" t="8384" r="16798" b="83326"/>
          <a:stretch/>
        </p:blipFill>
        <p:spPr bwMode="auto">
          <a:xfrm>
            <a:off x="7060244" y="2330923"/>
            <a:ext cx="1197044" cy="4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NBHX  PORTFOLIO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MAJOR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CUSTOMERS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GLOBAL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5" t="7476" r="5704" b="7476"/>
          <a:stretch/>
        </p:blipFill>
        <p:spPr>
          <a:xfrm>
            <a:off x="708141" y="1690159"/>
            <a:ext cx="10384349" cy="5017942"/>
          </a:xfrm>
          <a:prstGeom prst="rect">
            <a:avLst/>
          </a:prstGeom>
        </p:spPr>
      </p:pic>
      <p:pic>
        <p:nvPicPr>
          <p:cNvPr id="6" name="Picture 8" descr="bmw-vector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311" y="3132468"/>
            <a:ext cx="546865" cy="5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VW Neues 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778" y="3275191"/>
            <a:ext cx="849262" cy="7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Datei:Mercedes-Benz-Logo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102" y="3716672"/>
            <a:ext cx="864000" cy="62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File:Ford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435" y="3228070"/>
            <a:ext cx="770282" cy="28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Volvo-Logo (Quelle: Volvo)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887" y="2669365"/>
            <a:ext cx="432429" cy="41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Datei:Porsche Logo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778" y="4502327"/>
            <a:ext cx="1101098" cy="5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chrysler-logo-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8662" y="2992360"/>
            <a:ext cx="842549" cy="19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4" descr="Bildergebnis für logo bentley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524" y="4444087"/>
            <a:ext cx="818437" cy="46767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13" y="5190883"/>
            <a:ext cx="1679554" cy="41149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675" y="2860634"/>
            <a:ext cx="540000" cy="386017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778" y="2386897"/>
            <a:ext cx="432000" cy="432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833" y="3297226"/>
            <a:ext cx="570087" cy="286157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134" y="2770242"/>
            <a:ext cx="590553" cy="59055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744" y="3623418"/>
            <a:ext cx="495642" cy="37173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214" y="4027216"/>
            <a:ext cx="492830" cy="41890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291" y="3508994"/>
            <a:ext cx="570489" cy="570489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531" y="3282310"/>
            <a:ext cx="685462" cy="13709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63" y="4098583"/>
            <a:ext cx="1406252" cy="201094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10" y="2940597"/>
            <a:ext cx="788812" cy="22609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35" y="3575778"/>
            <a:ext cx="444080" cy="41081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1" t="22218" r="1" b="23486"/>
          <a:stretch/>
        </p:blipFill>
        <p:spPr>
          <a:xfrm>
            <a:off x="6291837" y="4066506"/>
            <a:ext cx="830062" cy="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8"/>
          <p:cNvSpPr>
            <a:spLocks noChangeArrowheads="1"/>
          </p:cNvSpPr>
          <p:nvPr/>
        </p:nvSpPr>
        <p:spPr bwMode="auto">
          <a:xfrm>
            <a:off x="4273831" y="4307461"/>
            <a:ext cx="17243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100" dirty="0">
                <a:latin typeface="Century Gothic" panose="020B0502020202020204" pitchFamily="34" charset="0"/>
              </a:rPr>
              <a:t>Volkswagen Touran 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527280" y="282893"/>
            <a:ext cx="11118155" cy="680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/>
              <a:t>REFERENCES: Running Projects, Plant Heilsbronn</a:t>
            </a:r>
            <a:endParaRPr lang="en-US" dirty="0"/>
          </a:p>
        </p:txBody>
      </p:sp>
      <p:sp>
        <p:nvSpPr>
          <p:cNvPr id="17" name="Rechteck 8"/>
          <p:cNvSpPr>
            <a:spLocks noChangeArrowheads="1"/>
          </p:cNvSpPr>
          <p:nvPr/>
        </p:nvSpPr>
        <p:spPr bwMode="auto">
          <a:xfrm>
            <a:off x="4304393" y="3167390"/>
            <a:ext cx="20002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100" dirty="0">
                <a:latin typeface="Century Gothic" panose="020B0502020202020204" pitchFamily="34" charset="0"/>
              </a:rPr>
              <a:t>Volkswagen Passat</a:t>
            </a:r>
          </a:p>
        </p:txBody>
      </p:sp>
      <p:sp>
        <p:nvSpPr>
          <p:cNvPr id="10" name="Rechteck 8">
            <a:extLst>
              <a:ext uri="{FF2B5EF4-FFF2-40B4-BE49-F238E27FC236}">
                <a16:creationId xmlns="" xmlns:a16="http://schemas.microsoft.com/office/drawing/2014/main" id="{C6C08A66-F3C5-479B-A986-E82E514C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270" y="2425592"/>
            <a:ext cx="28328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100" dirty="0">
                <a:latin typeface="Century Gothic" panose="020B0502020202020204" pitchFamily="34" charset="0"/>
              </a:rPr>
              <a:t>Volkswagen T-Roc Interior - </a:t>
            </a:r>
            <a:r>
              <a:rPr lang="de-DE" altLang="de-DE" sz="1100" dirty="0" err="1">
                <a:latin typeface="Century Gothic" panose="020B0502020202020204" pitchFamily="34" charset="0"/>
              </a:rPr>
              <a:t>Lacquering</a:t>
            </a:r>
            <a:endParaRPr lang="de-DE" altLang="de-DE" sz="1100" dirty="0">
              <a:latin typeface="Century Gothic" panose="020B0502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4B7B5A2-D592-44CA-940B-6A6CA85E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229" y="1968747"/>
            <a:ext cx="2114682" cy="11895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DE61AD81-1B34-4705-821F-085F6138C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609" y="4588692"/>
            <a:ext cx="1901901" cy="11282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954493F7-8670-4503-9E48-3DBB7B657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620" y="4338964"/>
            <a:ext cx="4296229" cy="24166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438EDB41-24E9-4FAC-A1AE-562ACCCC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12371"/>
            <a:ext cx="4296229" cy="24166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995FE50C-1A1F-436E-A4CD-ACD715F65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387" y="1441870"/>
            <a:ext cx="1901901" cy="124497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12746D00-9A1E-4935-A4BB-6DEE11EF4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528" y="2693536"/>
            <a:ext cx="4441760" cy="24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527280" y="282893"/>
            <a:ext cx="11118155" cy="680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 err="1"/>
              <a:t>Competencies</a:t>
            </a:r>
            <a:r>
              <a:rPr lang="de-DE" dirty="0"/>
              <a:t> Plant Heilsbronn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9A22F375-BB76-4CAF-9BE5-A3B1234C95D4}"/>
              </a:ext>
            </a:extLst>
          </p:cNvPr>
          <p:cNvSpPr txBox="1"/>
          <p:nvPr/>
        </p:nvSpPr>
        <p:spPr>
          <a:xfrm>
            <a:off x="784209" y="1443841"/>
            <a:ext cx="108851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Spritzguss 1K /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r>
              <a:rPr lang="de-DE" i="1" dirty="0">
                <a:solidFill>
                  <a:srgbClr val="D3863E"/>
                </a:solidFill>
              </a:rPr>
              <a:t> </a:t>
            </a:r>
            <a:r>
              <a:rPr lang="de-DE" i="1" dirty="0" err="1">
                <a:solidFill>
                  <a:srgbClr val="D3863E"/>
                </a:solidFill>
              </a:rPr>
              <a:t>Molding</a:t>
            </a:r>
            <a:endParaRPr lang="de-DE" i="1" dirty="0">
              <a:solidFill>
                <a:srgbClr val="D3863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Spritzguss 2K /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r>
              <a:rPr lang="de-DE" i="1" dirty="0">
                <a:solidFill>
                  <a:srgbClr val="D3863E"/>
                </a:solidFill>
              </a:rPr>
              <a:t> </a:t>
            </a:r>
            <a:r>
              <a:rPr lang="de-DE" i="1" dirty="0" err="1">
                <a:solidFill>
                  <a:srgbClr val="D3863E"/>
                </a:solidFill>
              </a:rPr>
              <a:t>Molding</a:t>
            </a:r>
            <a:r>
              <a:rPr lang="de-DE" i="1" dirty="0">
                <a:solidFill>
                  <a:srgbClr val="D3863E"/>
                </a:solidFill>
              </a:rPr>
              <a:t> 2 </a:t>
            </a:r>
            <a:r>
              <a:rPr lang="de-DE" i="1" dirty="0" err="1">
                <a:solidFill>
                  <a:srgbClr val="D3863E"/>
                </a:solidFill>
              </a:rPr>
              <a:t>Component</a:t>
            </a:r>
            <a:endParaRPr lang="de-DE" i="1" dirty="0">
              <a:solidFill>
                <a:srgbClr val="D3863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Spritzguss mit online Montage /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r>
              <a:rPr lang="de-DE" i="1" dirty="0">
                <a:solidFill>
                  <a:srgbClr val="D3863E"/>
                </a:solidFill>
              </a:rPr>
              <a:t> </a:t>
            </a:r>
            <a:r>
              <a:rPr lang="de-DE" i="1" dirty="0" err="1">
                <a:solidFill>
                  <a:srgbClr val="D3863E"/>
                </a:solidFill>
              </a:rPr>
              <a:t>Molding</a:t>
            </a:r>
            <a:r>
              <a:rPr lang="de-DE" i="1" dirty="0">
                <a:solidFill>
                  <a:srgbClr val="D3863E"/>
                </a:solidFill>
              </a:rPr>
              <a:t> inclusive Assembly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Montage / </a:t>
            </a:r>
            <a:r>
              <a:rPr lang="de-DE" i="1" dirty="0">
                <a:solidFill>
                  <a:srgbClr val="D3863E"/>
                </a:solidFill>
              </a:rPr>
              <a:t>Assembly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IML / IMD </a:t>
            </a:r>
            <a:r>
              <a:rPr lang="de-DE" dirty="0" err="1"/>
              <a:t>Hinterspritzen</a:t>
            </a:r>
            <a:r>
              <a:rPr lang="de-DE" dirty="0"/>
              <a:t> / </a:t>
            </a:r>
            <a:r>
              <a:rPr lang="de-DE" i="1" dirty="0">
                <a:solidFill>
                  <a:srgbClr val="D3863E"/>
                </a:solidFill>
              </a:rPr>
              <a:t>IML / IMD Back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endParaRPr lang="de-DE" i="1" dirty="0">
              <a:solidFill>
                <a:srgbClr val="D3863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Teppich </a:t>
            </a:r>
            <a:r>
              <a:rPr lang="de-DE" dirty="0" err="1"/>
              <a:t>Hinterspritzen</a:t>
            </a:r>
            <a:r>
              <a:rPr lang="de-DE" dirty="0"/>
              <a:t> / </a:t>
            </a:r>
            <a:r>
              <a:rPr lang="de-DE" i="1" dirty="0" err="1">
                <a:solidFill>
                  <a:srgbClr val="D3863E"/>
                </a:solidFill>
              </a:rPr>
              <a:t>Carpet</a:t>
            </a:r>
            <a:r>
              <a:rPr lang="de-DE" i="1" dirty="0">
                <a:solidFill>
                  <a:srgbClr val="D3863E"/>
                </a:solidFill>
              </a:rPr>
              <a:t> Back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endParaRPr lang="de-DE" i="1" dirty="0">
              <a:solidFill>
                <a:srgbClr val="D3863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Gas Innendruck / </a:t>
            </a:r>
            <a:r>
              <a:rPr lang="de-DE" i="1" dirty="0">
                <a:solidFill>
                  <a:srgbClr val="D3863E"/>
                </a:solidFill>
              </a:rPr>
              <a:t>Gas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r>
              <a:rPr lang="de-DE" i="1" dirty="0">
                <a:solidFill>
                  <a:srgbClr val="D3863E"/>
                </a:solidFill>
              </a:rPr>
              <a:t>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Kunststofspritzen</a:t>
            </a:r>
            <a:r>
              <a:rPr lang="de-DE" dirty="0"/>
              <a:t> und Beflocken / </a:t>
            </a:r>
            <a:r>
              <a:rPr lang="de-DE" i="1" dirty="0" err="1">
                <a:solidFill>
                  <a:srgbClr val="D3863E"/>
                </a:solidFill>
              </a:rPr>
              <a:t>Plastic</a:t>
            </a:r>
            <a:r>
              <a:rPr lang="de-DE" i="1" dirty="0">
                <a:solidFill>
                  <a:srgbClr val="D3863E"/>
                </a:solidFill>
              </a:rPr>
              <a:t>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r>
              <a:rPr lang="de-DE" i="1" dirty="0">
                <a:solidFill>
                  <a:srgbClr val="D3863E"/>
                </a:solidFill>
              </a:rPr>
              <a:t> and </a:t>
            </a:r>
            <a:r>
              <a:rPr lang="de-DE" i="1" dirty="0" err="1">
                <a:solidFill>
                  <a:srgbClr val="D3863E"/>
                </a:solidFill>
              </a:rPr>
              <a:t>Flocking</a:t>
            </a:r>
            <a:endParaRPr lang="de-DE" i="1" dirty="0">
              <a:solidFill>
                <a:srgbClr val="D3863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Aluminium </a:t>
            </a:r>
            <a:r>
              <a:rPr lang="de-DE" dirty="0" err="1"/>
              <a:t>Hinterspritzen</a:t>
            </a:r>
            <a:r>
              <a:rPr lang="de-DE" dirty="0"/>
              <a:t> / </a:t>
            </a:r>
            <a:r>
              <a:rPr lang="de-DE" i="1" dirty="0">
                <a:solidFill>
                  <a:srgbClr val="D3863E"/>
                </a:solidFill>
              </a:rPr>
              <a:t>Aluminium Back </a:t>
            </a:r>
            <a:r>
              <a:rPr lang="de-DE" i="1" dirty="0" err="1">
                <a:solidFill>
                  <a:srgbClr val="D3863E"/>
                </a:solidFill>
              </a:rPr>
              <a:t>Injection</a:t>
            </a:r>
            <a:endParaRPr lang="de-DE" i="1" dirty="0">
              <a:solidFill>
                <a:srgbClr val="D3863E"/>
              </a:solidFill>
            </a:endParaRP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Krisensupport: Sofortübernahem von Krisenprojekten anderer Lieferanten innerhalb kürzester Zeit (z.B. VW T-Roc Lackierung) </a:t>
            </a:r>
          </a:p>
          <a:p>
            <a:r>
              <a:rPr lang="de-DE" i="1" dirty="0">
                <a:solidFill>
                  <a:srgbClr val="D3863E"/>
                </a:solidFill>
              </a:rPr>
              <a:t>	Crisis Support (</a:t>
            </a:r>
            <a:r>
              <a:rPr lang="de-DE" i="1" dirty="0" err="1">
                <a:solidFill>
                  <a:srgbClr val="D3863E"/>
                </a:solidFill>
              </a:rPr>
              <a:t>eg</a:t>
            </a:r>
            <a:r>
              <a:rPr lang="de-DE" i="1" dirty="0">
                <a:solidFill>
                  <a:srgbClr val="D3863E"/>
                </a:solidFill>
              </a:rPr>
              <a:t>: VW T-Roc Surface Painting), Quickresponse in </a:t>
            </a:r>
            <a:r>
              <a:rPr lang="de-DE" i="1" dirty="0" err="1">
                <a:solidFill>
                  <a:srgbClr val="D3863E"/>
                </a:solidFill>
              </a:rPr>
              <a:t>overtaking</a:t>
            </a:r>
            <a:r>
              <a:rPr lang="de-DE" i="1" dirty="0">
                <a:solidFill>
                  <a:srgbClr val="D3863E"/>
                </a:solidFill>
              </a:rPr>
              <a:t> Crisis Project </a:t>
            </a:r>
            <a:r>
              <a:rPr lang="de-DE" i="1" dirty="0" err="1">
                <a:solidFill>
                  <a:srgbClr val="D3863E"/>
                </a:solidFill>
              </a:rPr>
              <a:t>from</a:t>
            </a:r>
            <a:r>
              <a:rPr lang="de-DE" i="1" dirty="0">
                <a:solidFill>
                  <a:srgbClr val="D3863E"/>
                </a:solidFill>
              </a:rPr>
              <a:t> </a:t>
            </a:r>
            <a:r>
              <a:rPr lang="de-DE" i="1" dirty="0" err="1">
                <a:solidFill>
                  <a:srgbClr val="D3863E"/>
                </a:solidFill>
              </a:rPr>
              <a:t>other</a:t>
            </a:r>
            <a:r>
              <a:rPr lang="de-DE" i="1" dirty="0">
                <a:solidFill>
                  <a:srgbClr val="D3863E"/>
                </a:solidFill>
              </a:rPr>
              <a:t> supplier in </a:t>
            </a:r>
            <a:r>
              <a:rPr lang="de-DE" i="1" dirty="0" err="1">
                <a:solidFill>
                  <a:srgbClr val="D3863E"/>
                </a:solidFill>
              </a:rPr>
              <a:t>shortest</a:t>
            </a:r>
            <a:r>
              <a:rPr lang="de-DE" i="1" dirty="0">
                <a:solidFill>
                  <a:srgbClr val="D3863E"/>
                </a:solidFill>
              </a:rPr>
              <a:t> time possible</a:t>
            </a:r>
          </a:p>
        </p:txBody>
      </p:sp>
    </p:spTree>
    <p:extLst>
      <p:ext uri="{BB962C8B-B14F-4D97-AF65-F5344CB8AC3E}">
        <p14:creationId xmlns:p14="http://schemas.microsoft.com/office/powerpoint/2010/main" val="1065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527280" y="282893"/>
            <a:ext cx="11118155" cy="680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molding</a:t>
            </a:r>
            <a:r>
              <a:rPr lang="de-DE" dirty="0" smtClean="0"/>
              <a:t> </a:t>
            </a:r>
            <a:r>
              <a:rPr lang="de-DE" dirty="0" err="1" smtClean="0"/>
              <a:t>machines</a:t>
            </a:r>
            <a:r>
              <a:rPr lang="de-DE" dirty="0" smtClean="0"/>
              <a:t>  </a:t>
            </a:r>
            <a:r>
              <a:rPr lang="de-DE" dirty="0"/>
              <a:t>Plant Heilsbronn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1" y="1102510"/>
            <a:ext cx="3721310" cy="56979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602" y="1102510"/>
            <a:ext cx="4241727" cy="56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527280" y="282893"/>
            <a:ext cx="11118155" cy="680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 smtClean="0"/>
              <a:t>Painting </a:t>
            </a:r>
            <a:r>
              <a:rPr lang="de-DE" dirty="0" err="1" smtClean="0"/>
              <a:t>line</a:t>
            </a:r>
            <a:r>
              <a:rPr lang="de-DE" dirty="0" smtClean="0"/>
              <a:t> Plant </a:t>
            </a:r>
            <a:r>
              <a:rPr lang="de-DE" dirty="0"/>
              <a:t>Heilsbronn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4788" y="262849"/>
            <a:ext cx="9734912" cy="690052"/>
          </a:xfrm>
        </p:spPr>
        <p:txBody>
          <a:bodyPr/>
          <a:lstStyle/>
          <a:p>
            <a:r>
              <a:rPr lang="de-DE" sz="3600" dirty="0"/>
              <a:t>Aerial View: PLANT  Heilsbronn  </a:t>
            </a:r>
            <a:endParaRPr lang="en-US" sz="36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2" y="1094523"/>
            <a:ext cx="10185998" cy="572069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14669" y="1445580"/>
            <a:ext cx="394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Ca. 70.000m² </a:t>
            </a:r>
          </a:p>
        </p:txBody>
      </p:sp>
    </p:spTree>
    <p:extLst>
      <p:ext uri="{BB962C8B-B14F-4D97-AF65-F5344CB8AC3E}">
        <p14:creationId xmlns:p14="http://schemas.microsoft.com/office/powerpoint/2010/main" val="306822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539750" y="282892"/>
            <a:ext cx="10995918" cy="625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altLang="de-DE" sz="3600" dirty="0"/>
              <a:t>NBHX </a:t>
            </a:r>
            <a:r>
              <a:rPr lang="de-DE" altLang="de-DE" sz="3600" dirty="0" err="1"/>
              <a:t>Trim</a:t>
            </a:r>
            <a:r>
              <a:rPr lang="de-DE" altLang="de-DE" sz="3600" dirty="0"/>
              <a:t> GmbH, Plant Heilsbronn</a:t>
            </a:r>
            <a:endParaRPr lang="en-US" sz="3600" dirty="0">
              <a:solidFill>
                <a:srgbClr val="333437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561098"/>
              </p:ext>
            </p:extLst>
          </p:nvPr>
        </p:nvGraphicFramePr>
        <p:xfrm>
          <a:off x="1119587" y="1592036"/>
          <a:ext cx="5142419" cy="45879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42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5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NBHX Trim GmbH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1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Heilsbronn, Germany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3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Ca. </a:t>
                      </a:r>
                      <a:r>
                        <a:rPr lang="de-DE" sz="1200" b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350                                                                              </a:t>
                      </a:r>
                      <a:r>
                        <a:rPr lang="de-DE" sz="800" b="0" i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(Stand</a:t>
                      </a:r>
                      <a:r>
                        <a:rPr lang="de-DE" sz="800" b="0" i="1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800" b="0" i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2018)</a:t>
                      </a:r>
                      <a:endParaRPr lang="de-DE" sz="900" b="0" i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3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1945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Plastics injection molding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Plastics lacquered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IMD In Mold Decoration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IML  In Mold Layer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3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ISO 50001:2011                  </a:t>
                      </a:r>
                      <a:b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ISO 14001:2004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IATF 16949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84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VW Passat,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VW </a:t>
                      </a:r>
                      <a:r>
                        <a:rPr lang="en-US" sz="1200" b="0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Touran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VW </a:t>
                      </a:r>
                      <a:r>
                        <a:rPr lang="en-US" sz="1200" b="0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Touareg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VW T- Roc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BMW: 2er Grand Tourer, 5er, Mini Countryman, Rolls Royce, X1, X2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Mercedes: E-class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Volvo: S80, V40</a:t>
                      </a:r>
                      <a:b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Audi: A6, A7</a:t>
                      </a:r>
                      <a:br>
                        <a:rPr lang="en-US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n-US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2" y="4917091"/>
            <a:ext cx="324000" cy="2232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13" y="3604057"/>
            <a:ext cx="348499" cy="2822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2" y="4169893"/>
            <a:ext cx="245021" cy="245021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784862" y="2183356"/>
            <a:ext cx="108000" cy="108000"/>
            <a:chOff x="749765" y="2771391"/>
            <a:chExt cx="281067" cy="275847"/>
          </a:xfrm>
        </p:grpSpPr>
        <p:sp>
          <p:nvSpPr>
            <p:cNvPr id="15" name="Träne 14"/>
            <p:cNvSpPr/>
            <p:nvPr/>
          </p:nvSpPr>
          <p:spPr>
            <a:xfrm rot="8099022">
              <a:off x="752375" y="2768781"/>
              <a:ext cx="275847" cy="281067"/>
            </a:xfrm>
            <a:prstGeom prst="teardrop">
              <a:avLst>
                <a:gd name="adj" fmla="val 15485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816440" y="2836344"/>
              <a:ext cx="140534" cy="1379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684122" y="2507989"/>
            <a:ext cx="309481" cy="232856"/>
            <a:chOff x="6673922" y="3773195"/>
            <a:chExt cx="690896" cy="558299"/>
          </a:xfrm>
          <a:solidFill>
            <a:schemeClr val="bg1">
              <a:lumMod val="75000"/>
            </a:schemeClr>
          </a:solidFill>
        </p:grpSpPr>
        <p:grpSp>
          <p:nvGrpSpPr>
            <p:cNvPr id="18" name="Gruppieren 17"/>
            <p:cNvGrpSpPr/>
            <p:nvPr/>
          </p:nvGrpSpPr>
          <p:grpSpPr>
            <a:xfrm>
              <a:off x="7082782" y="3773195"/>
              <a:ext cx="282036" cy="519187"/>
              <a:chOff x="5256756" y="4533826"/>
              <a:chExt cx="282036" cy="519187"/>
            </a:xfrm>
            <a:grpFill/>
          </p:grpSpPr>
          <p:sp>
            <p:nvSpPr>
              <p:cNvPr id="25" name="Flussdiagramm: Verzögerung 24"/>
              <p:cNvSpPr/>
              <p:nvPr/>
            </p:nvSpPr>
            <p:spPr>
              <a:xfrm rot="16200000">
                <a:off x="5237707" y="4751928"/>
                <a:ext cx="320134" cy="282036"/>
              </a:xfrm>
              <a:prstGeom prst="flowChartDelay">
                <a:avLst/>
              </a:pr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5307774" y="4533826"/>
                <a:ext cx="180000" cy="180000"/>
              </a:xfrm>
              <a:prstGeom prst="ellipse">
                <a:avLst/>
              </a:pr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uppieren 18"/>
            <p:cNvGrpSpPr/>
            <p:nvPr/>
          </p:nvGrpSpPr>
          <p:grpSpPr>
            <a:xfrm>
              <a:off x="6673922" y="3773195"/>
              <a:ext cx="282036" cy="519187"/>
              <a:chOff x="5256756" y="4533826"/>
              <a:chExt cx="282036" cy="519187"/>
            </a:xfrm>
            <a:grpFill/>
          </p:grpSpPr>
          <p:sp>
            <p:nvSpPr>
              <p:cNvPr id="23" name="Flussdiagramm: Verzögerung 22"/>
              <p:cNvSpPr/>
              <p:nvPr/>
            </p:nvSpPr>
            <p:spPr>
              <a:xfrm rot="16200000">
                <a:off x="5237707" y="4751928"/>
                <a:ext cx="320134" cy="282036"/>
              </a:xfrm>
              <a:prstGeom prst="flowChartDelay">
                <a:avLst/>
              </a:pr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5307774" y="4533826"/>
                <a:ext cx="180000" cy="180000"/>
              </a:xfrm>
              <a:prstGeom prst="ellipse">
                <a:avLst/>
              </a:pr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uppieren 19"/>
            <p:cNvGrpSpPr/>
            <p:nvPr/>
          </p:nvGrpSpPr>
          <p:grpSpPr>
            <a:xfrm>
              <a:off x="6878352" y="3812307"/>
              <a:ext cx="282036" cy="519187"/>
              <a:chOff x="5256756" y="4533826"/>
              <a:chExt cx="282036" cy="519187"/>
            </a:xfrm>
            <a:grpFill/>
          </p:grpSpPr>
          <p:sp>
            <p:nvSpPr>
              <p:cNvPr id="21" name="Flussdiagramm: Verzögerung 20"/>
              <p:cNvSpPr/>
              <p:nvPr/>
            </p:nvSpPr>
            <p:spPr>
              <a:xfrm rot="16200000">
                <a:off x="5237707" y="4751928"/>
                <a:ext cx="320134" cy="282036"/>
              </a:xfrm>
              <a:prstGeom prst="flowChartDelay">
                <a:avLst/>
              </a:pr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5307774" y="4533826"/>
                <a:ext cx="180000" cy="180000"/>
              </a:xfrm>
              <a:prstGeom prst="ellipse">
                <a:avLst/>
              </a:pr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Stern mit 5 Zacken 26"/>
          <p:cNvSpPr/>
          <p:nvPr/>
        </p:nvSpPr>
        <p:spPr>
          <a:xfrm>
            <a:off x="730862" y="3027022"/>
            <a:ext cx="216000" cy="216000"/>
          </a:xfrm>
          <a:prstGeom prst="star5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26" y="1185439"/>
            <a:ext cx="3539015" cy="2386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1" b="12876"/>
          <a:stretch/>
        </p:blipFill>
        <p:spPr>
          <a:xfrm>
            <a:off x="6593987" y="3607504"/>
            <a:ext cx="4142163" cy="2351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4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BHX TRIM GROUP">
  <a:themeElements>
    <a:clrScheme name="NBHX COLOR">
      <a:dk1>
        <a:srgbClr val="000000"/>
      </a:dk1>
      <a:lt1>
        <a:srgbClr val="FFFFFF"/>
      </a:lt1>
      <a:dk2>
        <a:srgbClr val="000000"/>
      </a:dk2>
      <a:lt2>
        <a:srgbClr val="AFB1B0"/>
      </a:lt2>
      <a:accent1>
        <a:srgbClr val="AFB1B0"/>
      </a:accent1>
      <a:accent2>
        <a:srgbClr val="696C6C"/>
      </a:accent2>
      <a:accent3>
        <a:srgbClr val="333437"/>
      </a:accent3>
      <a:accent4>
        <a:srgbClr val="D3863E"/>
      </a:accent4>
      <a:accent5>
        <a:srgbClr val="A6633D"/>
      </a:accent5>
      <a:accent6>
        <a:srgbClr val="C8000A"/>
      </a:accent6>
      <a:hlink>
        <a:srgbClr val="003686"/>
      </a:hlink>
      <a:folHlink>
        <a:srgbClr val="C0C0C0"/>
      </a:folHlink>
    </a:clrScheme>
    <a:fontScheme name="NBHX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NBHX TRIM GROUP_DE.potx" id="{38ADC141-8A2A-43C2-AA76-6031B896E604}" vid="{92FADEFC-A2C1-44AE-992C-F563F7AAF15F}"/>
    </a:ext>
  </a:extLst>
</a:theme>
</file>

<file path=ppt/theme/theme2.xml><?xml version="1.0" encoding="utf-8"?>
<a:theme xmlns:a="http://schemas.openxmlformats.org/drawingml/2006/main" name="Content Slides - white">
  <a:themeElements>
    <a:clrScheme name="NBHX COLOR">
      <a:dk1>
        <a:srgbClr val="000000"/>
      </a:dk1>
      <a:lt1>
        <a:srgbClr val="FFFFFF"/>
      </a:lt1>
      <a:dk2>
        <a:srgbClr val="000000"/>
      </a:dk2>
      <a:lt2>
        <a:srgbClr val="AFB1B0"/>
      </a:lt2>
      <a:accent1>
        <a:srgbClr val="AFB1B0"/>
      </a:accent1>
      <a:accent2>
        <a:srgbClr val="696C6C"/>
      </a:accent2>
      <a:accent3>
        <a:srgbClr val="333437"/>
      </a:accent3>
      <a:accent4>
        <a:srgbClr val="D3863E"/>
      </a:accent4>
      <a:accent5>
        <a:srgbClr val="A6633D"/>
      </a:accent5>
      <a:accent6>
        <a:srgbClr val="C8000A"/>
      </a:accent6>
      <a:hlink>
        <a:srgbClr val="003686"/>
      </a:hlink>
      <a:folHlink>
        <a:srgbClr val="C0C0C0"/>
      </a:folHlink>
    </a:clrScheme>
    <a:fontScheme name="NBHX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NBHX TRIM GROUP_DE.potx" id="{38ADC141-8A2A-43C2-AA76-6031B896E604}" vid="{EEFE88D1-F2B5-45D2-9D26-9AEB84207E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12B34B1D3D264AB1979F2E72AD35CD" ma:contentTypeVersion="0" ma:contentTypeDescription="Ein neues Dokument erstellen." ma:contentTypeScope="" ma:versionID="bf33dbbf0a4791ba1605b8b74c18762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183CAB-83DD-4B44-B902-75935DE778E0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8619777-372F-48A2-A619-228E2FF29E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00BF22B-1649-49B4-B5B7-470DE5762C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Master_NBHX TRIM GROUP_EN</Template>
  <TotalTime>0</TotalTime>
  <Words>317</Words>
  <Application>Microsoft Office PowerPoint</Application>
  <PresentationFormat>Breitbild</PresentationFormat>
  <Paragraphs>85</Paragraphs>
  <Slides>13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Links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4" baseType="lpstr">
      <vt:lpstr>ＭＳ Ｐゴシック</vt:lpstr>
      <vt:lpstr>宋体</vt:lpstr>
      <vt:lpstr>Arial</vt:lpstr>
      <vt:lpstr>Calibri</vt:lpstr>
      <vt:lpstr>Century Gothic</vt:lpstr>
      <vt:lpstr>Segoe UI Semilight</vt:lpstr>
      <vt:lpstr>华文楷体</vt:lpstr>
      <vt:lpstr>Wingdings</vt:lpstr>
      <vt:lpstr>NBHX TRIM GROUP</vt:lpstr>
      <vt:lpstr>Content Slides - white</vt:lpstr>
      <vt:lpstr>???</vt:lpstr>
      <vt:lpstr>NBHX TRIM GROUP</vt:lpstr>
      <vt:lpstr>NBHX  PORTFOLIO</vt:lpstr>
      <vt:lpstr>CUSTOMERS</vt:lpstr>
      <vt:lpstr>PowerPoint-Präsentation</vt:lpstr>
      <vt:lpstr>PowerPoint-Präsentation</vt:lpstr>
      <vt:lpstr>PowerPoint-Präsentation</vt:lpstr>
      <vt:lpstr>PowerPoint-Präsentation</vt:lpstr>
      <vt:lpstr>Aerial View: PLANT  Heilsbronn  </vt:lpstr>
      <vt:lpstr>PowerPoint-Präsentation</vt:lpstr>
      <vt:lpstr>IMPRESSIONS: Plant Heilsbronn</vt:lpstr>
      <vt:lpstr>IMPRESSIONS: Plant Heilsbronn</vt:lpstr>
      <vt:lpstr>PowerPoint-Präsentation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Bracko Sandra</dc:creator>
  <cp:lastModifiedBy>Weiss, Andreas</cp:lastModifiedBy>
  <cp:revision>235</cp:revision>
  <cp:lastPrinted>2017-03-03T08:30:37Z</cp:lastPrinted>
  <dcterms:created xsi:type="dcterms:W3CDTF">2016-11-15T16:05:52Z</dcterms:created>
  <dcterms:modified xsi:type="dcterms:W3CDTF">2019-03-25T10:31:47Z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0x0101003912B34B1D3D264AB1979F2E72AD35CD</vt:lpwstr>
  </property>
</Properties>
</file>