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697" r:id="rId2"/>
  </p:sldMasterIdLst>
  <p:notesMasterIdLst>
    <p:notesMasterId r:id="rId25"/>
  </p:notesMasterIdLst>
  <p:sldIdLst>
    <p:sldId id="256" r:id="rId3"/>
    <p:sldId id="262" r:id="rId4"/>
    <p:sldId id="257" r:id="rId5"/>
    <p:sldId id="258" r:id="rId6"/>
    <p:sldId id="259" r:id="rId7"/>
    <p:sldId id="260" r:id="rId8"/>
    <p:sldId id="277" r:id="rId9"/>
    <p:sldId id="274" r:id="rId10"/>
    <p:sldId id="275" r:id="rId11"/>
    <p:sldId id="264" r:id="rId12"/>
    <p:sldId id="265" r:id="rId13"/>
    <p:sldId id="266" r:id="rId14"/>
    <p:sldId id="294" r:id="rId15"/>
    <p:sldId id="267" r:id="rId16"/>
    <p:sldId id="295" r:id="rId17"/>
    <p:sldId id="284" r:id="rId18"/>
    <p:sldId id="296" r:id="rId19"/>
    <p:sldId id="269" r:id="rId20"/>
    <p:sldId id="279" r:id="rId21"/>
    <p:sldId id="281" r:id="rId22"/>
    <p:sldId id="273" r:id="rId23"/>
    <p:sldId id="283" r:id="rId24"/>
  </p:sldIdLst>
  <p:sldSz cx="9144000" cy="6858000" type="screen4x3"/>
  <p:notesSz cx="6858000" cy="9144000"/>
  <p:defaultTextStyle>
    <a:defPPr>
      <a:defRPr lang="bg-BG"/>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729" autoAdjust="0"/>
  </p:normalViewPr>
  <p:slideViewPr>
    <p:cSldViewPr>
      <p:cViewPr>
        <p:scale>
          <a:sx n="77" d="100"/>
          <a:sy n="77" d="100"/>
        </p:scale>
        <p:origin x="-1764" y="-3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4BEEA5D-6CE5-4467-9AEB-8A59893E1575}" type="datetimeFigureOut">
              <a:rPr lang="bg-BG"/>
              <a:pPr>
                <a:defRPr/>
              </a:pPr>
              <a:t>19.2.2015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176B3C9-9865-420E-B70B-4FC73B0091AB}" type="slidenum">
              <a:rPr lang="bg-BG"/>
              <a:pPr>
                <a:defRPr/>
              </a:pPr>
              <a:t>‹#›</a:t>
            </a:fld>
            <a:endParaRPr lang="bg-BG"/>
          </a:p>
        </p:txBody>
      </p:sp>
    </p:spTree>
    <p:extLst>
      <p:ext uri="{BB962C8B-B14F-4D97-AF65-F5344CB8AC3E}">
        <p14:creationId xmlns:p14="http://schemas.microsoft.com/office/powerpoint/2010/main" val="18002511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bg-BG"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8688AE-CA07-4BDB-9715-34B1BBFF9FB5}" type="slidenum">
              <a:rPr lang="bg-BG"/>
              <a:pPr/>
              <a:t>12</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bg-BG"/>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l">
                <a:defRPr/>
              </a:pPr>
              <a:endParaRPr lang="bg-BG"/>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l">
                <a:defRPr/>
              </a:pPr>
              <a:endParaRPr lang="bg-BG"/>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bg-BG"/>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l">
                <a:defRPr/>
              </a:pPr>
              <a:endParaRPr lang="bg-BG"/>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l">
                <a:defRPr/>
              </a:pPr>
              <a:endParaRPr lang="bg-BG"/>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l">
                <a:defRPr/>
              </a:pPr>
              <a:endParaRPr lang="bg-BG"/>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l">
                <a:defRPr/>
              </a:pPr>
              <a:endParaRPr lang="bg-BG"/>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l">
                <a:defRPr/>
              </a:pPr>
              <a:endParaRPr lang="bg-BG"/>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l">
                  <a:defRPr/>
                </a:pPr>
                <a:endParaRPr lang="bg-BG"/>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l">
                  <a:defRPr/>
                </a:pPr>
                <a:endParaRPr lang="bg-BG"/>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l">
                  <a:defRPr/>
                </a:pPr>
                <a:endParaRPr lang="bg-BG"/>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l">
                  <a:defRPr/>
                </a:pPr>
                <a:endParaRPr lang="bg-BG"/>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l">
                  <a:defRPr/>
                </a:pPr>
                <a:endParaRPr lang="bg-BG"/>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l">
                <a:defRPr/>
              </a:pPr>
              <a:endParaRPr lang="bg-BG"/>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l">
                <a:defRPr/>
              </a:pPr>
              <a:endParaRPr lang="bg-BG"/>
            </a:p>
          </p:txBody>
        </p:sp>
      </p:grpSp>
      <p:sp>
        <p:nvSpPr>
          <p:cNvPr id="7274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bg-BG"/>
              <a:t>Click to edit Master title style</a:t>
            </a:r>
          </a:p>
        </p:txBody>
      </p:sp>
      <p:sp>
        <p:nvSpPr>
          <p:cNvPr id="7274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bg-BG"/>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bg-BG"/>
          </a:p>
        </p:txBody>
      </p:sp>
      <p:sp>
        <p:nvSpPr>
          <p:cNvPr id="42" name="Rectangle 42"/>
          <p:cNvSpPr>
            <a:spLocks noGrp="1" noChangeArrowheads="1"/>
          </p:cNvSpPr>
          <p:nvPr>
            <p:ph type="ftr" sz="quarter" idx="11"/>
          </p:nvPr>
        </p:nvSpPr>
        <p:spPr/>
        <p:txBody>
          <a:bodyPr/>
          <a:lstStyle>
            <a:lvl1pPr>
              <a:defRPr/>
            </a:lvl1pPr>
          </a:lstStyle>
          <a:p>
            <a:pPr>
              <a:defRPr/>
            </a:pPr>
            <a:endParaRPr lang="bg-BG"/>
          </a:p>
        </p:txBody>
      </p:sp>
      <p:sp>
        <p:nvSpPr>
          <p:cNvPr id="43" name="Rectangle 43"/>
          <p:cNvSpPr>
            <a:spLocks noGrp="1" noChangeArrowheads="1"/>
          </p:cNvSpPr>
          <p:nvPr>
            <p:ph type="sldNum" sz="quarter" idx="12"/>
          </p:nvPr>
        </p:nvSpPr>
        <p:spPr/>
        <p:txBody>
          <a:bodyPr/>
          <a:lstStyle>
            <a:lvl1pPr>
              <a:defRPr/>
            </a:lvl1pPr>
          </a:lstStyle>
          <a:p>
            <a:pPr>
              <a:defRPr/>
            </a:pPr>
            <a:fld id="{BC6DEABB-300B-49BD-A92A-6ADF9154AE6F}"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0"/>
          <p:cNvSpPr>
            <a:spLocks noGrp="1" noChangeArrowheads="1"/>
          </p:cNvSpPr>
          <p:nvPr>
            <p:ph type="dt" sz="half" idx="10"/>
          </p:nvPr>
        </p:nvSpPr>
        <p:spPr>
          <a:ln/>
        </p:spPr>
        <p:txBody>
          <a:bodyPr/>
          <a:lstStyle>
            <a:lvl1pPr>
              <a:defRPr/>
            </a:lvl1pPr>
          </a:lstStyle>
          <a:p>
            <a:pPr>
              <a:defRPr/>
            </a:pPr>
            <a:endParaRPr lang="bg-BG"/>
          </a:p>
        </p:txBody>
      </p:sp>
      <p:sp>
        <p:nvSpPr>
          <p:cNvPr id="5" name="Rectangle 41"/>
          <p:cNvSpPr>
            <a:spLocks noGrp="1" noChangeArrowheads="1"/>
          </p:cNvSpPr>
          <p:nvPr>
            <p:ph type="ftr" sz="quarter" idx="11"/>
          </p:nvPr>
        </p:nvSpPr>
        <p:spPr>
          <a:ln/>
        </p:spPr>
        <p:txBody>
          <a:bodyPr/>
          <a:lstStyle>
            <a:lvl1pPr>
              <a:defRPr/>
            </a:lvl1pPr>
          </a:lstStyle>
          <a:p>
            <a:pPr>
              <a:defRPr/>
            </a:pPr>
            <a:endParaRPr lang="bg-BG"/>
          </a:p>
        </p:txBody>
      </p:sp>
      <p:sp>
        <p:nvSpPr>
          <p:cNvPr id="6" name="Rectangle 42"/>
          <p:cNvSpPr>
            <a:spLocks noGrp="1" noChangeArrowheads="1"/>
          </p:cNvSpPr>
          <p:nvPr>
            <p:ph type="sldNum" sz="quarter" idx="12"/>
          </p:nvPr>
        </p:nvSpPr>
        <p:spPr>
          <a:ln/>
        </p:spPr>
        <p:txBody>
          <a:bodyPr/>
          <a:lstStyle>
            <a:lvl1pPr>
              <a:defRPr/>
            </a:lvl1pPr>
          </a:lstStyle>
          <a:p>
            <a:pPr>
              <a:defRPr/>
            </a:pPr>
            <a:fld id="{A3CC5329-AE9A-41ED-9884-C6D40A95FBFA}"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0"/>
          <p:cNvSpPr>
            <a:spLocks noGrp="1" noChangeArrowheads="1"/>
          </p:cNvSpPr>
          <p:nvPr>
            <p:ph type="dt" sz="half" idx="10"/>
          </p:nvPr>
        </p:nvSpPr>
        <p:spPr>
          <a:ln/>
        </p:spPr>
        <p:txBody>
          <a:bodyPr/>
          <a:lstStyle>
            <a:lvl1pPr>
              <a:defRPr/>
            </a:lvl1pPr>
          </a:lstStyle>
          <a:p>
            <a:pPr>
              <a:defRPr/>
            </a:pPr>
            <a:endParaRPr lang="bg-BG"/>
          </a:p>
        </p:txBody>
      </p:sp>
      <p:sp>
        <p:nvSpPr>
          <p:cNvPr id="5" name="Rectangle 41"/>
          <p:cNvSpPr>
            <a:spLocks noGrp="1" noChangeArrowheads="1"/>
          </p:cNvSpPr>
          <p:nvPr>
            <p:ph type="ftr" sz="quarter" idx="11"/>
          </p:nvPr>
        </p:nvSpPr>
        <p:spPr>
          <a:ln/>
        </p:spPr>
        <p:txBody>
          <a:bodyPr/>
          <a:lstStyle>
            <a:lvl1pPr>
              <a:defRPr/>
            </a:lvl1pPr>
          </a:lstStyle>
          <a:p>
            <a:pPr>
              <a:defRPr/>
            </a:pPr>
            <a:endParaRPr lang="bg-BG"/>
          </a:p>
        </p:txBody>
      </p:sp>
      <p:sp>
        <p:nvSpPr>
          <p:cNvPr id="6" name="Rectangle 42"/>
          <p:cNvSpPr>
            <a:spLocks noGrp="1" noChangeArrowheads="1"/>
          </p:cNvSpPr>
          <p:nvPr>
            <p:ph type="sldNum" sz="quarter" idx="12"/>
          </p:nvPr>
        </p:nvSpPr>
        <p:spPr>
          <a:ln/>
        </p:spPr>
        <p:txBody>
          <a:bodyPr/>
          <a:lstStyle>
            <a:lvl1pPr>
              <a:defRPr/>
            </a:lvl1pPr>
          </a:lstStyle>
          <a:p>
            <a:pPr>
              <a:defRPr/>
            </a:pPr>
            <a:fld id="{A1CBE551-FAEB-44A1-8C90-34952C3BE8A0}" type="slidenum">
              <a:rPr lang="bg-BG"/>
              <a:pPr>
                <a:defRPr/>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bg-BG"/>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bg-BG"/>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bg-BG"/>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pPr>
              <a:defRPr/>
            </a:pPr>
            <a:fld id="{437B946C-9747-4F48-998C-D0F97467A423}" type="slidenum">
              <a:rPr lang="bg-BG"/>
              <a:pPr>
                <a:defRPr/>
              </a:pPr>
              <a:t>‹#›</a:t>
            </a:fld>
            <a:endParaRPr lang="bg-B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bg-BG"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a:defRPr/>
              </a:pPr>
              <a:endParaRPr lang="bg-BG"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a:defRPr/>
                </a:pPr>
                <a:endParaRPr lang="bg-BG"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a:defRPr/>
                </a:pPr>
                <a:endParaRPr lang="bg-BG"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a:defRPr/>
                </a:pPr>
                <a:endParaRPr lang="bg-BG"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a:defRPr/>
                </a:pPr>
                <a:endParaRPr lang="bg-BG"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a:defRPr/>
                </a:pPr>
                <a:endParaRPr lang="bg-BG"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a:defRPr/>
                </a:pPr>
                <a:endParaRPr lang="bg-BG"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a:defRPr/>
                </a:pPr>
                <a:endParaRPr lang="bg-BG"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a:defRPr/>
                </a:pPr>
                <a:endParaRPr lang="bg-BG"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a:defRPr/>
                </a:pPr>
                <a:endParaRPr lang="bg-BG"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a:defRPr/>
                </a:pPr>
                <a:endParaRPr lang="bg-BG" sz="2400">
                  <a:latin typeface="Times New Roman" pitchFamily="18" charset="0"/>
                </a:endParaRPr>
              </a:p>
            </p:txBody>
          </p:sp>
        </p:grpSp>
      </p:grpSp>
      <p:sp>
        <p:nvSpPr>
          <p:cNvPr id="757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bg-BG"/>
              <a:t>Click to edit Master title style</a:t>
            </a:r>
          </a:p>
        </p:txBody>
      </p:sp>
      <p:sp>
        <p:nvSpPr>
          <p:cNvPr id="757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bg-BG"/>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bg-BG"/>
          </a:p>
        </p:txBody>
      </p:sp>
      <p:sp>
        <p:nvSpPr>
          <p:cNvPr id="19" name="Rectangle 17"/>
          <p:cNvSpPr>
            <a:spLocks noGrp="1" noChangeArrowheads="1"/>
          </p:cNvSpPr>
          <p:nvPr>
            <p:ph type="ftr" sz="quarter" idx="11"/>
          </p:nvPr>
        </p:nvSpPr>
        <p:spPr/>
        <p:txBody>
          <a:bodyPr/>
          <a:lstStyle>
            <a:lvl1pPr>
              <a:defRPr/>
            </a:lvl1pPr>
          </a:lstStyle>
          <a:p>
            <a:pPr>
              <a:defRPr/>
            </a:pPr>
            <a:endParaRPr lang="bg-BG"/>
          </a:p>
        </p:txBody>
      </p:sp>
      <p:sp>
        <p:nvSpPr>
          <p:cNvPr id="20" name="Rectangle 18"/>
          <p:cNvSpPr>
            <a:spLocks noGrp="1" noChangeArrowheads="1"/>
          </p:cNvSpPr>
          <p:nvPr>
            <p:ph type="sldNum" sz="quarter" idx="12"/>
          </p:nvPr>
        </p:nvSpPr>
        <p:spPr/>
        <p:txBody>
          <a:bodyPr/>
          <a:lstStyle>
            <a:lvl1pPr>
              <a:defRPr/>
            </a:lvl1pPr>
          </a:lstStyle>
          <a:p>
            <a:pPr>
              <a:defRPr/>
            </a:pPr>
            <a:fld id="{EA1BB812-597A-40D8-80A7-157B21E57404}" type="slidenum">
              <a:rPr lang="bg-BG"/>
              <a:pPr>
                <a:defRPr/>
              </a:pPr>
              <a:t>‹#›</a:t>
            </a:fld>
            <a:endParaRPr lang="bg-B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2"/>
          <p:cNvSpPr>
            <a:spLocks noGrp="1" noChangeArrowheads="1"/>
          </p:cNvSpPr>
          <p:nvPr>
            <p:ph type="ftr" sz="quarter"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6E7E8582-579C-4BFC-BA68-8D71E26788DA}" type="slidenum">
              <a:rPr lang="bg-BG"/>
              <a:pPr>
                <a:defRPr/>
              </a:pPr>
              <a:t>‹#›</a:t>
            </a:fld>
            <a:endParaRPr lang="bg-BG"/>
          </a:p>
        </p:txBody>
      </p:sp>
      <p:sp>
        <p:nvSpPr>
          <p:cNvPr id="6"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52A6C0DE-1839-40E1-B4B9-885A0415A464}" type="slidenum">
              <a:rPr lang="bg-BG"/>
              <a:pPr>
                <a:defRPr/>
              </a:pPr>
              <a:t>‹#›</a:t>
            </a:fld>
            <a:endParaRPr lang="bg-BG"/>
          </a:p>
        </p:txBody>
      </p:sp>
      <p:sp>
        <p:nvSpPr>
          <p:cNvPr id="6"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2"/>
          <p:cNvSpPr>
            <a:spLocks noGrp="1" noChangeArrowheads="1"/>
          </p:cNvSpPr>
          <p:nvPr>
            <p:ph type="ftr" sz="quarter"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DE2F91D4-9370-4476-837D-19C6DEED8195}" type="slidenum">
              <a:rPr lang="bg-BG"/>
              <a:pPr>
                <a:defRPr/>
              </a:pPr>
              <a:t>‹#›</a:t>
            </a:fld>
            <a:endParaRPr lang="bg-BG"/>
          </a:p>
        </p:txBody>
      </p:sp>
      <p:sp>
        <p:nvSpPr>
          <p:cNvPr id="7"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2"/>
          <p:cNvSpPr>
            <a:spLocks noGrp="1" noChangeArrowheads="1"/>
          </p:cNvSpPr>
          <p:nvPr>
            <p:ph type="ftr" sz="quarter"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FD37E093-8269-4E2F-B3AF-9F5ED5A5B3E8}" type="slidenum">
              <a:rPr lang="bg-BG"/>
              <a:pPr>
                <a:defRPr/>
              </a:pPr>
              <a:t>‹#›</a:t>
            </a:fld>
            <a:endParaRPr lang="bg-BG"/>
          </a:p>
        </p:txBody>
      </p:sp>
      <p:sp>
        <p:nvSpPr>
          <p:cNvPr id="9"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2"/>
          <p:cNvSpPr>
            <a:spLocks noGrp="1" noChangeArrowheads="1"/>
          </p:cNvSpPr>
          <p:nvPr>
            <p:ph type="ftr" sz="quarter" idx="10"/>
          </p:nvPr>
        </p:nvSpPr>
        <p:spPr>
          <a:ln/>
        </p:spPr>
        <p:txBody>
          <a:bodyPr/>
          <a:lstStyle>
            <a:lvl1pPr>
              <a:defRPr/>
            </a:lvl1pPr>
          </a:lstStyle>
          <a:p>
            <a:pPr>
              <a:defRPr/>
            </a:pPr>
            <a:endParaRPr lang="bg-BG"/>
          </a:p>
        </p:txBody>
      </p:sp>
      <p:sp>
        <p:nvSpPr>
          <p:cNvPr id="4" name="Rectangle 3"/>
          <p:cNvSpPr>
            <a:spLocks noGrp="1" noChangeArrowheads="1"/>
          </p:cNvSpPr>
          <p:nvPr>
            <p:ph type="sldNum" sz="quarter" idx="11"/>
          </p:nvPr>
        </p:nvSpPr>
        <p:spPr>
          <a:ln/>
        </p:spPr>
        <p:txBody>
          <a:bodyPr/>
          <a:lstStyle>
            <a:lvl1pPr>
              <a:defRPr/>
            </a:lvl1pPr>
          </a:lstStyle>
          <a:p>
            <a:pPr>
              <a:defRPr/>
            </a:pPr>
            <a:fld id="{DA2F546B-9828-42AF-88FD-D2874F0CD93E}" type="slidenum">
              <a:rPr lang="bg-BG"/>
              <a:pPr>
                <a:defRPr/>
              </a:pPr>
              <a:t>‹#›</a:t>
            </a:fld>
            <a:endParaRPr lang="bg-BG"/>
          </a:p>
        </p:txBody>
      </p:sp>
      <p:sp>
        <p:nvSpPr>
          <p:cNvPr id="5"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bg-BG"/>
          </a:p>
        </p:txBody>
      </p:sp>
      <p:sp>
        <p:nvSpPr>
          <p:cNvPr id="3" name="Rectangle 3"/>
          <p:cNvSpPr>
            <a:spLocks noGrp="1" noChangeArrowheads="1"/>
          </p:cNvSpPr>
          <p:nvPr>
            <p:ph type="sldNum" sz="quarter" idx="11"/>
          </p:nvPr>
        </p:nvSpPr>
        <p:spPr>
          <a:ln/>
        </p:spPr>
        <p:txBody>
          <a:bodyPr/>
          <a:lstStyle>
            <a:lvl1pPr>
              <a:defRPr/>
            </a:lvl1pPr>
          </a:lstStyle>
          <a:p>
            <a:pPr>
              <a:defRPr/>
            </a:pPr>
            <a:fld id="{2AAC73B6-5C7F-4216-8507-021A86EE8E94}" type="slidenum">
              <a:rPr lang="bg-BG"/>
              <a:pPr>
                <a:defRPr/>
              </a:pPr>
              <a:t>‹#›</a:t>
            </a:fld>
            <a:endParaRPr lang="bg-BG"/>
          </a:p>
        </p:txBody>
      </p:sp>
      <p:sp>
        <p:nvSpPr>
          <p:cNvPr id="4"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0"/>
          <p:cNvSpPr>
            <a:spLocks noGrp="1" noChangeArrowheads="1"/>
          </p:cNvSpPr>
          <p:nvPr>
            <p:ph type="dt" sz="half" idx="10"/>
          </p:nvPr>
        </p:nvSpPr>
        <p:spPr>
          <a:ln/>
        </p:spPr>
        <p:txBody>
          <a:bodyPr/>
          <a:lstStyle>
            <a:lvl1pPr>
              <a:defRPr/>
            </a:lvl1pPr>
          </a:lstStyle>
          <a:p>
            <a:pPr>
              <a:defRPr/>
            </a:pPr>
            <a:endParaRPr lang="bg-BG"/>
          </a:p>
        </p:txBody>
      </p:sp>
      <p:sp>
        <p:nvSpPr>
          <p:cNvPr id="5" name="Rectangle 41"/>
          <p:cNvSpPr>
            <a:spLocks noGrp="1" noChangeArrowheads="1"/>
          </p:cNvSpPr>
          <p:nvPr>
            <p:ph type="ftr" sz="quarter" idx="11"/>
          </p:nvPr>
        </p:nvSpPr>
        <p:spPr>
          <a:ln/>
        </p:spPr>
        <p:txBody>
          <a:bodyPr/>
          <a:lstStyle>
            <a:lvl1pPr>
              <a:defRPr/>
            </a:lvl1pPr>
          </a:lstStyle>
          <a:p>
            <a:pPr>
              <a:defRPr/>
            </a:pPr>
            <a:endParaRPr lang="bg-BG"/>
          </a:p>
        </p:txBody>
      </p:sp>
      <p:sp>
        <p:nvSpPr>
          <p:cNvPr id="6" name="Rectangle 42"/>
          <p:cNvSpPr>
            <a:spLocks noGrp="1" noChangeArrowheads="1"/>
          </p:cNvSpPr>
          <p:nvPr>
            <p:ph type="sldNum" sz="quarter" idx="12"/>
          </p:nvPr>
        </p:nvSpPr>
        <p:spPr>
          <a:ln/>
        </p:spPr>
        <p:txBody>
          <a:bodyPr/>
          <a:lstStyle>
            <a:lvl1pPr>
              <a:defRPr/>
            </a:lvl1pPr>
          </a:lstStyle>
          <a:p>
            <a:pPr>
              <a:defRPr/>
            </a:pPr>
            <a:fld id="{819F133A-85AD-4AB9-8A52-70A39D919D5E}" type="slidenum">
              <a:rPr lang="bg-BG"/>
              <a:pPr>
                <a:defRPr/>
              </a:pPr>
              <a:t>‹#›</a:t>
            </a:fld>
            <a:endParaRPr lang="bg-B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180B74B5-0C3A-4485-A51E-4EED3287ADFD}" type="slidenum">
              <a:rPr lang="bg-BG"/>
              <a:pPr>
                <a:defRPr/>
              </a:pPr>
              <a:t>‹#›</a:t>
            </a:fld>
            <a:endParaRPr lang="bg-BG"/>
          </a:p>
        </p:txBody>
      </p:sp>
      <p:sp>
        <p:nvSpPr>
          <p:cNvPr id="7"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BAF55A31-17A5-4E92-AE82-EC76D7654D67}" type="slidenum">
              <a:rPr lang="bg-BG"/>
              <a:pPr>
                <a:defRPr/>
              </a:pPr>
              <a:t>‹#›</a:t>
            </a:fld>
            <a:endParaRPr lang="bg-BG"/>
          </a:p>
        </p:txBody>
      </p:sp>
      <p:sp>
        <p:nvSpPr>
          <p:cNvPr id="7"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2"/>
          <p:cNvSpPr>
            <a:spLocks noGrp="1" noChangeArrowheads="1"/>
          </p:cNvSpPr>
          <p:nvPr>
            <p:ph type="ftr" sz="quarter"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BC4AF503-0B14-4F00-BD76-8155C2F141C0}" type="slidenum">
              <a:rPr lang="bg-BG"/>
              <a:pPr>
                <a:defRPr/>
              </a:pPr>
              <a:t>‹#›</a:t>
            </a:fld>
            <a:endParaRPr lang="bg-BG"/>
          </a:p>
        </p:txBody>
      </p:sp>
      <p:sp>
        <p:nvSpPr>
          <p:cNvPr id="6"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2"/>
          <p:cNvSpPr>
            <a:spLocks noGrp="1" noChangeArrowheads="1"/>
          </p:cNvSpPr>
          <p:nvPr>
            <p:ph type="ftr" sz="quarter"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8F79F8BA-EFCE-491B-977F-D3F753B5CA94}" type="slidenum">
              <a:rPr lang="bg-BG"/>
              <a:pPr>
                <a:defRPr/>
              </a:pPr>
              <a:t>‹#›</a:t>
            </a:fld>
            <a:endParaRPr lang="bg-BG"/>
          </a:p>
        </p:txBody>
      </p:sp>
      <p:sp>
        <p:nvSpPr>
          <p:cNvPr id="6" name="Rectangle 16"/>
          <p:cNvSpPr>
            <a:spLocks noGrp="1" noChangeArrowheads="1"/>
          </p:cNvSpPr>
          <p:nvPr>
            <p:ph type="dt" sz="half" idx="12"/>
          </p:nvPr>
        </p:nvSpPr>
        <p:spPr>
          <a:ln/>
        </p:spPr>
        <p:txBody>
          <a:bodyPr/>
          <a:lstStyle>
            <a:lvl1pPr>
              <a:defRPr/>
            </a:lvl1pPr>
          </a:lstStyle>
          <a:p>
            <a:pPr>
              <a:defRPr/>
            </a:pPr>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bg-BG"/>
          </a:p>
        </p:txBody>
      </p:sp>
      <p:sp>
        <p:nvSpPr>
          <p:cNvPr id="5" name="Rectangle 41"/>
          <p:cNvSpPr>
            <a:spLocks noGrp="1" noChangeArrowheads="1"/>
          </p:cNvSpPr>
          <p:nvPr>
            <p:ph type="ftr" sz="quarter" idx="11"/>
          </p:nvPr>
        </p:nvSpPr>
        <p:spPr>
          <a:ln/>
        </p:spPr>
        <p:txBody>
          <a:bodyPr/>
          <a:lstStyle>
            <a:lvl1pPr>
              <a:defRPr/>
            </a:lvl1pPr>
          </a:lstStyle>
          <a:p>
            <a:pPr>
              <a:defRPr/>
            </a:pPr>
            <a:endParaRPr lang="bg-BG"/>
          </a:p>
        </p:txBody>
      </p:sp>
      <p:sp>
        <p:nvSpPr>
          <p:cNvPr id="6" name="Rectangle 42"/>
          <p:cNvSpPr>
            <a:spLocks noGrp="1" noChangeArrowheads="1"/>
          </p:cNvSpPr>
          <p:nvPr>
            <p:ph type="sldNum" sz="quarter" idx="12"/>
          </p:nvPr>
        </p:nvSpPr>
        <p:spPr>
          <a:ln/>
        </p:spPr>
        <p:txBody>
          <a:bodyPr/>
          <a:lstStyle>
            <a:lvl1pPr>
              <a:defRPr/>
            </a:lvl1pPr>
          </a:lstStyle>
          <a:p>
            <a:pPr>
              <a:defRPr/>
            </a:pPr>
            <a:fld id="{54656E47-9019-4FC0-8A63-B1FF5C04907A}"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0"/>
          <p:cNvSpPr>
            <a:spLocks noGrp="1" noChangeArrowheads="1"/>
          </p:cNvSpPr>
          <p:nvPr>
            <p:ph type="dt" sz="half" idx="10"/>
          </p:nvPr>
        </p:nvSpPr>
        <p:spPr>
          <a:ln/>
        </p:spPr>
        <p:txBody>
          <a:bodyPr/>
          <a:lstStyle>
            <a:lvl1pPr>
              <a:defRPr/>
            </a:lvl1pPr>
          </a:lstStyle>
          <a:p>
            <a:pPr>
              <a:defRPr/>
            </a:pPr>
            <a:endParaRPr lang="bg-BG"/>
          </a:p>
        </p:txBody>
      </p:sp>
      <p:sp>
        <p:nvSpPr>
          <p:cNvPr id="6" name="Rectangle 41"/>
          <p:cNvSpPr>
            <a:spLocks noGrp="1" noChangeArrowheads="1"/>
          </p:cNvSpPr>
          <p:nvPr>
            <p:ph type="ftr" sz="quarter" idx="11"/>
          </p:nvPr>
        </p:nvSpPr>
        <p:spPr>
          <a:ln/>
        </p:spPr>
        <p:txBody>
          <a:bodyPr/>
          <a:lstStyle>
            <a:lvl1pPr>
              <a:defRPr/>
            </a:lvl1pPr>
          </a:lstStyle>
          <a:p>
            <a:pPr>
              <a:defRPr/>
            </a:pPr>
            <a:endParaRPr lang="bg-BG"/>
          </a:p>
        </p:txBody>
      </p:sp>
      <p:sp>
        <p:nvSpPr>
          <p:cNvPr id="7" name="Rectangle 42"/>
          <p:cNvSpPr>
            <a:spLocks noGrp="1" noChangeArrowheads="1"/>
          </p:cNvSpPr>
          <p:nvPr>
            <p:ph type="sldNum" sz="quarter" idx="12"/>
          </p:nvPr>
        </p:nvSpPr>
        <p:spPr>
          <a:ln/>
        </p:spPr>
        <p:txBody>
          <a:bodyPr/>
          <a:lstStyle>
            <a:lvl1pPr>
              <a:defRPr/>
            </a:lvl1pPr>
          </a:lstStyle>
          <a:p>
            <a:pPr>
              <a:defRPr/>
            </a:pPr>
            <a:fld id="{684A99C0-0D08-4812-B4BD-7DCD2811D2A7}"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0"/>
          <p:cNvSpPr>
            <a:spLocks noGrp="1" noChangeArrowheads="1"/>
          </p:cNvSpPr>
          <p:nvPr>
            <p:ph type="dt" sz="half" idx="10"/>
          </p:nvPr>
        </p:nvSpPr>
        <p:spPr>
          <a:ln/>
        </p:spPr>
        <p:txBody>
          <a:bodyPr/>
          <a:lstStyle>
            <a:lvl1pPr>
              <a:defRPr/>
            </a:lvl1pPr>
          </a:lstStyle>
          <a:p>
            <a:pPr>
              <a:defRPr/>
            </a:pPr>
            <a:endParaRPr lang="bg-BG"/>
          </a:p>
        </p:txBody>
      </p:sp>
      <p:sp>
        <p:nvSpPr>
          <p:cNvPr id="8" name="Rectangle 41"/>
          <p:cNvSpPr>
            <a:spLocks noGrp="1" noChangeArrowheads="1"/>
          </p:cNvSpPr>
          <p:nvPr>
            <p:ph type="ftr" sz="quarter" idx="11"/>
          </p:nvPr>
        </p:nvSpPr>
        <p:spPr>
          <a:ln/>
        </p:spPr>
        <p:txBody>
          <a:bodyPr/>
          <a:lstStyle>
            <a:lvl1pPr>
              <a:defRPr/>
            </a:lvl1pPr>
          </a:lstStyle>
          <a:p>
            <a:pPr>
              <a:defRPr/>
            </a:pPr>
            <a:endParaRPr lang="bg-BG"/>
          </a:p>
        </p:txBody>
      </p:sp>
      <p:sp>
        <p:nvSpPr>
          <p:cNvPr id="9" name="Rectangle 42"/>
          <p:cNvSpPr>
            <a:spLocks noGrp="1" noChangeArrowheads="1"/>
          </p:cNvSpPr>
          <p:nvPr>
            <p:ph type="sldNum" sz="quarter" idx="12"/>
          </p:nvPr>
        </p:nvSpPr>
        <p:spPr>
          <a:ln/>
        </p:spPr>
        <p:txBody>
          <a:bodyPr/>
          <a:lstStyle>
            <a:lvl1pPr>
              <a:defRPr/>
            </a:lvl1pPr>
          </a:lstStyle>
          <a:p>
            <a:pPr>
              <a:defRPr/>
            </a:pPr>
            <a:fld id="{EF4889F0-E903-4BB8-98B2-24D785450612}"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0"/>
          <p:cNvSpPr>
            <a:spLocks noGrp="1" noChangeArrowheads="1"/>
          </p:cNvSpPr>
          <p:nvPr>
            <p:ph type="dt" sz="half" idx="10"/>
          </p:nvPr>
        </p:nvSpPr>
        <p:spPr>
          <a:ln/>
        </p:spPr>
        <p:txBody>
          <a:bodyPr/>
          <a:lstStyle>
            <a:lvl1pPr>
              <a:defRPr/>
            </a:lvl1pPr>
          </a:lstStyle>
          <a:p>
            <a:pPr>
              <a:defRPr/>
            </a:pPr>
            <a:endParaRPr lang="bg-BG"/>
          </a:p>
        </p:txBody>
      </p:sp>
      <p:sp>
        <p:nvSpPr>
          <p:cNvPr id="4" name="Rectangle 41"/>
          <p:cNvSpPr>
            <a:spLocks noGrp="1" noChangeArrowheads="1"/>
          </p:cNvSpPr>
          <p:nvPr>
            <p:ph type="ftr" sz="quarter" idx="11"/>
          </p:nvPr>
        </p:nvSpPr>
        <p:spPr>
          <a:ln/>
        </p:spPr>
        <p:txBody>
          <a:bodyPr/>
          <a:lstStyle>
            <a:lvl1pPr>
              <a:defRPr/>
            </a:lvl1pPr>
          </a:lstStyle>
          <a:p>
            <a:pPr>
              <a:defRPr/>
            </a:pPr>
            <a:endParaRPr lang="bg-BG"/>
          </a:p>
        </p:txBody>
      </p:sp>
      <p:sp>
        <p:nvSpPr>
          <p:cNvPr id="5" name="Rectangle 42"/>
          <p:cNvSpPr>
            <a:spLocks noGrp="1" noChangeArrowheads="1"/>
          </p:cNvSpPr>
          <p:nvPr>
            <p:ph type="sldNum" sz="quarter" idx="12"/>
          </p:nvPr>
        </p:nvSpPr>
        <p:spPr>
          <a:ln/>
        </p:spPr>
        <p:txBody>
          <a:bodyPr/>
          <a:lstStyle>
            <a:lvl1pPr>
              <a:defRPr/>
            </a:lvl1pPr>
          </a:lstStyle>
          <a:p>
            <a:pPr>
              <a:defRPr/>
            </a:pPr>
            <a:fld id="{D64010A4-B10C-4F34-8B15-45D629431A21}"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bg-BG"/>
          </a:p>
        </p:txBody>
      </p:sp>
      <p:sp>
        <p:nvSpPr>
          <p:cNvPr id="3" name="Rectangle 41"/>
          <p:cNvSpPr>
            <a:spLocks noGrp="1" noChangeArrowheads="1"/>
          </p:cNvSpPr>
          <p:nvPr>
            <p:ph type="ftr" sz="quarter" idx="11"/>
          </p:nvPr>
        </p:nvSpPr>
        <p:spPr>
          <a:ln/>
        </p:spPr>
        <p:txBody>
          <a:bodyPr/>
          <a:lstStyle>
            <a:lvl1pPr>
              <a:defRPr/>
            </a:lvl1pPr>
          </a:lstStyle>
          <a:p>
            <a:pPr>
              <a:defRPr/>
            </a:pPr>
            <a:endParaRPr lang="bg-BG"/>
          </a:p>
        </p:txBody>
      </p:sp>
      <p:sp>
        <p:nvSpPr>
          <p:cNvPr id="4" name="Rectangle 42"/>
          <p:cNvSpPr>
            <a:spLocks noGrp="1" noChangeArrowheads="1"/>
          </p:cNvSpPr>
          <p:nvPr>
            <p:ph type="sldNum" sz="quarter" idx="12"/>
          </p:nvPr>
        </p:nvSpPr>
        <p:spPr>
          <a:ln/>
        </p:spPr>
        <p:txBody>
          <a:bodyPr/>
          <a:lstStyle>
            <a:lvl1pPr>
              <a:defRPr/>
            </a:lvl1pPr>
          </a:lstStyle>
          <a:p>
            <a:pPr>
              <a:defRPr/>
            </a:pPr>
            <a:fld id="{B6A0FF04-F590-43EE-8788-27750251C548}"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bg-BG"/>
          </a:p>
        </p:txBody>
      </p:sp>
      <p:sp>
        <p:nvSpPr>
          <p:cNvPr id="6" name="Rectangle 41"/>
          <p:cNvSpPr>
            <a:spLocks noGrp="1" noChangeArrowheads="1"/>
          </p:cNvSpPr>
          <p:nvPr>
            <p:ph type="ftr" sz="quarter" idx="11"/>
          </p:nvPr>
        </p:nvSpPr>
        <p:spPr>
          <a:ln/>
        </p:spPr>
        <p:txBody>
          <a:bodyPr/>
          <a:lstStyle>
            <a:lvl1pPr>
              <a:defRPr/>
            </a:lvl1pPr>
          </a:lstStyle>
          <a:p>
            <a:pPr>
              <a:defRPr/>
            </a:pPr>
            <a:endParaRPr lang="bg-BG"/>
          </a:p>
        </p:txBody>
      </p:sp>
      <p:sp>
        <p:nvSpPr>
          <p:cNvPr id="7" name="Rectangle 42"/>
          <p:cNvSpPr>
            <a:spLocks noGrp="1" noChangeArrowheads="1"/>
          </p:cNvSpPr>
          <p:nvPr>
            <p:ph type="sldNum" sz="quarter" idx="12"/>
          </p:nvPr>
        </p:nvSpPr>
        <p:spPr>
          <a:ln/>
        </p:spPr>
        <p:txBody>
          <a:bodyPr/>
          <a:lstStyle>
            <a:lvl1pPr>
              <a:defRPr/>
            </a:lvl1pPr>
          </a:lstStyle>
          <a:p>
            <a:pPr>
              <a:defRPr/>
            </a:pPr>
            <a:fld id="{B3F4329F-519A-4596-8A27-93CFAA517646}"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bg-BG"/>
          </a:p>
        </p:txBody>
      </p:sp>
      <p:sp>
        <p:nvSpPr>
          <p:cNvPr id="6" name="Rectangle 41"/>
          <p:cNvSpPr>
            <a:spLocks noGrp="1" noChangeArrowheads="1"/>
          </p:cNvSpPr>
          <p:nvPr>
            <p:ph type="ftr" sz="quarter" idx="11"/>
          </p:nvPr>
        </p:nvSpPr>
        <p:spPr>
          <a:ln/>
        </p:spPr>
        <p:txBody>
          <a:bodyPr/>
          <a:lstStyle>
            <a:lvl1pPr>
              <a:defRPr/>
            </a:lvl1pPr>
          </a:lstStyle>
          <a:p>
            <a:pPr>
              <a:defRPr/>
            </a:pPr>
            <a:endParaRPr lang="bg-BG"/>
          </a:p>
        </p:txBody>
      </p:sp>
      <p:sp>
        <p:nvSpPr>
          <p:cNvPr id="7" name="Rectangle 42"/>
          <p:cNvSpPr>
            <a:spLocks noGrp="1" noChangeArrowheads="1"/>
          </p:cNvSpPr>
          <p:nvPr>
            <p:ph type="sldNum" sz="quarter" idx="12"/>
          </p:nvPr>
        </p:nvSpPr>
        <p:spPr>
          <a:ln/>
        </p:spPr>
        <p:txBody>
          <a:bodyPr/>
          <a:lstStyle>
            <a:lvl1pPr>
              <a:defRPr/>
            </a:lvl1pPr>
          </a:lstStyle>
          <a:p>
            <a:pPr>
              <a:defRPr/>
            </a:pPr>
            <a:fld id="{EF843F2C-F22E-47F0-9BC4-4A53798DDF34}"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168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7168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7168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grpSp>
          <p:nvGrpSpPr>
            <p:cNvPr id="1035" name="Group 6"/>
            <p:cNvGrpSpPr>
              <a:grpSpLocks/>
            </p:cNvGrpSpPr>
            <p:nvPr/>
          </p:nvGrpSpPr>
          <p:grpSpPr bwMode="auto">
            <a:xfrm>
              <a:off x="288" y="0"/>
              <a:ext cx="5098" cy="4316"/>
              <a:chOff x="288" y="0"/>
              <a:chExt cx="5098" cy="4316"/>
            </a:xfrm>
          </p:grpSpPr>
          <p:sp>
            <p:nvSpPr>
              <p:cNvPr id="7168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8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8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sp>
            <p:nvSpPr>
              <p:cNvPr id="7169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bg-BG"/>
              </a:p>
            </p:txBody>
          </p:sp>
        </p:grpSp>
        <p:sp>
          <p:nvSpPr>
            <p:cNvPr id="7170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7170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bg-BG"/>
            </a:p>
          </p:txBody>
        </p:sp>
        <p:sp>
          <p:nvSpPr>
            <p:cNvPr id="7170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bg-BG"/>
            </a:p>
          </p:txBody>
        </p:sp>
        <p:sp>
          <p:nvSpPr>
            <p:cNvPr id="71703"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l">
                <a:defRPr/>
              </a:pPr>
              <a:endParaRPr lang="bg-BG"/>
            </a:p>
          </p:txBody>
        </p:sp>
        <p:sp>
          <p:nvSpPr>
            <p:cNvPr id="71704"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l">
                <a:defRPr/>
              </a:pPr>
              <a:endParaRPr lang="bg-BG"/>
            </a:p>
          </p:txBody>
        </p:sp>
        <p:sp>
          <p:nvSpPr>
            <p:cNvPr id="7170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bg-BG"/>
            </a:p>
          </p:txBody>
        </p:sp>
        <p:sp>
          <p:nvSpPr>
            <p:cNvPr id="71706"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l">
                <a:defRPr/>
              </a:pPr>
              <a:endParaRPr lang="bg-BG"/>
            </a:p>
          </p:txBody>
        </p:sp>
        <p:sp>
          <p:nvSpPr>
            <p:cNvPr id="71707"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l">
                <a:defRPr/>
              </a:pPr>
              <a:endParaRPr lang="bg-BG"/>
            </a:p>
          </p:txBody>
        </p:sp>
        <p:sp>
          <p:nvSpPr>
            <p:cNvPr id="71708"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l">
                <a:defRPr/>
              </a:pPr>
              <a:endParaRPr lang="bg-BG"/>
            </a:p>
          </p:txBody>
        </p:sp>
        <p:sp>
          <p:nvSpPr>
            <p:cNvPr id="71709"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l">
                <a:defRPr/>
              </a:pPr>
              <a:endParaRPr lang="bg-BG"/>
            </a:p>
          </p:txBody>
        </p:sp>
        <p:sp>
          <p:nvSpPr>
            <p:cNvPr id="71710"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l">
                <a:defRPr/>
              </a:pPr>
              <a:endParaRPr lang="bg-BG"/>
            </a:p>
          </p:txBody>
        </p:sp>
        <p:grpSp>
          <p:nvGrpSpPr>
            <p:cNvPr id="1047" name="Group 31"/>
            <p:cNvGrpSpPr>
              <a:grpSpLocks/>
            </p:cNvGrpSpPr>
            <p:nvPr/>
          </p:nvGrpSpPr>
          <p:grpSpPr bwMode="auto">
            <a:xfrm>
              <a:off x="1" y="392"/>
              <a:ext cx="5758" cy="1571"/>
              <a:chOff x="1" y="392"/>
              <a:chExt cx="5758" cy="1571"/>
            </a:xfrm>
          </p:grpSpPr>
          <p:sp>
            <p:nvSpPr>
              <p:cNvPr id="717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l">
                  <a:defRPr/>
                </a:pPr>
                <a:endParaRPr lang="bg-BG"/>
              </a:p>
            </p:txBody>
          </p:sp>
          <p:sp>
            <p:nvSpPr>
              <p:cNvPr id="717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l">
                  <a:defRPr/>
                </a:pPr>
                <a:endParaRPr lang="bg-BG"/>
              </a:p>
            </p:txBody>
          </p:sp>
          <p:sp>
            <p:nvSpPr>
              <p:cNvPr id="717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l">
                  <a:defRPr/>
                </a:pPr>
                <a:endParaRPr lang="bg-BG"/>
              </a:p>
            </p:txBody>
          </p:sp>
          <p:sp>
            <p:nvSpPr>
              <p:cNvPr id="717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l">
                  <a:defRPr/>
                </a:pPr>
                <a:endParaRPr lang="bg-BG"/>
              </a:p>
            </p:txBody>
          </p:sp>
          <p:sp>
            <p:nvSpPr>
              <p:cNvPr id="717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l">
                  <a:defRPr/>
                </a:pPr>
                <a:endParaRPr lang="bg-BG"/>
              </a:p>
            </p:txBody>
          </p:sp>
        </p:grpSp>
        <p:sp>
          <p:nvSpPr>
            <p:cNvPr id="71717"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l">
                <a:defRPr/>
              </a:pPr>
              <a:endParaRPr lang="bg-BG"/>
            </a:p>
          </p:txBody>
        </p:sp>
        <p:sp>
          <p:nvSpPr>
            <p:cNvPr id="71718"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l">
                <a:defRPr/>
              </a:pPr>
              <a:endParaRPr lang="bg-BG"/>
            </a:p>
          </p:txBody>
        </p:sp>
      </p:grpSp>
      <p:sp>
        <p:nvSpPr>
          <p:cNvPr id="7171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bg-BG" smtClean="0"/>
              <a:t>Click to edit Master title style</a:t>
            </a:r>
          </a:p>
        </p:txBody>
      </p:sp>
      <p:sp>
        <p:nvSpPr>
          <p:cNvPr id="7172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defRPr>
            </a:lvl1pPr>
          </a:lstStyle>
          <a:p>
            <a:pPr>
              <a:defRPr/>
            </a:pPr>
            <a:endParaRPr lang="bg-BG"/>
          </a:p>
        </p:txBody>
      </p:sp>
      <p:sp>
        <p:nvSpPr>
          <p:cNvPr id="7172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bg-BG"/>
          </a:p>
        </p:txBody>
      </p:sp>
      <p:sp>
        <p:nvSpPr>
          <p:cNvPr id="7172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BC5C2847-E498-415A-A4A2-FF77F2C7E79F}" type="slidenum">
              <a:rPr lang="bg-BG"/>
              <a:pPr>
                <a:defRPr/>
              </a:pPr>
              <a:t>‹#›</a:t>
            </a:fld>
            <a:endParaRPr lang="bg-BG"/>
          </a:p>
        </p:txBody>
      </p:sp>
      <p:sp>
        <p:nvSpPr>
          <p:cNvPr id="7172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Tree>
  </p:cSld>
  <p:clrMap bg1="dk2" tx1="lt1" bg2="dk1" tx2="lt2" accent1="accent1" accent2="accent2" accent3="accent3" accent4="accent4" accent5="accent5" accent6="accent6" hlink="hlink" folHlink="folHlink"/>
  <p:sldLayoutIdLst>
    <p:sldLayoutId id="2147483721"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 id="214748372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bg-BG"/>
          </a:p>
        </p:txBody>
      </p:sp>
      <p:sp>
        <p:nvSpPr>
          <p:cNvPr id="747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1FDAF4B2-3186-4F96-88FC-72D359AEA9BE}" type="slidenum">
              <a:rPr lang="bg-BG"/>
              <a:pPr>
                <a:defRPr/>
              </a:pPr>
              <a:t>‹#›</a:t>
            </a:fld>
            <a:endParaRPr lang="bg-BG"/>
          </a:p>
        </p:txBody>
      </p:sp>
      <p:grpSp>
        <p:nvGrpSpPr>
          <p:cNvPr id="13316" name="Group 4"/>
          <p:cNvGrpSpPr>
            <a:grpSpLocks/>
          </p:cNvGrpSpPr>
          <p:nvPr/>
        </p:nvGrpSpPr>
        <p:grpSpPr bwMode="auto">
          <a:xfrm>
            <a:off x="0" y="0"/>
            <a:ext cx="9144000" cy="546100"/>
            <a:chOff x="0" y="0"/>
            <a:chExt cx="5760" cy="344"/>
          </a:xfrm>
        </p:grpSpPr>
        <p:sp>
          <p:nvSpPr>
            <p:cNvPr id="747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bg-BG" sz="2400">
                <a:latin typeface="Times New Roman" pitchFamily="18" charset="0"/>
              </a:endParaRPr>
            </a:p>
          </p:txBody>
        </p:sp>
        <p:sp>
          <p:nvSpPr>
            <p:cNvPr id="747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defRPr/>
              </a:pPr>
              <a:endParaRPr lang="bg-BG" sz="2400">
                <a:latin typeface="Times New Roman" pitchFamily="18" charset="0"/>
              </a:endParaRPr>
            </a:p>
          </p:txBody>
        </p:sp>
        <p:sp>
          <p:nvSpPr>
            <p:cNvPr id="747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defRPr/>
              </a:pPr>
              <a:endParaRPr lang="bg-BG">
                <a:solidFill>
                  <a:schemeClr val="hlink"/>
                </a:solidFill>
                <a:latin typeface="Arial" charset="0"/>
              </a:endParaRPr>
            </a:p>
          </p:txBody>
        </p:sp>
        <p:sp>
          <p:nvSpPr>
            <p:cNvPr id="747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defRPr/>
              </a:pPr>
              <a:endParaRPr lang="bg-BG">
                <a:solidFill>
                  <a:schemeClr val="hlink"/>
                </a:solidFill>
                <a:latin typeface="Arial" charset="0"/>
              </a:endParaRPr>
            </a:p>
          </p:txBody>
        </p:sp>
        <p:sp>
          <p:nvSpPr>
            <p:cNvPr id="747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defRPr/>
              </a:pPr>
              <a:endParaRPr lang="bg-BG">
                <a:solidFill>
                  <a:schemeClr val="accent2"/>
                </a:solidFill>
                <a:latin typeface="Arial" charset="0"/>
              </a:endParaRPr>
            </a:p>
          </p:txBody>
        </p:sp>
        <p:sp>
          <p:nvSpPr>
            <p:cNvPr id="747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defRPr/>
              </a:pPr>
              <a:endParaRPr lang="bg-BG">
                <a:solidFill>
                  <a:schemeClr val="hlink"/>
                </a:solidFill>
                <a:latin typeface="Arial" charset="0"/>
              </a:endParaRPr>
            </a:p>
          </p:txBody>
        </p:sp>
        <p:sp>
          <p:nvSpPr>
            <p:cNvPr id="747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defRPr/>
              </a:pPr>
              <a:endParaRPr lang="bg-BG" sz="2400">
                <a:latin typeface="Times New Roman" pitchFamily="18" charset="0"/>
              </a:endParaRPr>
            </a:p>
          </p:txBody>
        </p:sp>
        <p:sp>
          <p:nvSpPr>
            <p:cNvPr id="747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defRPr/>
              </a:pPr>
              <a:endParaRPr lang="bg-BG">
                <a:solidFill>
                  <a:schemeClr val="accent2"/>
                </a:solidFill>
                <a:latin typeface="Arial" charset="0"/>
              </a:endParaRPr>
            </a:p>
          </p:txBody>
        </p:sp>
        <p:sp>
          <p:nvSpPr>
            <p:cNvPr id="747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defRPr/>
              </a:pPr>
              <a:endParaRPr lang="bg-BG">
                <a:solidFill>
                  <a:schemeClr val="accent2"/>
                </a:solidFill>
                <a:latin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
        <p:nvSpPr>
          <p:cNvPr id="747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bg-BG"/>
          </a:p>
        </p:txBody>
      </p:sp>
    </p:spTree>
  </p:cSld>
  <p:clrMap bg1="dk2" tx1="lt1" bg2="dk1" tx2="lt2" accent1="accent1" accent2="accent2" accent3="accent3" accent4="accent4" accent5="accent5" accent6="accent6" hlink="hlink" folHlink="folHlink"/>
  <p:sldLayoutIdLst>
    <p:sldLayoutId id="2147483722"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www.hraninves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19400" y="1828800"/>
            <a:ext cx="6324600" cy="2209800"/>
          </a:xfrm>
        </p:spPr>
        <p:txBody>
          <a:bodyPr/>
          <a:lstStyle/>
          <a:p>
            <a:pPr algn="ctr" eaLnBrk="1" hangingPunct="1"/>
            <a:r>
              <a:rPr lang="en-US" sz="4800" b="1" dirty="0" smtClean="0"/>
              <a:t>HRANINVEST HMK AD </a:t>
            </a:r>
            <a:endParaRPr lang="bg-BG" sz="4800" b="1" dirty="0" smtClean="0"/>
          </a:p>
        </p:txBody>
      </p:sp>
      <p:sp>
        <p:nvSpPr>
          <p:cNvPr id="2051" name="Rectangle 3"/>
          <p:cNvSpPr>
            <a:spLocks noGrp="1" noChangeArrowheads="1"/>
          </p:cNvSpPr>
          <p:nvPr>
            <p:ph type="subTitle" idx="1"/>
          </p:nvPr>
        </p:nvSpPr>
        <p:spPr>
          <a:xfrm>
            <a:off x="2590800" y="5181600"/>
            <a:ext cx="6553200" cy="762000"/>
          </a:xfrm>
        </p:spPr>
        <p:txBody>
          <a:bodyPr/>
          <a:lstStyle/>
          <a:p>
            <a:pPr algn="ctr" eaLnBrk="1" hangingPunct="1"/>
            <a:r>
              <a:rPr lang="en-US" sz="4000" b="1" dirty="0" smtClean="0"/>
              <a:t>Tradition und </a:t>
            </a:r>
            <a:r>
              <a:rPr lang="en-US" sz="4000" b="1" dirty="0" err="1" smtClean="0"/>
              <a:t>Erfahrung</a:t>
            </a:r>
            <a:endParaRPr lang="bg-BG" sz="4000"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52400"/>
            <a:ext cx="8229600" cy="1139825"/>
          </a:xfrm>
        </p:spPr>
        <p:txBody>
          <a:bodyPr/>
          <a:lstStyle/>
          <a:p>
            <a:pPr eaLnBrk="1" hangingPunct="1">
              <a:defRPr/>
            </a:pPr>
            <a:r>
              <a:rPr lang="en-US" sz="4000" b="1" dirty="0" err="1" smtClean="0">
                <a:latin typeface="+mn-lt"/>
              </a:rPr>
              <a:t>Produktionsbereiche</a:t>
            </a:r>
            <a:r>
              <a:rPr lang="bg-BG" sz="4000" dirty="0" smtClean="0">
                <a:latin typeface="+mn-lt"/>
              </a:rPr>
              <a:t> </a:t>
            </a:r>
            <a:endParaRPr lang="bg-BG" sz="4000" dirty="0">
              <a:latin typeface="+mn-lt"/>
            </a:endParaRPr>
          </a:p>
        </p:txBody>
      </p:sp>
      <p:sp>
        <p:nvSpPr>
          <p:cNvPr id="10243" name="Rectangle 3"/>
          <p:cNvSpPr>
            <a:spLocks noGrp="1" noChangeArrowheads="1"/>
          </p:cNvSpPr>
          <p:nvPr>
            <p:ph type="body" idx="1"/>
          </p:nvPr>
        </p:nvSpPr>
        <p:spPr>
          <a:xfrm>
            <a:off x="0" y="1752600"/>
            <a:ext cx="9144000" cy="762000"/>
          </a:xfrm>
        </p:spPr>
        <p:txBody>
          <a:bodyPr/>
          <a:lstStyle/>
          <a:p>
            <a:pPr algn="ctr" eaLnBrk="1" hangingPunct="1">
              <a:lnSpc>
                <a:spcPct val="80000"/>
              </a:lnSpc>
              <a:buFont typeface="Wingdings" pitchFamily="2" charset="2"/>
              <a:buNone/>
              <a:defRPr/>
            </a:pPr>
            <a:r>
              <a:rPr lang="en-US" dirty="0" err="1" smtClean="0"/>
              <a:t>Behälterbau</a:t>
            </a:r>
            <a:r>
              <a:rPr lang="en-US" dirty="0" smtClean="0"/>
              <a:t> </a:t>
            </a:r>
            <a:endParaRPr lang="en-US" dirty="0"/>
          </a:p>
          <a:p>
            <a:pPr algn="just" eaLnBrk="1" hangingPunct="1">
              <a:lnSpc>
                <a:spcPct val="80000"/>
              </a:lnSpc>
              <a:buFont typeface="Wingdings" pitchFamily="2" charset="2"/>
              <a:buNone/>
              <a:defRPr/>
            </a:pPr>
            <a:r>
              <a:rPr lang="en-US" dirty="0"/>
              <a:t>	</a:t>
            </a:r>
            <a:endParaRPr lang="bg-BG" dirty="0"/>
          </a:p>
        </p:txBody>
      </p:sp>
      <p:sp>
        <p:nvSpPr>
          <p:cNvPr id="4" name="Rectangle 3"/>
          <p:cNvSpPr txBox="1">
            <a:spLocks noChangeArrowheads="1"/>
          </p:cNvSpPr>
          <p:nvPr/>
        </p:nvSpPr>
        <p:spPr bwMode="auto">
          <a:xfrm>
            <a:off x="0" y="2971800"/>
            <a:ext cx="9144000" cy="7620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None/>
              <a:defRPr/>
            </a:pPr>
            <a:r>
              <a:rPr lang="en-US" sz="3200" kern="0" dirty="0" err="1" smtClean="0">
                <a:effectLst>
                  <a:outerShdw blurRad="38100" dist="38100" dir="2700000" algn="tl">
                    <a:srgbClr val="000000"/>
                  </a:outerShdw>
                </a:effectLst>
                <a:latin typeface="+mn-lt"/>
              </a:rPr>
              <a:t>Schweißkonstruktionen</a:t>
            </a:r>
            <a:endParaRPr lang="en-US" sz="3200" kern="0" dirty="0">
              <a:effectLst>
                <a:outerShdw blurRad="38100" dist="38100" dir="2700000" algn="tl">
                  <a:srgbClr val="000000"/>
                </a:outerShdw>
              </a:effectLst>
              <a:latin typeface="+mn-lt"/>
            </a:endParaRPr>
          </a:p>
          <a:p>
            <a:pPr marL="342900" indent="-342900" algn="just">
              <a:lnSpc>
                <a:spcPct val="80000"/>
              </a:lnSpc>
              <a:spcBef>
                <a:spcPct val="20000"/>
              </a:spcBef>
              <a:buClr>
                <a:schemeClr val="hlink"/>
              </a:buClr>
              <a:buSzPct val="60000"/>
              <a:buFont typeface="Wingdings" pitchFamily="2" charset="2"/>
              <a:buNone/>
              <a:defRPr/>
            </a:pPr>
            <a:r>
              <a:rPr lang="en-US" sz="2800" kern="0" dirty="0">
                <a:effectLst>
                  <a:outerShdw blurRad="38100" dist="38100" dir="2700000" algn="tl">
                    <a:srgbClr val="000000"/>
                  </a:outerShdw>
                </a:effectLst>
                <a:latin typeface="+mn-lt"/>
              </a:rPr>
              <a:t>	</a:t>
            </a:r>
            <a:endParaRPr lang="bg-BG" sz="2800"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0" y="4114800"/>
            <a:ext cx="9144000" cy="7620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None/>
              <a:defRPr/>
            </a:pPr>
            <a:r>
              <a:rPr lang="en-US" sz="3200" kern="0" dirty="0" err="1" smtClean="0">
                <a:effectLst>
                  <a:outerShdw blurRad="38100" dist="38100" dir="2700000" algn="tl">
                    <a:srgbClr val="000000"/>
                  </a:outerShdw>
                </a:effectLst>
                <a:latin typeface="+mn-lt"/>
              </a:rPr>
              <a:t>Mechanische</a:t>
            </a:r>
            <a:r>
              <a:rPr lang="en-US" sz="3200" kern="0" dirty="0" smtClean="0">
                <a:effectLst>
                  <a:outerShdw blurRad="38100" dist="38100" dir="2700000" algn="tl">
                    <a:srgbClr val="000000"/>
                  </a:outerShdw>
                </a:effectLst>
                <a:latin typeface="+mn-lt"/>
              </a:rPr>
              <a:t> </a:t>
            </a:r>
            <a:r>
              <a:rPr lang="en-US" sz="3200" kern="0" dirty="0" err="1" smtClean="0">
                <a:effectLst>
                  <a:outerShdw blurRad="38100" dist="38100" dir="2700000" algn="tl">
                    <a:srgbClr val="000000"/>
                  </a:outerShdw>
                </a:effectLst>
                <a:latin typeface="+mn-lt"/>
              </a:rPr>
              <a:t>Bearbeitung</a:t>
            </a:r>
            <a:endParaRPr lang="en-US" sz="3200" kern="0" dirty="0">
              <a:effectLst>
                <a:outerShdw blurRad="38100" dist="38100" dir="2700000" algn="tl">
                  <a:srgbClr val="000000"/>
                </a:outerShdw>
              </a:effectLst>
              <a:latin typeface="+mn-lt"/>
            </a:endParaRPr>
          </a:p>
          <a:p>
            <a:pPr marL="342900" indent="-342900" algn="just">
              <a:lnSpc>
                <a:spcPct val="80000"/>
              </a:lnSpc>
              <a:spcBef>
                <a:spcPct val="20000"/>
              </a:spcBef>
              <a:buClr>
                <a:schemeClr val="hlink"/>
              </a:buClr>
              <a:buSzPct val="60000"/>
              <a:buFont typeface="Wingdings" pitchFamily="2" charset="2"/>
              <a:buNone/>
              <a:defRPr/>
            </a:pPr>
            <a:r>
              <a:rPr lang="en-US" sz="3200" kern="0" dirty="0">
                <a:effectLst>
                  <a:outerShdw blurRad="38100" dist="38100" dir="2700000" algn="tl">
                    <a:srgbClr val="000000"/>
                  </a:outerShdw>
                </a:effectLst>
                <a:latin typeface="+mn-lt"/>
              </a:rPr>
              <a:t>	</a:t>
            </a:r>
            <a:endParaRPr lang="bg-BG" sz="3200" kern="0" dirty="0">
              <a:effectLst>
                <a:outerShdw blurRad="38100" dist="38100" dir="2700000" algn="tl">
                  <a:srgbClr val="000000"/>
                </a:outerShdw>
              </a:effectLst>
              <a:latin typeface="+mn-lt"/>
            </a:endParaRPr>
          </a:p>
        </p:txBody>
      </p:sp>
      <p:sp>
        <p:nvSpPr>
          <p:cNvPr id="6" name="Rectangle 3"/>
          <p:cNvSpPr txBox="1">
            <a:spLocks noChangeArrowheads="1"/>
          </p:cNvSpPr>
          <p:nvPr/>
        </p:nvSpPr>
        <p:spPr bwMode="auto">
          <a:xfrm>
            <a:off x="0" y="5257800"/>
            <a:ext cx="9144000" cy="7620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None/>
              <a:defRPr/>
            </a:pPr>
            <a:r>
              <a:rPr lang="en-US" sz="3200" kern="0" dirty="0" err="1" smtClean="0">
                <a:effectLst>
                  <a:outerShdw blurRad="38100" dist="38100" dir="2700000" algn="tl">
                    <a:srgbClr val="000000"/>
                  </a:outerShdw>
                </a:effectLst>
                <a:latin typeface="+mn-lt"/>
              </a:rPr>
              <a:t>Werkzeugbau</a:t>
            </a:r>
            <a:r>
              <a:rPr lang="en-US" sz="3200" kern="0" dirty="0" smtClean="0">
                <a:effectLst>
                  <a:outerShdw blurRad="38100" dist="38100" dir="2700000" algn="tl">
                    <a:srgbClr val="000000"/>
                  </a:outerShdw>
                </a:effectLst>
                <a:latin typeface="+mn-lt"/>
              </a:rPr>
              <a:t> </a:t>
            </a:r>
            <a:endParaRPr lang="en-US" sz="3200" kern="0" dirty="0">
              <a:effectLst>
                <a:outerShdw blurRad="38100" dist="38100" dir="2700000" algn="tl">
                  <a:srgbClr val="000000"/>
                </a:outerShdw>
              </a:effectLst>
              <a:latin typeface="+mn-lt"/>
            </a:endParaRPr>
          </a:p>
          <a:p>
            <a:pPr marL="342900" indent="-342900" algn="just">
              <a:lnSpc>
                <a:spcPct val="80000"/>
              </a:lnSpc>
              <a:spcBef>
                <a:spcPct val="20000"/>
              </a:spcBef>
              <a:buClr>
                <a:schemeClr val="hlink"/>
              </a:buClr>
              <a:buSzPct val="60000"/>
              <a:buFont typeface="Wingdings" pitchFamily="2" charset="2"/>
              <a:buNone/>
              <a:defRPr/>
            </a:pPr>
            <a:r>
              <a:rPr lang="en-US" sz="3200" kern="0" dirty="0">
                <a:effectLst>
                  <a:outerShdw blurRad="38100" dist="38100" dir="2700000" algn="tl">
                    <a:srgbClr val="000000"/>
                  </a:outerShdw>
                </a:effectLst>
                <a:latin typeface="+mn-lt"/>
              </a:rPr>
              <a:t>	</a:t>
            </a:r>
            <a:endParaRPr lang="bg-BG" sz="3200" kern="0" dirty="0">
              <a:effectLst>
                <a:outerShdw blurRad="38100" dist="38100" dir="2700000" algn="tl">
                  <a:srgbClr val="00000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2000"/>
                                        <p:tgtEl>
                                          <p:spTgt spid="102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Effect transition="in" filter="fade">
                                      <p:cBhvr>
                                        <p:cTn id="16" dur="2000"/>
                                        <p:tgtEl>
                                          <p:spTgt spid="10243">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0"/>
                                        <p:tgtEl>
                                          <p:spTgt spid="4">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2000"/>
                                        <p:tgtEl>
                                          <p:spTgt spid="5">
                                            <p:txEl>
                                              <p:pRg st="1" end="1"/>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P spid="4" grpId="0" build="p"/>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609600" y="304800"/>
            <a:ext cx="8382000" cy="1112838"/>
          </a:xfrm>
        </p:spPr>
        <p:txBody>
          <a:bodyPr/>
          <a:lstStyle/>
          <a:p>
            <a:pPr eaLnBrk="1" hangingPunct="1">
              <a:lnSpc>
                <a:spcPct val="80000"/>
              </a:lnSpc>
              <a:buFont typeface="Wingdings" pitchFamily="2" charset="2"/>
              <a:buNone/>
            </a:pPr>
            <a:r>
              <a:rPr lang="en-US" sz="3600" b="1" dirty="0" smtClean="0"/>
              <a:t>BEH</a:t>
            </a:r>
            <a:r>
              <a:rPr lang="de-DE" sz="3600" b="1" dirty="0" smtClean="0"/>
              <a:t>ÄLTERBAU</a:t>
            </a:r>
            <a:r>
              <a:rPr lang="en-US" sz="3600" b="1" dirty="0" smtClean="0"/>
              <a:t> </a:t>
            </a:r>
            <a:br>
              <a:rPr lang="en-US" sz="3600" b="1" dirty="0" smtClean="0"/>
            </a:br>
            <a:r>
              <a:rPr lang="en-US" sz="3600" b="1" dirty="0" smtClean="0"/>
              <a:t>	</a:t>
            </a:r>
            <a:endParaRPr lang="bg-BG" sz="3600" b="1" dirty="0" smtClean="0"/>
          </a:p>
        </p:txBody>
      </p:sp>
      <p:pic>
        <p:nvPicPr>
          <p:cNvPr id="35842" name="Content Placeholder 5" descr="akratofor-red wine-white wine.JPG"/>
          <p:cNvPicPr>
            <a:picLocks noGrp="1" noChangeAspect="1"/>
          </p:cNvPicPr>
          <p:nvPr>
            <p:ph idx="1"/>
          </p:nvPr>
        </p:nvPicPr>
        <p:blipFill>
          <a:blip r:embed="rId2" cstate="print"/>
          <a:srcRect/>
          <a:stretch>
            <a:fillRect/>
          </a:stretch>
        </p:blipFill>
        <p:spPr>
          <a:xfrm>
            <a:off x="6248400" y="2590800"/>
            <a:ext cx="2895600" cy="4267200"/>
          </a:xfrm>
        </p:spPr>
      </p:pic>
      <p:sp>
        <p:nvSpPr>
          <p:cNvPr id="35843" name="TextBox 6"/>
          <p:cNvSpPr txBox="1">
            <a:spLocks noChangeArrowheads="1"/>
          </p:cNvSpPr>
          <p:nvPr/>
        </p:nvSpPr>
        <p:spPr bwMode="auto">
          <a:xfrm>
            <a:off x="0" y="1600200"/>
            <a:ext cx="9144000" cy="1200329"/>
          </a:xfrm>
          <a:prstGeom prst="rect">
            <a:avLst/>
          </a:prstGeom>
          <a:noFill/>
          <a:ln w="9525">
            <a:noFill/>
            <a:miter lim="800000"/>
            <a:headEnd/>
            <a:tailEnd/>
          </a:ln>
        </p:spPr>
        <p:txBody>
          <a:bodyPr>
            <a:spAutoFit/>
          </a:bodyPr>
          <a:lstStyle/>
          <a:p>
            <a:pPr algn="l"/>
            <a:r>
              <a:rPr lang="de-DE" b="1" dirty="0" err="1" smtClean="0"/>
              <a:t>Hraninvest</a:t>
            </a:r>
            <a:r>
              <a:rPr lang="de-DE" b="1" dirty="0" smtClean="0"/>
              <a:t>-HMK </a:t>
            </a:r>
            <a:r>
              <a:rPr lang="de-DE" b="1" dirty="0"/>
              <a:t>AD </a:t>
            </a:r>
            <a:r>
              <a:rPr lang="de-DE" dirty="0"/>
              <a:t>betreibt eine automatische Fertigungslinie für Tanks aus Edelstahl AISI 304; AISI 316 usw</a:t>
            </a:r>
            <a:r>
              <a:rPr lang="de-DE" dirty="0" smtClean="0"/>
              <a:t>.</a:t>
            </a:r>
          </a:p>
          <a:p>
            <a:pPr algn="l"/>
            <a:endParaRPr lang="de-DE" dirty="0"/>
          </a:p>
          <a:p>
            <a:pPr algn="l"/>
            <a:endParaRPr lang="bg-BG" dirty="0"/>
          </a:p>
        </p:txBody>
      </p:sp>
      <p:sp>
        <p:nvSpPr>
          <p:cNvPr id="35844" name="TextBox 7"/>
          <p:cNvSpPr txBox="1">
            <a:spLocks noChangeArrowheads="1"/>
          </p:cNvSpPr>
          <p:nvPr/>
        </p:nvSpPr>
        <p:spPr bwMode="auto">
          <a:xfrm>
            <a:off x="0" y="3078163"/>
            <a:ext cx="6324600" cy="3139321"/>
          </a:xfrm>
          <a:prstGeom prst="rect">
            <a:avLst/>
          </a:prstGeom>
          <a:noFill/>
          <a:ln w="9525">
            <a:noFill/>
            <a:miter lim="800000"/>
            <a:headEnd/>
            <a:tailEnd/>
          </a:ln>
        </p:spPr>
        <p:txBody>
          <a:bodyPr>
            <a:spAutoFit/>
          </a:bodyPr>
          <a:lstStyle/>
          <a:p>
            <a:pPr algn="l"/>
            <a:r>
              <a:rPr lang="de-DE" dirty="0"/>
              <a:t>Die Produktion von </a:t>
            </a:r>
            <a:r>
              <a:rPr lang="de-DE" dirty="0" smtClean="0"/>
              <a:t>Edelstahlbehältern </a:t>
            </a:r>
            <a:r>
              <a:rPr lang="de-DE" dirty="0"/>
              <a:t>mit Thermomantel zur Kühlung oder Erwärmen der Flüssigkeiten in dem Behälter erfolgt nach einer neuen Technologie, welche Kühl- oder </a:t>
            </a:r>
            <a:r>
              <a:rPr lang="de-DE" dirty="0" smtClean="0"/>
              <a:t>Heizmedium </a:t>
            </a:r>
            <a:r>
              <a:rPr lang="de-DE" dirty="0"/>
              <a:t>im Mantel unter einem Druck bis zum 10 Bar und normalen Betrieb des Behälters bei einem ständigen Druck von 5 – 6 Bar im Mantel </a:t>
            </a:r>
            <a:r>
              <a:rPr lang="de-DE" dirty="0" smtClean="0"/>
              <a:t>ermöglicht.</a:t>
            </a:r>
          </a:p>
          <a:p>
            <a:pPr algn="l"/>
            <a:endParaRPr lang="de-DE" dirty="0"/>
          </a:p>
          <a:p>
            <a:pPr algn="l"/>
            <a:r>
              <a:rPr lang="de-DE" dirty="0" smtClean="0"/>
              <a:t>Die </a:t>
            </a:r>
            <a:r>
              <a:rPr lang="de-DE" dirty="0"/>
              <a:t>hergestellte Behälter finden Anwendung in der Lebensmittelindustrie, Pharmaindustrie und andere Produktionsbereiche</a:t>
            </a:r>
            <a:r>
              <a:rPr lang="ru-RU" sz="1600" dirty="0"/>
              <a:t>. </a:t>
            </a:r>
            <a:endParaRPr lang="bg-BG"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20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58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229600" cy="838200"/>
          </a:xfrm>
        </p:spPr>
        <p:txBody>
          <a:bodyPr/>
          <a:lstStyle/>
          <a:p>
            <a:pPr eaLnBrk="1" hangingPunct="1"/>
            <a:r>
              <a:rPr lang="en-US" sz="3600" b="1" dirty="0" smtClean="0"/>
              <a:t>BEHÄLTER</a:t>
            </a:r>
            <a:endParaRPr lang="bg-BG" sz="3600" b="1" dirty="0" smtClean="0"/>
          </a:p>
        </p:txBody>
      </p:sp>
      <p:pic>
        <p:nvPicPr>
          <p:cNvPr id="36866" name="Content Placeholder 4" descr="Image4.jpg"/>
          <p:cNvPicPr>
            <a:picLocks noGrp="1" noChangeAspect="1"/>
          </p:cNvPicPr>
          <p:nvPr>
            <p:ph idx="1"/>
          </p:nvPr>
        </p:nvPicPr>
        <p:blipFill>
          <a:blip r:embed="rId3" cstate="print"/>
          <a:srcRect/>
          <a:stretch>
            <a:fillRect/>
          </a:stretch>
        </p:blipFill>
        <p:spPr>
          <a:xfrm>
            <a:off x="5791200" y="2327275"/>
            <a:ext cx="3352800" cy="4530725"/>
          </a:xfrm>
        </p:spPr>
      </p:pic>
      <p:sp>
        <p:nvSpPr>
          <p:cNvPr id="36867" name="TextBox 5"/>
          <p:cNvSpPr txBox="1">
            <a:spLocks noChangeArrowheads="1"/>
          </p:cNvSpPr>
          <p:nvPr/>
        </p:nvSpPr>
        <p:spPr bwMode="auto">
          <a:xfrm>
            <a:off x="152400" y="1602982"/>
            <a:ext cx="5715000" cy="4524315"/>
          </a:xfrm>
          <a:prstGeom prst="rect">
            <a:avLst/>
          </a:prstGeom>
          <a:noFill/>
          <a:ln w="9525">
            <a:noFill/>
            <a:miter lim="800000"/>
            <a:headEnd/>
            <a:tailEnd/>
          </a:ln>
        </p:spPr>
        <p:txBody>
          <a:bodyPr>
            <a:spAutoFit/>
          </a:bodyPr>
          <a:lstStyle/>
          <a:p>
            <a:pPr marL="285750" indent="-285750" algn="l">
              <a:buFont typeface="Arial" pitchFamily="34" charset="0"/>
              <a:buChar char="•"/>
            </a:pPr>
            <a:r>
              <a:rPr lang="de-DE" sz="1600" dirty="0"/>
              <a:t>Weinproduktion: Behälter für Gärung, Verarbeitung, Lagerung u.a.</a:t>
            </a:r>
          </a:p>
          <a:p>
            <a:pPr marL="285750" indent="-285750" algn="l">
              <a:buFont typeface="Arial" pitchFamily="34" charset="0"/>
              <a:buChar char="•"/>
            </a:pPr>
            <a:r>
              <a:rPr lang="de-DE" sz="1600" dirty="0" smtClean="0"/>
              <a:t>Spiritusherstellung </a:t>
            </a:r>
            <a:r>
              <a:rPr lang="de-DE" sz="1600" dirty="0"/>
              <a:t>–Behälter für Hydrolyse, Gärung und Lagerung des Spiritus</a:t>
            </a:r>
          </a:p>
          <a:p>
            <a:pPr marL="285750" indent="-285750" algn="l">
              <a:buFont typeface="Arial" pitchFamily="34" charset="0"/>
              <a:buChar char="•"/>
            </a:pPr>
            <a:r>
              <a:rPr lang="de-DE" sz="1600" dirty="0" smtClean="0"/>
              <a:t>Brauerei </a:t>
            </a:r>
            <a:r>
              <a:rPr lang="de-DE" sz="1600" dirty="0"/>
              <a:t>– Druckbehälter für Gärung und Lagerung </a:t>
            </a:r>
          </a:p>
          <a:p>
            <a:pPr marL="285750" indent="-285750" algn="l">
              <a:buFont typeface="Arial" pitchFamily="34" charset="0"/>
              <a:buChar char="•"/>
            </a:pPr>
            <a:r>
              <a:rPr lang="de-DE" sz="1600" dirty="0"/>
              <a:t>Herstellung alkoholfreien Getränke – unterschiedliche technologische Behälter für Herstellung  und Zusammensetzung von Sirups und anderen Getränke</a:t>
            </a:r>
          </a:p>
          <a:p>
            <a:pPr marL="285750" indent="-285750" algn="l">
              <a:buFont typeface="Arial" pitchFamily="34" charset="0"/>
              <a:buChar char="•"/>
            </a:pPr>
            <a:r>
              <a:rPr lang="de-DE" sz="1600" dirty="0" smtClean="0"/>
              <a:t>Milchproduktion</a:t>
            </a:r>
            <a:r>
              <a:rPr lang="de-DE" sz="1600" dirty="0"/>
              <a:t>: alle Arten von technologischen Behälter für Milchverarbeitung und Lagerung</a:t>
            </a:r>
          </a:p>
          <a:p>
            <a:pPr marL="285750" indent="-285750" algn="l">
              <a:buFont typeface="Arial" pitchFamily="34" charset="0"/>
              <a:buChar char="•"/>
            </a:pPr>
            <a:r>
              <a:rPr lang="de-DE" sz="1600" dirty="0" smtClean="0"/>
              <a:t>Konservenproduktion</a:t>
            </a:r>
            <a:r>
              <a:rPr lang="de-DE" sz="1600" dirty="0"/>
              <a:t>: - aseptische Behälter für Lagerung von Nektare und Säfte</a:t>
            </a:r>
          </a:p>
          <a:p>
            <a:pPr marL="285750" indent="-285750" algn="l">
              <a:buFont typeface="Arial" pitchFamily="34" charset="0"/>
              <a:buChar char="•"/>
            </a:pPr>
            <a:r>
              <a:rPr lang="de-DE" sz="1600" dirty="0" smtClean="0"/>
              <a:t>Pharmazeutische </a:t>
            </a:r>
            <a:r>
              <a:rPr lang="de-DE" sz="1600" dirty="0"/>
              <a:t>Produktion – Behälter für Herstellung von Arzneimittel, Biomittel, Reaktoren u.a.</a:t>
            </a:r>
          </a:p>
          <a:p>
            <a:pPr marL="285750" indent="-285750" algn="l">
              <a:buFont typeface="Arial" pitchFamily="34" charset="0"/>
              <a:buChar char="•"/>
            </a:pPr>
            <a:r>
              <a:rPr lang="de-DE" sz="1600" dirty="0" smtClean="0"/>
              <a:t>Behälter </a:t>
            </a:r>
            <a:r>
              <a:rPr lang="de-DE" sz="1600" dirty="0"/>
              <a:t>nach Kundenunterlagen (Skizzen, Zeichnungen)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down)">
                                      <p:cBhvr>
                                        <p:cTn id="7" dur="1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down)">
                                      <p:cBhvr>
                                        <p:cTn id="12" dur="10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down)">
                                      <p:cBhvr>
                                        <p:cTn id="17" dur="10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down)">
                                      <p:cBhvr>
                                        <p:cTn id="22" dur="10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ipe(down)">
                                      <p:cBhvr>
                                        <p:cTn id="27" dur="10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wipe(down)">
                                      <p:cBhvr>
                                        <p:cTn id="32" dur="1000"/>
                                        <p:tgtEl>
                                          <p:spTgt spid="368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wipe(down)">
                                      <p:cBhvr>
                                        <p:cTn id="37" dur="1000"/>
                                        <p:tgtEl>
                                          <p:spTgt spid="368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6867">
                                            <p:txEl>
                                              <p:pRg st="7" end="7"/>
                                            </p:txEl>
                                          </p:spTgt>
                                        </p:tgtEl>
                                        <p:attrNameLst>
                                          <p:attrName>style.visibility</p:attrName>
                                        </p:attrNameLst>
                                      </p:cBhvr>
                                      <p:to>
                                        <p:strVal val="visible"/>
                                      </p:to>
                                    </p:set>
                                    <p:animEffect transition="in" filter="wipe(down)">
                                      <p:cBhvr>
                                        <p:cTn id="42" dur="10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t>
            </a:r>
            <a:r>
              <a:rPr lang="de-DE" dirty="0" smtClean="0"/>
              <a:t>ÄLTER</a:t>
            </a:r>
            <a:endParaRPr lang="bg-BG" dirty="0"/>
          </a:p>
        </p:txBody>
      </p:sp>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517" y="1600200"/>
            <a:ext cx="6040966"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6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3600" b="1" dirty="0" smtClean="0"/>
              <a:t>GESCHWEISSTE STAHLKONSTRUKTIONEN</a:t>
            </a:r>
            <a:br>
              <a:rPr lang="en-US" sz="3600" b="1" dirty="0" smtClean="0"/>
            </a:br>
            <a:endParaRPr lang="bg-BG" sz="3600" b="1" dirty="0"/>
          </a:p>
        </p:txBody>
      </p:sp>
      <p:pic>
        <p:nvPicPr>
          <p:cNvPr id="38914" name="Content Placeholder 4" descr="Combustion System.JPG"/>
          <p:cNvPicPr>
            <a:picLocks noGrp="1" noChangeAspect="1"/>
          </p:cNvPicPr>
          <p:nvPr>
            <p:ph idx="1"/>
          </p:nvPr>
        </p:nvPicPr>
        <p:blipFill>
          <a:blip r:embed="rId2" cstate="print"/>
          <a:srcRect/>
          <a:stretch>
            <a:fillRect/>
          </a:stretch>
        </p:blipFill>
        <p:spPr>
          <a:xfrm>
            <a:off x="5638800" y="4495800"/>
            <a:ext cx="3505200" cy="2362200"/>
          </a:xfrm>
        </p:spPr>
      </p:pic>
      <p:sp>
        <p:nvSpPr>
          <p:cNvPr id="38915" name="TextBox 5"/>
          <p:cNvSpPr txBox="1">
            <a:spLocks noChangeArrowheads="1"/>
          </p:cNvSpPr>
          <p:nvPr/>
        </p:nvSpPr>
        <p:spPr bwMode="auto">
          <a:xfrm>
            <a:off x="228600" y="1298727"/>
            <a:ext cx="8915400" cy="2554545"/>
          </a:xfrm>
          <a:prstGeom prst="rect">
            <a:avLst/>
          </a:prstGeom>
          <a:noFill/>
          <a:ln w="9525">
            <a:noFill/>
            <a:miter lim="800000"/>
            <a:headEnd/>
            <a:tailEnd/>
          </a:ln>
        </p:spPr>
        <p:txBody>
          <a:bodyPr wrap="square">
            <a:spAutoFit/>
          </a:bodyPr>
          <a:lstStyle/>
          <a:p>
            <a:pPr algn="l"/>
            <a:r>
              <a:rPr lang="de-DE" sz="1600" dirty="0" smtClean="0"/>
              <a:t>Gleichzeitig </a:t>
            </a:r>
            <a:r>
              <a:rPr lang="de-DE" sz="1600" dirty="0"/>
              <a:t>mit der Produktion von Maschinen, Einrichtungen und </a:t>
            </a:r>
            <a:r>
              <a:rPr lang="de-DE" sz="1600" dirty="0" smtClean="0"/>
              <a:t>Edelstahlbehältern </a:t>
            </a:r>
            <a:r>
              <a:rPr lang="de-DE" sz="1600" dirty="0"/>
              <a:t>und der mechanischen Bearbeitung von Werkstücken, ist </a:t>
            </a:r>
            <a:r>
              <a:rPr lang="de-DE" sz="1600" b="1" dirty="0" err="1" smtClean="0"/>
              <a:t>Hraninvest</a:t>
            </a:r>
            <a:r>
              <a:rPr lang="de-DE" sz="1600" b="1" dirty="0" smtClean="0"/>
              <a:t>-HMK AD</a:t>
            </a:r>
            <a:r>
              <a:rPr lang="de-DE" sz="1600" dirty="0" smtClean="0"/>
              <a:t> </a:t>
            </a:r>
            <a:r>
              <a:rPr lang="de-DE" sz="1600" dirty="0"/>
              <a:t>ein langjähriger Hersteller von geschweißten Tragkonstruktionen, Luftführungskanälen, Filtern, Schalldämpfern, Maschinenfundamenten für den Maschinenbau, die Energetik usw. </a:t>
            </a:r>
            <a:endParaRPr lang="de-DE" sz="1600" dirty="0" smtClean="0"/>
          </a:p>
          <a:p>
            <a:pPr algn="l"/>
            <a:r>
              <a:rPr lang="de-DE" sz="1600" dirty="0"/>
              <a:t>Die vorhandene Ausrüstung wurde erneuert und modernisiert und heute verfügen wir über die neueste Schweißausrüstung der Firmen </a:t>
            </a:r>
            <a:r>
              <a:rPr lang="de-DE" sz="1600" dirty="0" err="1"/>
              <a:t>Fronius</a:t>
            </a:r>
            <a:r>
              <a:rPr lang="de-DE" sz="1600" dirty="0"/>
              <a:t> und </a:t>
            </a:r>
            <a:r>
              <a:rPr lang="de-DE" sz="1600" dirty="0" err="1"/>
              <a:t>Kempi</a:t>
            </a:r>
            <a:r>
              <a:rPr lang="de-DE" sz="1600" dirty="0"/>
              <a:t> für E-, WIG- und MIG-MAG-Schweißen. Wir haben auch die Möglichkeiten, sehr große Konstruktionen zu schweißen – Höhe der Werkhalle 12 m, Unterbrückenhöhe 8 m, ausgerüstet mit zwei Brückenkränen mit Hebekraft von 12 t.</a:t>
            </a:r>
            <a:endParaRPr lang="bg-BG" sz="1600" dirty="0"/>
          </a:p>
        </p:txBody>
      </p:sp>
      <p:sp>
        <p:nvSpPr>
          <p:cNvPr id="38916" name="TextBox 6"/>
          <p:cNvSpPr txBox="1">
            <a:spLocks noChangeArrowheads="1"/>
          </p:cNvSpPr>
          <p:nvPr/>
        </p:nvSpPr>
        <p:spPr bwMode="auto">
          <a:xfrm>
            <a:off x="0" y="5103813"/>
            <a:ext cx="5562600" cy="1569660"/>
          </a:xfrm>
          <a:prstGeom prst="rect">
            <a:avLst/>
          </a:prstGeom>
          <a:noFill/>
          <a:ln w="9525">
            <a:noFill/>
            <a:miter lim="800000"/>
            <a:headEnd/>
            <a:tailEnd/>
          </a:ln>
        </p:spPr>
        <p:txBody>
          <a:bodyPr>
            <a:spAutoFit/>
          </a:bodyPr>
          <a:lstStyle/>
          <a:p>
            <a:pPr algn="l"/>
            <a:r>
              <a:rPr lang="de-DE" sz="1600" dirty="0"/>
              <a:t>Die Firma wendet zertifizierte Schweißverfahren gemäß den Anforderungen von ASME und EN ISO 15614-1 für die Werkstoffe S235, S275, 304L, 316L und Duplexstähle an und verfügt auf qualifizierte Schweißer mit Zertifikaten gemäß ASME und EN 287-1 für die o. g. Schweißverfahren.</a:t>
            </a:r>
            <a:endParaRPr lang="bg-BG" sz="1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000" dirty="0" smtClean="0"/>
              <a:t>GESCHWEISSTE SCHWEISSKONSTRUKTIONEN</a:t>
            </a:r>
            <a:endParaRPr lang="bg-BG" sz="4000" dirty="0"/>
          </a:p>
        </p:txBody>
      </p:sp>
      <p:pic>
        <p:nvPicPr>
          <p:cNvPr id="481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517" y="1600200"/>
            <a:ext cx="6040966"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27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a:lstStyle/>
          <a:p>
            <a:r>
              <a:rPr lang="en-US" sz="3600" b="1" dirty="0" smtClean="0">
                <a:effectLst/>
              </a:rPr>
              <a:t>MECHANISCHE BEARBEITUNG</a:t>
            </a:r>
            <a:endParaRPr lang="bg-BG" sz="3600" b="1" dirty="0" smtClean="0">
              <a:effectLst/>
            </a:endParaRPr>
          </a:p>
        </p:txBody>
      </p:sp>
      <p:sp>
        <p:nvSpPr>
          <p:cNvPr id="57347" name="Rectangle 3"/>
          <p:cNvSpPr>
            <a:spLocks noGrp="1" noChangeArrowheads="1"/>
          </p:cNvSpPr>
          <p:nvPr>
            <p:ph type="body" idx="1"/>
          </p:nvPr>
        </p:nvSpPr>
        <p:spPr>
          <a:xfrm>
            <a:off x="381000" y="1219200"/>
            <a:ext cx="8229600" cy="5257800"/>
          </a:xfrm>
          <a:noFill/>
          <a:ln/>
        </p:spPr>
        <p:txBody>
          <a:bodyPr/>
          <a:lstStyle/>
          <a:p>
            <a:pPr>
              <a:buFont typeface="Wingdings" pitchFamily="2" charset="2"/>
              <a:buChar char="§"/>
            </a:pPr>
            <a:r>
              <a:rPr lang="de-DE" sz="1600" b="1" dirty="0" err="1" smtClean="0">
                <a:effectLst/>
              </a:rPr>
              <a:t>Hraninvest-Hranmaschcomplekt</a:t>
            </a:r>
            <a:r>
              <a:rPr lang="de-DE" sz="1600" b="1" dirty="0" smtClean="0">
                <a:effectLst/>
              </a:rPr>
              <a:t> AD </a:t>
            </a:r>
            <a:r>
              <a:rPr lang="de-DE" sz="1600" dirty="0">
                <a:effectLst/>
              </a:rPr>
              <a:t>verfügt </a:t>
            </a:r>
            <a:r>
              <a:rPr lang="de-DE" sz="1600" dirty="0" smtClean="0">
                <a:effectLst/>
              </a:rPr>
              <a:t>über einen </a:t>
            </a:r>
            <a:r>
              <a:rPr lang="de-DE" sz="1600" dirty="0">
                <a:effectLst/>
              </a:rPr>
              <a:t>breiten Maschinenpark für mechanische Bearbeitung von konventionellen Werkstücken, bestehend aus universellen Drehmaschinen, programmierbaren Drehmaschinen, universellen und programmierbaren Fräsmaschinen, Flach- und </a:t>
            </a:r>
            <a:r>
              <a:rPr lang="de-DE" sz="1600" dirty="0" err="1" smtClean="0">
                <a:effectLst/>
              </a:rPr>
              <a:t>Rundschleifmaschinen,Verzahnungsmaschinen</a:t>
            </a:r>
            <a:r>
              <a:rPr lang="de-DE" sz="1600" dirty="0">
                <a:effectLst/>
              </a:rPr>
              <a:t>.</a:t>
            </a:r>
            <a:endParaRPr lang="en-US" sz="1600" dirty="0" smtClean="0"/>
          </a:p>
          <a:p>
            <a:pPr>
              <a:buFont typeface="Wingdings" pitchFamily="2" charset="2"/>
              <a:buChar char="§"/>
            </a:pPr>
            <a:r>
              <a:rPr lang="de-DE" sz="1600" dirty="0">
                <a:effectLst/>
              </a:rPr>
              <a:t>Die Dimensionsbereiche, in denen die technologische Ausrüstung gruppiert ist, sind: von 20 bis 160 mm, von 80 bis 250 mm, von 200 bis 500 mm und über 500 mm. </a:t>
            </a:r>
            <a:endParaRPr lang="de-DE" sz="1600" dirty="0" smtClean="0">
              <a:effectLst/>
            </a:endParaRPr>
          </a:p>
          <a:p>
            <a:pPr>
              <a:buFont typeface="Wingdings" pitchFamily="2" charset="2"/>
              <a:buChar char="§"/>
            </a:pPr>
            <a:r>
              <a:rPr lang="de-DE" sz="1600" dirty="0">
                <a:effectLst/>
              </a:rPr>
              <a:t>Das Produktionsprogramm umfasst über 2000 Arten von Maschinen, Baugruppen und Anlagen in unterschiedlicher Größe.</a:t>
            </a:r>
            <a:endParaRPr lang="bg-BG" sz="1600" dirty="0" smtClean="0"/>
          </a:p>
        </p:txBody>
      </p:sp>
      <p:pic>
        <p:nvPicPr>
          <p:cNvPr id="57348" name="Picture 4" descr="strugove1"/>
          <p:cNvPicPr>
            <a:picLocks noChangeAspect="1" noChangeArrowheads="1"/>
          </p:cNvPicPr>
          <p:nvPr/>
        </p:nvPicPr>
        <p:blipFill>
          <a:blip r:embed="rId2" cstate="print"/>
          <a:srcRect/>
          <a:stretch>
            <a:fillRect/>
          </a:stretch>
        </p:blipFill>
        <p:spPr bwMode="auto">
          <a:xfrm>
            <a:off x="533400" y="4953000"/>
            <a:ext cx="2819400" cy="1905000"/>
          </a:xfrm>
          <a:prstGeom prst="rect">
            <a:avLst/>
          </a:prstGeom>
          <a:noFill/>
        </p:spPr>
      </p:pic>
      <p:pic>
        <p:nvPicPr>
          <p:cNvPr id="57349" name="Picture 5" descr="strugove2"/>
          <p:cNvPicPr>
            <a:picLocks noChangeAspect="1" noChangeArrowheads="1"/>
          </p:cNvPicPr>
          <p:nvPr/>
        </p:nvPicPr>
        <p:blipFill>
          <a:blip r:embed="rId3" cstate="print"/>
          <a:srcRect/>
          <a:stretch>
            <a:fillRect/>
          </a:stretch>
        </p:blipFill>
        <p:spPr bwMode="auto">
          <a:xfrm>
            <a:off x="3429000" y="4953000"/>
            <a:ext cx="2819400" cy="1905000"/>
          </a:xfrm>
          <a:prstGeom prst="rect">
            <a:avLst/>
          </a:prstGeom>
          <a:noFill/>
        </p:spPr>
      </p:pic>
      <p:pic>
        <p:nvPicPr>
          <p:cNvPr id="57350" name="Picture 6" descr="strugove3"/>
          <p:cNvPicPr>
            <a:picLocks noChangeAspect="1" noChangeArrowheads="1"/>
          </p:cNvPicPr>
          <p:nvPr/>
        </p:nvPicPr>
        <p:blipFill>
          <a:blip r:embed="rId4" cstate="print"/>
          <a:srcRect/>
          <a:stretch>
            <a:fillRect/>
          </a:stretch>
        </p:blipFill>
        <p:spPr bwMode="auto">
          <a:xfrm>
            <a:off x="6324600" y="4953000"/>
            <a:ext cx="2819400" cy="19050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down)">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down)">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down)">
                                      <p:cBhvr>
                                        <p:cTn id="17"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000" dirty="0" smtClean="0"/>
              <a:t>MECHANISCHE BEARBEITUNG</a:t>
            </a:r>
            <a:endParaRPr lang="bg-BG" sz="4000" dirty="0"/>
          </a:p>
        </p:txBody>
      </p:sp>
      <p:pic>
        <p:nvPicPr>
          <p:cNvPr id="491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517" y="1600200"/>
            <a:ext cx="6040966"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18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52400"/>
            <a:ext cx="8229600" cy="712788"/>
          </a:xfrm>
        </p:spPr>
        <p:txBody>
          <a:bodyPr/>
          <a:lstStyle/>
          <a:p>
            <a:pPr eaLnBrk="1" hangingPunct="1">
              <a:defRPr/>
            </a:pPr>
            <a:r>
              <a:rPr lang="en-US" sz="3600" b="1" dirty="0" smtClean="0"/>
              <a:t>WERKZEUGBAU</a:t>
            </a:r>
            <a:endParaRPr lang="bg-BG" sz="3600" b="1" dirty="0"/>
          </a:p>
        </p:txBody>
      </p:sp>
      <p:sp>
        <p:nvSpPr>
          <p:cNvPr id="5" name="Content Placeholder 4"/>
          <p:cNvSpPr>
            <a:spLocks noGrp="1"/>
          </p:cNvSpPr>
          <p:nvPr>
            <p:ph idx="1"/>
          </p:nvPr>
        </p:nvSpPr>
        <p:spPr>
          <a:xfrm>
            <a:off x="0" y="990600"/>
            <a:ext cx="9144000" cy="5867400"/>
          </a:xfrm>
        </p:spPr>
        <p:txBody>
          <a:bodyPr/>
          <a:lstStyle/>
          <a:p>
            <a:pPr eaLnBrk="1" hangingPunct="1"/>
            <a:r>
              <a:rPr lang="de-DE" sz="1600" dirty="0"/>
              <a:t>Die Abteilung ist </a:t>
            </a:r>
            <a:r>
              <a:rPr lang="de-DE" sz="1600" dirty="0" smtClean="0"/>
              <a:t>für  </a:t>
            </a:r>
            <a:r>
              <a:rPr lang="de-DE" sz="1600" dirty="0"/>
              <a:t>Projektierung und Herstellung von Spritzformen, Stanzen, Pressformen /für Buntmetallen und Gummierzeugnisse/,Gesenke für Wärmegesenk und </a:t>
            </a:r>
            <a:r>
              <a:rPr lang="de-DE" sz="1600" dirty="0" err="1"/>
              <a:t>Hotbox</a:t>
            </a:r>
            <a:r>
              <a:rPr lang="de-DE" sz="1600" dirty="0"/>
              <a:t> für </a:t>
            </a:r>
            <a:r>
              <a:rPr lang="de-DE" sz="1600" dirty="0" err="1"/>
              <a:t>Giesserei</a:t>
            </a:r>
            <a:r>
              <a:rPr lang="de-DE" sz="1600" dirty="0"/>
              <a:t> spezialisiert</a:t>
            </a:r>
            <a:r>
              <a:rPr lang="de-DE" sz="1600" dirty="0" smtClean="0"/>
              <a:t>.</a:t>
            </a:r>
          </a:p>
          <a:p>
            <a:pPr eaLnBrk="1" hangingPunct="1"/>
            <a:r>
              <a:rPr lang="de-DE" sz="1600" dirty="0" smtClean="0"/>
              <a:t>Ein Team von 35 </a:t>
            </a:r>
            <a:r>
              <a:rPr lang="de-DE" sz="1600" dirty="0" err="1" smtClean="0"/>
              <a:t>hochqualifi</a:t>
            </a:r>
            <a:r>
              <a:rPr lang="en-US" sz="1600" dirty="0" err="1" smtClean="0"/>
              <a:t>zierten</a:t>
            </a:r>
            <a:r>
              <a:rPr lang="en-US" sz="1600" dirty="0" smtClean="0"/>
              <a:t> </a:t>
            </a:r>
            <a:r>
              <a:rPr lang="en-US" sz="1600" dirty="0" err="1" smtClean="0"/>
              <a:t>Mitarbeitern</a:t>
            </a:r>
            <a:r>
              <a:rPr lang="en-US" sz="1600" dirty="0" smtClean="0"/>
              <a:t> </a:t>
            </a:r>
            <a:r>
              <a:rPr lang="en-US" sz="1600" dirty="0" err="1" smtClean="0"/>
              <a:t>mit</a:t>
            </a:r>
            <a:r>
              <a:rPr lang="en-US" sz="1600" dirty="0" smtClean="0"/>
              <a:t> </a:t>
            </a:r>
            <a:r>
              <a:rPr lang="en-US" sz="1600" dirty="0" err="1" smtClean="0"/>
              <a:t>langjähriger</a:t>
            </a:r>
            <a:r>
              <a:rPr lang="en-US" sz="1600" dirty="0" smtClean="0"/>
              <a:t> </a:t>
            </a:r>
            <a:r>
              <a:rPr lang="en-US" sz="1600" dirty="0" err="1" smtClean="0"/>
              <a:t>Erfahrung</a:t>
            </a:r>
            <a:r>
              <a:rPr lang="en-US" sz="1600" dirty="0" smtClean="0"/>
              <a:t> in </a:t>
            </a:r>
            <a:r>
              <a:rPr lang="en-US" sz="1600" dirty="0" err="1" smtClean="0"/>
              <a:t>Konstruktion</a:t>
            </a:r>
            <a:r>
              <a:rPr lang="en-US" sz="1600" dirty="0" smtClean="0"/>
              <a:t>, </a:t>
            </a:r>
            <a:r>
              <a:rPr lang="en-US" sz="1600" dirty="0" err="1" smtClean="0"/>
              <a:t>Fertigung</a:t>
            </a:r>
            <a:r>
              <a:rPr lang="en-US" sz="1600" dirty="0" smtClean="0"/>
              <a:t> und </a:t>
            </a:r>
            <a:r>
              <a:rPr lang="en-US" sz="1600" dirty="0" err="1" smtClean="0"/>
              <a:t>Prüfung</a:t>
            </a:r>
            <a:r>
              <a:rPr lang="en-US" sz="1600" dirty="0" smtClean="0"/>
              <a:t> </a:t>
            </a:r>
            <a:r>
              <a:rPr lang="en-US" sz="1600" dirty="0" err="1" smtClean="0"/>
              <a:t>sind</a:t>
            </a:r>
            <a:r>
              <a:rPr lang="en-US" sz="1600" dirty="0" smtClean="0"/>
              <a:t> in </a:t>
            </a:r>
            <a:r>
              <a:rPr lang="en-US" sz="1600" dirty="0" err="1" smtClean="0"/>
              <a:t>unserem</a:t>
            </a:r>
            <a:r>
              <a:rPr lang="en-US" sz="1600" dirty="0" smtClean="0"/>
              <a:t> </a:t>
            </a:r>
            <a:r>
              <a:rPr lang="en-US" sz="1600" dirty="0" err="1" smtClean="0"/>
              <a:t>Werkzeugbau</a:t>
            </a:r>
            <a:r>
              <a:rPr lang="en-US" sz="1600" dirty="0" smtClean="0"/>
              <a:t> </a:t>
            </a:r>
            <a:r>
              <a:rPr lang="en-US" sz="1600" dirty="0" err="1" smtClean="0"/>
              <a:t>beschäftigt</a:t>
            </a:r>
            <a:r>
              <a:rPr lang="en-US" sz="1600" dirty="0" smtClean="0"/>
              <a:t>.</a:t>
            </a:r>
            <a:endParaRPr lang="de-DE" sz="1600" dirty="0"/>
          </a:p>
          <a:p>
            <a:pPr eaLnBrk="1" hangingPunct="1"/>
            <a:r>
              <a:rPr lang="de-DE" sz="1600" dirty="0"/>
              <a:t>Die Werkzeugprojektierung und technologische Vorbereitung der Herstellung wird mit CAD-CAM Systems UG NX und Solid Works durchgeführt</a:t>
            </a:r>
            <a:r>
              <a:rPr lang="de-DE" sz="1600" dirty="0" smtClean="0"/>
              <a:t>.</a:t>
            </a:r>
          </a:p>
          <a:p>
            <a:pPr marL="0" indent="0" eaLnBrk="1" hangingPunct="1">
              <a:buNone/>
            </a:pPr>
            <a:endParaRPr lang="de-DE" sz="1600" dirty="0" smtClean="0"/>
          </a:p>
          <a:p>
            <a:pPr marL="0" indent="0" eaLnBrk="1" hangingPunct="1">
              <a:buNone/>
            </a:pPr>
            <a:r>
              <a:rPr lang="de-DE" sz="1600" dirty="0" smtClean="0"/>
              <a:t>Wir </a:t>
            </a:r>
            <a:r>
              <a:rPr lang="de-DE" sz="1600" dirty="0"/>
              <a:t>haben die folgenden Herstellungsmöglichkeiten:</a:t>
            </a:r>
          </a:p>
          <a:p>
            <a:pPr eaLnBrk="1" hangingPunct="1"/>
            <a:r>
              <a:rPr lang="de-DE" sz="1600" dirty="0"/>
              <a:t> Stanzen – von mittlerer Kompliziertheit, Flächenaußenmassen bis </a:t>
            </a:r>
            <a:r>
              <a:rPr lang="de-DE" sz="1600" dirty="0" smtClean="0"/>
              <a:t>800x800  </a:t>
            </a:r>
            <a:r>
              <a:rPr lang="de-DE" sz="1600" dirty="0"/>
              <a:t>mm.</a:t>
            </a:r>
          </a:p>
          <a:p>
            <a:pPr eaLnBrk="1" hangingPunct="1"/>
            <a:r>
              <a:rPr lang="de-DE" sz="1600" dirty="0"/>
              <a:t> Spritzformen – kompliziert, mit mehrseitigem Öffnen und Kanalsystemen für </a:t>
            </a:r>
            <a:r>
              <a:rPr lang="de-DE" sz="1600" dirty="0" smtClean="0"/>
              <a:t>    </a:t>
            </a:r>
            <a:r>
              <a:rPr lang="de-DE" sz="1600" dirty="0" err="1" smtClean="0"/>
              <a:t>Heißguss</a:t>
            </a:r>
            <a:r>
              <a:rPr lang="de-DE" sz="1600" dirty="0"/>
              <a:t>, Abmessungen bis </a:t>
            </a:r>
            <a:r>
              <a:rPr lang="de-DE" sz="1600" dirty="0" smtClean="0"/>
              <a:t>800x800 </a:t>
            </a:r>
            <a:r>
              <a:rPr lang="de-DE" sz="1600" dirty="0"/>
              <a:t>mm.</a:t>
            </a:r>
          </a:p>
          <a:p>
            <a:pPr eaLnBrk="1" hangingPunct="1"/>
            <a:r>
              <a:rPr lang="de-DE" sz="1600" dirty="0" smtClean="0"/>
              <a:t>Gesenke </a:t>
            </a:r>
            <a:r>
              <a:rPr lang="de-DE" sz="1600" dirty="0"/>
              <a:t>für Warmschmieden und </a:t>
            </a:r>
            <a:r>
              <a:rPr lang="de-DE" sz="1600" dirty="0" err="1"/>
              <a:t>Hotboxe</a:t>
            </a:r>
            <a:r>
              <a:rPr lang="de-DE" sz="1600" dirty="0"/>
              <a:t> mit Abmessungen bis 800 mm.</a:t>
            </a:r>
          </a:p>
          <a:p>
            <a:pPr eaLnBrk="1" hangingPunct="1"/>
            <a:endParaRPr lang="bg-BG" sz="1600" dirty="0" smtClean="0"/>
          </a:p>
          <a:p>
            <a:pPr marL="0" indent="0" eaLnBrk="1" hangingPunct="1">
              <a:buNone/>
            </a:pPr>
            <a:endParaRPr lang="bg-BG" sz="1600" dirty="0" smtClean="0"/>
          </a:p>
        </p:txBody>
      </p:sp>
      <p:pic>
        <p:nvPicPr>
          <p:cNvPr id="40964" name="Picture 4" descr="Picture3"/>
          <p:cNvPicPr>
            <a:picLocks noChangeAspect="1" noChangeArrowheads="1"/>
          </p:cNvPicPr>
          <p:nvPr/>
        </p:nvPicPr>
        <p:blipFill>
          <a:blip r:embed="rId2" cstate="print"/>
          <a:srcRect/>
          <a:stretch>
            <a:fillRect/>
          </a:stretch>
        </p:blipFill>
        <p:spPr bwMode="auto">
          <a:xfrm>
            <a:off x="3810000" y="4572000"/>
            <a:ext cx="5334000" cy="17224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476375" y="311150"/>
            <a:ext cx="5926138" cy="909638"/>
          </a:xfrm>
          <a:noFill/>
          <a:ln/>
        </p:spPr>
        <p:txBody>
          <a:bodyPr/>
          <a:lstStyle/>
          <a:p>
            <a:r>
              <a:rPr lang="en-US" sz="3600" b="1" dirty="0" smtClean="0">
                <a:effectLst/>
              </a:rPr>
              <a:t>UNSERE KUNDEN</a:t>
            </a:r>
          </a:p>
        </p:txBody>
      </p:sp>
      <p:sp>
        <p:nvSpPr>
          <p:cNvPr id="48131" name="Rectangle 3"/>
          <p:cNvSpPr>
            <a:spLocks noGrp="1" noChangeArrowheads="1"/>
          </p:cNvSpPr>
          <p:nvPr>
            <p:ph type="body" idx="1"/>
          </p:nvPr>
        </p:nvSpPr>
        <p:spPr>
          <a:xfrm>
            <a:off x="0" y="1412875"/>
            <a:ext cx="9144000" cy="571500"/>
          </a:xfrm>
          <a:noFill/>
          <a:ln/>
        </p:spPr>
        <p:txBody>
          <a:bodyPr/>
          <a:lstStyle/>
          <a:p>
            <a:pPr>
              <a:buFont typeface="Wingdings" pitchFamily="2" charset="2"/>
              <a:buNone/>
            </a:pPr>
            <a:r>
              <a:rPr lang="en-US" sz="2400" dirty="0" err="1" smtClean="0">
                <a:effectLst/>
              </a:rPr>
              <a:t>Unsere</a:t>
            </a:r>
            <a:r>
              <a:rPr lang="en-US" sz="2400" dirty="0" smtClean="0">
                <a:effectLst/>
              </a:rPr>
              <a:t> </a:t>
            </a:r>
            <a:r>
              <a:rPr lang="en-US" sz="2400" dirty="0" err="1" smtClean="0">
                <a:effectLst/>
              </a:rPr>
              <a:t>Kunden</a:t>
            </a:r>
            <a:r>
              <a:rPr lang="en-US" sz="2400" dirty="0" smtClean="0">
                <a:effectLst/>
              </a:rPr>
              <a:t> </a:t>
            </a:r>
            <a:r>
              <a:rPr lang="en-US" sz="2400" dirty="0" err="1" smtClean="0">
                <a:effectLst/>
              </a:rPr>
              <a:t>sind</a:t>
            </a:r>
            <a:r>
              <a:rPr lang="en-US" sz="2400" dirty="0" smtClean="0">
                <a:effectLst/>
              </a:rPr>
              <a:t> </a:t>
            </a:r>
            <a:r>
              <a:rPr lang="en-US" sz="2400" dirty="0" err="1" smtClean="0">
                <a:effectLst/>
              </a:rPr>
              <a:t>unsere</a:t>
            </a:r>
            <a:r>
              <a:rPr lang="en-US" sz="2400" dirty="0" smtClean="0">
                <a:effectLst/>
              </a:rPr>
              <a:t> Reputation</a:t>
            </a:r>
          </a:p>
        </p:txBody>
      </p:sp>
      <p:pic>
        <p:nvPicPr>
          <p:cNvPr id="48132" name="Picture 4" descr="feature_new_coke_logo"/>
          <p:cNvPicPr>
            <a:picLocks noChangeAspect="1" noChangeArrowheads="1"/>
          </p:cNvPicPr>
          <p:nvPr/>
        </p:nvPicPr>
        <p:blipFill>
          <a:blip r:embed="rId2" cstate="print"/>
          <a:srcRect/>
          <a:stretch>
            <a:fillRect/>
          </a:stretch>
        </p:blipFill>
        <p:spPr bwMode="auto">
          <a:xfrm>
            <a:off x="203200" y="3846429"/>
            <a:ext cx="1878012" cy="1050132"/>
          </a:xfrm>
          <a:prstGeom prst="rect">
            <a:avLst/>
          </a:prstGeom>
          <a:noFill/>
        </p:spPr>
      </p:pic>
      <p:pic>
        <p:nvPicPr>
          <p:cNvPr id="48133" name="Picture 5" descr="logo_khs"/>
          <p:cNvPicPr>
            <a:picLocks noChangeAspect="1" noChangeArrowheads="1"/>
          </p:cNvPicPr>
          <p:nvPr/>
        </p:nvPicPr>
        <p:blipFill>
          <a:blip r:embed="rId3" cstate="print"/>
          <a:srcRect/>
          <a:stretch>
            <a:fillRect/>
          </a:stretch>
        </p:blipFill>
        <p:spPr bwMode="auto">
          <a:xfrm>
            <a:off x="2116138" y="2057400"/>
            <a:ext cx="2057400" cy="650875"/>
          </a:xfrm>
          <a:prstGeom prst="rect">
            <a:avLst/>
          </a:prstGeom>
          <a:solidFill>
            <a:schemeClr val="tx1"/>
          </a:solidFill>
          <a:ln w="9525">
            <a:noFill/>
            <a:miter lim="800000"/>
            <a:headEnd/>
            <a:tailEnd/>
          </a:ln>
        </p:spPr>
      </p:pic>
      <p:pic>
        <p:nvPicPr>
          <p:cNvPr id="48135" name="Picture 7" descr="logo1-karlsberg"/>
          <p:cNvPicPr>
            <a:picLocks noChangeAspect="1" noChangeArrowheads="1"/>
          </p:cNvPicPr>
          <p:nvPr/>
        </p:nvPicPr>
        <p:blipFill>
          <a:blip r:embed="rId4" cstate="print"/>
          <a:srcRect/>
          <a:stretch>
            <a:fillRect/>
          </a:stretch>
        </p:blipFill>
        <p:spPr bwMode="auto">
          <a:xfrm>
            <a:off x="2420938" y="3975514"/>
            <a:ext cx="1752600" cy="646112"/>
          </a:xfrm>
          <a:prstGeom prst="rect">
            <a:avLst/>
          </a:prstGeom>
          <a:noFill/>
        </p:spPr>
      </p:pic>
      <p:pic>
        <p:nvPicPr>
          <p:cNvPr id="48136" name="Picture 8" descr="cbitop"/>
          <p:cNvPicPr>
            <a:picLocks noChangeAspect="1" noChangeArrowheads="1"/>
          </p:cNvPicPr>
          <p:nvPr/>
        </p:nvPicPr>
        <p:blipFill>
          <a:blip r:embed="rId5" cstate="print"/>
          <a:srcRect/>
          <a:stretch>
            <a:fillRect/>
          </a:stretch>
        </p:blipFill>
        <p:spPr bwMode="auto">
          <a:xfrm>
            <a:off x="2767957" y="4923631"/>
            <a:ext cx="1066800" cy="865187"/>
          </a:xfrm>
          <a:prstGeom prst="rect">
            <a:avLst/>
          </a:prstGeom>
          <a:noFill/>
        </p:spPr>
      </p:pic>
      <p:pic>
        <p:nvPicPr>
          <p:cNvPr id="48140" name="Picture 12" descr="popup_BOSCH_logo"/>
          <p:cNvPicPr>
            <a:picLocks noChangeAspect="1" noChangeArrowheads="1"/>
          </p:cNvPicPr>
          <p:nvPr/>
        </p:nvPicPr>
        <p:blipFill>
          <a:blip r:embed="rId6" cstate="print"/>
          <a:srcRect/>
          <a:stretch>
            <a:fillRect/>
          </a:stretch>
        </p:blipFill>
        <p:spPr bwMode="auto">
          <a:xfrm>
            <a:off x="48412" y="2057400"/>
            <a:ext cx="1856588" cy="685800"/>
          </a:xfrm>
          <a:prstGeom prst="rect">
            <a:avLst/>
          </a:prstGeom>
          <a:noFill/>
        </p:spPr>
      </p:pic>
      <p:pic>
        <p:nvPicPr>
          <p:cNvPr id="48143" name="Picture 15" descr="logo_abinbev"/>
          <p:cNvPicPr>
            <a:picLocks noChangeAspect="1" noChangeArrowheads="1"/>
          </p:cNvPicPr>
          <p:nvPr/>
        </p:nvPicPr>
        <p:blipFill>
          <a:blip r:embed="rId7" cstate="print"/>
          <a:srcRect/>
          <a:stretch>
            <a:fillRect/>
          </a:stretch>
        </p:blipFill>
        <p:spPr bwMode="auto">
          <a:xfrm>
            <a:off x="98424" y="5013325"/>
            <a:ext cx="2087563" cy="914400"/>
          </a:xfrm>
          <a:prstGeom prst="rect">
            <a:avLst/>
          </a:prstGeom>
          <a:noFill/>
        </p:spPr>
      </p:pic>
      <p:pic>
        <p:nvPicPr>
          <p:cNvPr id="48148" name="Picture 20" descr="page_header-ROTEX"/>
          <p:cNvPicPr>
            <a:picLocks noChangeAspect="1" noChangeArrowheads="1"/>
          </p:cNvPicPr>
          <p:nvPr/>
        </p:nvPicPr>
        <p:blipFill>
          <a:blip r:embed="rId8" cstate="print"/>
          <a:srcRect/>
          <a:stretch>
            <a:fillRect/>
          </a:stretch>
        </p:blipFill>
        <p:spPr bwMode="auto">
          <a:xfrm>
            <a:off x="3429000" y="2971800"/>
            <a:ext cx="2247900" cy="839787"/>
          </a:xfrm>
          <a:prstGeom prst="rect">
            <a:avLst/>
          </a:prstGeom>
          <a:noFill/>
        </p:spPr>
      </p:pic>
      <p:pic>
        <p:nvPicPr>
          <p:cNvPr id="48149" name="Picture 21" descr="Mech Top"/>
          <p:cNvPicPr>
            <a:picLocks noChangeAspect="1" noChangeArrowheads="1"/>
          </p:cNvPicPr>
          <p:nvPr/>
        </p:nvPicPr>
        <p:blipFill>
          <a:blip r:embed="rId9" cstate="print"/>
          <a:srcRect/>
          <a:stretch>
            <a:fillRect/>
          </a:stretch>
        </p:blipFill>
        <p:spPr bwMode="auto">
          <a:xfrm>
            <a:off x="2767957" y="5892954"/>
            <a:ext cx="1008062" cy="921566"/>
          </a:xfrm>
          <a:prstGeom prst="rect">
            <a:avLst/>
          </a:prstGeom>
          <a:noFill/>
        </p:spPr>
      </p:pic>
      <p:pic>
        <p:nvPicPr>
          <p:cNvPr id="48152" name="Picture 24" descr="Heineken_"/>
          <p:cNvPicPr>
            <a:picLocks noChangeAspect="1" noChangeArrowheads="1"/>
          </p:cNvPicPr>
          <p:nvPr/>
        </p:nvPicPr>
        <p:blipFill>
          <a:blip r:embed="rId10" cstate="print"/>
          <a:srcRect/>
          <a:stretch>
            <a:fillRect/>
          </a:stretch>
        </p:blipFill>
        <p:spPr bwMode="auto">
          <a:xfrm>
            <a:off x="203200" y="5999032"/>
            <a:ext cx="2232025" cy="725488"/>
          </a:xfrm>
          <a:prstGeom prst="rect">
            <a:avLst/>
          </a:prstGeom>
          <a:noFill/>
        </p:spPr>
      </p:pic>
      <p:pic>
        <p:nvPicPr>
          <p:cNvPr id="27" name="Picture 26" descr="GEA_logo_big.jpg"/>
          <p:cNvPicPr>
            <a:picLocks noChangeAspect="1"/>
          </p:cNvPicPr>
          <p:nvPr/>
        </p:nvPicPr>
        <p:blipFill>
          <a:blip r:embed="rId11" cstate="print"/>
          <a:stretch>
            <a:fillRect/>
          </a:stretch>
        </p:blipFill>
        <p:spPr>
          <a:xfrm>
            <a:off x="4233175" y="2098675"/>
            <a:ext cx="2047830" cy="609600"/>
          </a:xfrm>
          <a:prstGeom prst="rect">
            <a:avLst/>
          </a:prstGeom>
        </p:spPr>
      </p:pic>
      <p:pic>
        <p:nvPicPr>
          <p:cNvPr id="30" name="Picture 29" descr="Bucher.php.png"/>
          <p:cNvPicPr>
            <a:picLocks noChangeAspect="1"/>
          </p:cNvPicPr>
          <p:nvPr/>
        </p:nvPicPr>
        <p:blipFill>
          <a:blip r:embed="rId12" cstate="print"/>
          <a:stretch>
            <a:fillRect/>
          </a:stretch>
        </p:blipFill>
        <p:spPr>
          <a:xfrm>
            <a:off x="4552950" y="4039311"/>
            <a:ext cx="2190750" cy="857250"/>
          </a:xfrm>
          <a:prstGeom prst="rect">
            <a:avLst/>
          </a:prstGeom>
        </p:spPr>
      </p:pic>
      <p:pic>
        <p:nvPicPr>
          <p:cNvPr id="23" name="Picture 22" descr="images.jpg"/>
          <p:cNvPicPr>
            <a:picLocks noChangeAspect="1"/>
          </p:cNvPicPr>
          <p:nvPr/>
        </p:nvPicPr>
        <p:blipFill>
          <a:blip r:embed="rId13" cstate="print"/>
          <a:stretch>
            <a:fillRect/>
          </a:stretch>
        </p:blipFill>
        <p:spPr>
          <a:xfrm>
            <a:off x="6324601" y="1981022"/>
            <a:ext cx="2819399" cy="803629"/>
          </a:xfrm>
          <a:prstGeom prst="rect">
            <a:avLst/>
          </a:prstGeom>
        </p:spPr>
      </p:pic>
      <p:pic>
        <p:nvPicPr>
          <p:cNvPr id="24" name="Picture 30" descr="Siemens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03200" y="3017838"/>
            <a:ext cx="27447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305634" y="2878138"/>
            <a:ext cx="211137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10413" y="3930650"/>
            <a:ext cx="1447800" cy="97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07731" y="4979988"/>
            <a:ext cx="2081212"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05663" y="5086350"/>
            <a:ext cx="135255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92073" y="5852494"/>
            <a:ext cx="22574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3" descr="aafsmal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10413" y="5892953"/>
            <a:ext cx="17430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3600" b="1" dirty="0" err="1" smtClean="0"/>
              <a:t>Hraninvest</a:t>
            </a:r>
            <a:r>
              <a:rPr lang="en-US" sz="3600" b="1" dirty="0" smtClean="0"/>
              <a:t> HMK AD</a:t>
            </a:r>
            <a:br>
              <a:rPr lang="en-US" sz="3600" b="1" dirty="0" smtClean="0"/>
            </a:br>
            <a:endParaRPr lang="bg-BG" sz="3600" b="1" dirty="0"/>
          </a:p>
        </p:txBody>
      </p:sp>
      <p:sp>
        <p:nvSpPr>
          <p:cNvPr id="8195" name="Rectangle 3"/>
          <p:cNvSpPr>
            <a:spLocks noGrp="1" noChangeArrowheads="1"/>
          </p:cNvSpPr>
          <p:nvPr>
            <p:ph type="body" idx="1"/>
          </p:nvPr>
        </p:nvSpPr>
        <p:spPr>
          <a:xfrm>
            <a:off x="457200" y="1219200"/>
            <a:ext cx="8229600" cy="4911725"/>
          </a:xfrm>
        </p:spPr>
        <p:txBody>
          <a:bodyPr/>
          <a:lstStyle/>
          <a:p>
            <a:pPr algn="just">
              <a:lnSpc>
                <a:spcPct val="80000"/>
              </a:lnSpc>
            </a:pPr>
            <a:r>
              <a:rPr lang="de-DE" sz="1600" b="1" dirty="0" err="1" smtClean="0">
                <a:effectLst/>
              </a:rPr>
              <a:t>Hraninvest-Hranmaschkomplekt</a:t>
            </a:r>
            <a:r>
              <a:rPr lang="de-DE" sz="1600" b="1" dirty="0" smtClean="0">
                <a:effectLst/>
              </a:rPr>
              <a:t> </a:t>
            </a:r>
            <a:r>
              <a:rPr lang="de-DE" sz="1600" b="1" dirty="0">
                <a:effectLst/>
              </a:rPr>
              <a:t>AD</a:t>
            </a:r>
            <a:r>
              <a:rPr lang="de-DE" sz="1600" dirty="0">
                <a:effectLst/>
              </a:rPr>
              <a:t> – Stara Zagora wurde 1968 gegründet und ist ein führendes </a:t>
            </a:r>
            <a:r>
              <a:rPr lang="de-DE" sz="1600" dirty="0" smtClean="0">
                <a:effectLst/>
              </a:rPr>
              <a:t>bulgarisches Unternehmen </a:t>
            </a:r>
            <a:r>
              <a:rPr lang="de-DE" sz="1600" dirty="0">
                <a:effectLst/>
              </a:rPr>
              <a:t>im Bereich des </a:t>
            </a:r>
            <a:r>
              <a:rPr lang="de-DE" sz="1600" dirty="0" smtClean="0">
                <a:effectLst/>
              </a:rPr>
              <a:t>mechanischen Bearbeitung von Teilen, Fertigung von Stahlbauteilen und kompletten Anlagen, sowie Behälterbau.</a:t>
            </a:r>
          </a:p>
          <a:p>
            <a:pPr>
              <a:lnSpc>
                <a:spcPct val="80000"/>
              </a:lnSpc>
            </a:pPr>
            <a:endParaRPr lang="en-US" sz="1600" dirty="0" smtClean="0"/>
          </a:p>
          <a:p>
            <a:pPr algn="just">
              <a:lnSpc>
                <a:spcPct val="80000"/>
              </a:lnSpc>
            </a:pPr>
            <a:r>
              <a:rPr lang="de-DE" sz="1600" dirty="0">
                <a:effectLst/>
              </a:rPr>
              <a:t>Heute </a:t>
            </a:r>
            <a:r>
              <a:rPr lang="de-DE" sz="1600" dirty="0" smtClean="0">
                <a:effectLst/>
              </a:rPr>
              <a:t>gehört  </a:t>
            </a:r>
            <a:r>
              <a:rPr lang="de-DE" sz="1600" b="1" dirty="0" err="1" smtClean="0">
                <a:effectLst/>
              </a:rPr>
              <a:t>Hraninvest-Hranmaschkomplekt</a:t>
            </a:r>
            <a:r>
              <a:rPr lang="de-DE" sz="1600" b="1" dirty="0" smtClean="0">
                <a:effectLst/>
              </a:rPr>
              <a:t> </a:t>
            </a:r>
            <a:r>
              <a:rPr lang="de-DE" sz="1600" b="1" dirty="0">
                <a:effectLst/>
              </a:rPr>
              <a:t>AD</a:t>
            </a:r>
            <a:r>
              <a:rPr lang="de-DE" sz="1600" dirty="0">
                <a:effectLst/>
              </a:rPr>
              <a:t> </a:t>
            </a:r>
            <a:r>
              <a:rPr lang="de-DE" sz="1600" dirty="0" smtClean="0">
                <a:effectLst/>
              </a:rPr>
              <a:t>zu </a:t>
            </a:r>
            <a:r>
              <a:rPr lang="de-DE" sz="1600" dirty="0">
                <a:effectLst/>
              </a:rPr>
              <a:t>einer der größten </a:t>
            </a:r>
            <a:r>
              <a:rPr lang="de-DE" sz="1600" dirty="0" smtClean="0">
                <a:effectLst/>
              </a:rPr>
              <a:t>Unternehmensgruppen in Bulgarien </a:t>
            </a:r>
            <a:r>
              <a:rPr lang="de-DE" sz="1600" dirty="0">
                <a:effectLst/>
              </a:rPr>
              <a:t>„Holding Zagora“. Die Struktur der Holdinggesellschaft umfasst die größten Maschinenbaubetriebe, die sich in den Jahren auf dem Markt etabliert haben: </a:t>
            </a:r>
            <a:r>
              <a:rPr lang="de-DE" sz="1600" dirty="0" err="1">
                <a:effectLst/>
              </a:rPr>
              <a:t>Progres</a:t>
            </a:r>
            <a:r>
              <a:rPr lang="de-DE" sz="1600" dirty="0">
                <a:effectLst/>
              </a:rPr>
              <a:t> AD – Hersteller von </a:t>
            </a:r>
            <a:r>
              <a:rPr lang="de-DE" sz="1600" dirty="0" err="1" smtClean="0">
                <a:effectLst/>
              </a:rPr>
              <a:t>Gußteilen</a:t>
            </a:r>
            <a:r>
              <a:rPr lang="de-DE" sz="1600" dirty="0" smtClean="0">
                <a:effectLst/>
              </a:rPr>
              <a:t> </a:t>
            </a:r>
            <a:r>
              <a:rPr lang="de-DE" sz="1600" dirty="0">
                <a:effectLst/>
              </a:rPr>
              <a:t>aus Grauguss und </a:t>
            </a:r>
            <a:r>
              <a:rPr lang="de-DE" sz="1600" dirty="0" err="1">
                <a:effectLst/>
              </a:rPr>
              <a:t>Globulargusseisen</a:t>
            </a:r>
            <a:r>
              <a:rPr lang="de-DE" sz="1600" dirty="0">
                <a:effectLst/>
              </a:rPr>
              <a:t>, </a:t>
            </a:r>
            <a:r>
              <a:rPr lang="de-DE" sz="1600" dirty="0" err="1">
                <a:effectLst/>
              </a:rPr>
              <a:t>Preskov</a:t>
            </a:r>
            <a:r>
              <a:rPr lang="de-DE" sz="1600" dirty="0">
                <a:effectLst/>
              </a:rPr>
              <a:t> AD – Hersteller </a:t>
            </a:r>
            <a:r>
              <a:rPr lang="de-DE" sz="1600" dirty="0" smtClean="0">
                <a:effectLst/>
              </a:rPr>
              <a:t>von Schmiedeteilen </a:t>
            </a:r>
            <a:r>
              <a:rPr lang="de-DE" sz="1600" dirty="0">
                <a:effectLst/>
              </a:rPr>
              <a:t>aus Kohlenstoffstahl und legiertem Stahl. Für eine effizientere und erfolgreichere Arbeit der Holdingunternehmen wurde das Speditionsunternehmen Zagora Mobil </a:t>
            </a:r>
            <a:r>
              <a:rPr lang="de-DE" sz="1600" dirty="0" smtClean="0">
                <a:effectLst/>
              </a:rPr>
              <a:t>gegründet.</a:t>
            </a:r>
          </a:p>
          <a:p>
            <a:pPr>
              <a:lnSpc>
                <a:spcPct val="80000"/>
              </a:lnSpc>
            </a:pPr>
            <a:endParaRPr lang="de-DE" sz="1600" dirty="0" smtClean="0">
              <a:effectLst/>
            </a:endParaRPr>
          </a:p>
          <a:p>
            <a:pPr algn="just">
              <a:lnSpc>
                <a:spcPct val="80000"/>
              </a:lnSpc>
            </a:pPr>
            <a:r>
              <a:rPr lang="de-DE" sz="1600" dirty="0">
                <a:effectLst/>
              </a:rPr>
              <a:t>Mit den stetigen Investitionen durch Erwerb neuer Ausrüstung und Technologien ist </a:t>
            </a:r>
            <a:r>
              <a:rPr lang="de-DE" sz="1600" b="1" dirty="0" err="1" smtClean="0">
                <a:effectLst/>
              </a:rPr>
              <a:t>Hraninvest</a:t>
            </a:r>
            <a:r>
              <a:rPr lang="de-DE" sz="1600" b="1" dirty="0" smtClean="0">
                <a:effectLst/>
              </a:rPr>
              <a:t>-HMK AD </a:t>
            </a:r>
            <a:r>
              <a:rPr lang="de-DE" sz="1600" dirty="0">
                <a:effectLst/>
              </a:rPr>
              <a:t>heute das modernste und erfolgreichste Unternehmen sowie im Bereich der Maschinen- und Anlagenherstellung als auch in der Serienherstellung von Klein- und </a:t>
            </a:r>
            <a:r>
              <a:rPr lang="de-DE" sz="1600" dirty="0" smtClean="0">
                <a:effectLst/>
              </a:rPr>
              <a:t>Großteilen. Unsere weltberühmten Kunden sind der Beweis für unsere Erfahrung  </a:t>
            </a:r>
            <a:r>
              <a:rPr lang="de-DE" sz="1600" dirty="0">
                <a:effectLst/>
              </a:rPr>
              <a:t>und das gute </a:t>
            </a:r>
            <a:r>
              <a:rPr lang="de-DE" sz="1600" dirty="0" smtClean="0">
                <a:effectLst/>
              </a:rPr>
              <a:t>Preis-Qualitätsverhältnis, die wir anbieten ermöglicht  </a:t>
            </a:r>
            <a:r>
              <a:rPr lang="de-DE" sz="1600" dirty="0">
                <a:effectLst/>
              </a:rPr>
              <a:t>unsere </a:t>
            </a:r>
            <a:r>
              <a:rPr lang="de-DE" sz="1600" dirty="0" smtClean="0">
                <a:effectLst/>
              </a:rPr>
              <a:t>Wettbewerbsfähigkeit auf dem osteuropäischen Markt. </a:t>
            </a:r>
            <a:endParaRPr lang="bg-BG" sz="1600" dirty="0" smtClean="0">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2000"/>
                                        <p:tgtEl>
                                          <p:spTgt spid="8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animEffect transition="in" filter="fade">
                                      <p:cBhvr>
                                        <p:cTn id="16" dur="2000"/>
                                        <p:tgtEl>
                                          <p:spTgt spid="819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3500" y="277813"/>
            <a:ext cx="7353300" cy="865187"/>
          </a:xfrm>
          <a:noFill/>
          <a:ln/>
        </p:spPr>
        <p:txBody>
          <a:bodyPr/>
          <a:lstStyle/>
          <a:p>
            <a:r>
              <a:rPr lang="en-US" sz="3600" b="1" dirty="0" smtClean="0">
                <a:effectLst/>
              </a:rPr>
              <a:t>ZUKUNFTSVISION</a:t>
            </a:r>
          </a:p>
        </p:txBody>
      </p:sp>
      <p:sp>
        <p:nvSpPr>
          <p:cNvPr id="50179" name="Rectangle 3"/>
          <p:cNvSpPr>
            <a:spLocks noGrp="1" noChangeArrowheads="1"/>
          </p:cNvSpPr>
          <p:nvPr>
            <p:ph type="body" sz="half" idx="1"/>
          </p:nvPr>
        </p:nvSpPr>
        <p:spPr>
          <a:xfrm>
            <a:off x="0" y="4419600"/>
            <a:ext cx="9144000" cy="1981200"/>
          </a:xfrm>
          <a:noFill/>
          <a:ln/>
        </p:spPr>
        <p:txBody>
          <a:bodyPr/>
          <a:lstStyle/>
          <a:p>
            <a:pPr marL="0" indent="0">
              <a:spcBef>
                <a:spcPct val="0"/>
              </a:spcBef>
              <a:spcAft>
                <a:spcPct val="50000"/>
              </a:spcAft>
              <a:buNone/>
            </a:pPr>
            <a:endParaRPr lang="de-DE" sz="1600" dirty="0" smtClean="0">
              <a:effectLst/>
            </a:endParaRPr>
          </a:p>
          <a:p>
            <a:pPr marL="0" indent="0">
              <a:spcBef>
                <a:spcPct val="0"/>
              </a:spcBef>
              <a:spcAft>
                <a:spcPct val="50000"/>
              </a:spcAft>
              <a:buNone/>
            </a:pPr>
            <a:r>
              <a:rPr lang="de-DE" sz="1600" dirty="0" smtClean="0">
                <a:effectLst/>
              </a:rPr>
              <a:t>Das strategische </a:t>
            </a:r>
            <a:r>
              <a:rPr lang="de-DE" sz="1600" dirty="0">
                <a:effectLst/>
              </a:rPr>
              <a:t>Z</a:t>
            </a:r>
            <a:r>
              <a:rPr lang="de-DE" sz="1600" dirty="0" smtClean="0">
                <a:effectLst/>
              </a:rPr>
              <a:t>iel von </a:t>
            </a:r>
            <a:r>
              <a:rPr lang="de-DE" sz="1600" dirty="0" err="1" smtClean="0">
                <a:effectLst/>
              </a:rPr>
              <a:t>Hraninvest</a:t>
            </a:r>
            <a:r>
              <a:rPr lang="de-DE" sz="1600" dirty="0" smtClean="0">
                <a:effectLst/>
              </a:rPr>
              <a:t> ist Fertigungsdienstleistungen für Kunden aus Europa und aus anderen entwickelten Industriemärkte anzubieten.</a:t>
            </a:r>
          </a:p>
          <a:p>
            <a:pPr marL="0" indent="0">
              <a:spcBef>
                <a:spcPct val="0"/>
              </a:spcBef>
              <a:spcAft>
                <a:spcPct val="50000"/>
              </a:spcAft>
              <a:buNone/>
            </a:pPr>
            <a:r>
              <a:rPr lang="de-DE" sz="1600" dirty="0" smtClean="0">
                <a:effectLst/>
              </a:rPr>
              <a:t>Wir </a:t>
            </a:r>
            <a:r>
              <a:rPr lang="de-DE" sz="1600" dirty="0">
                <a:effectLst/>
              </a:rPr>
              <a:t>streben unsere Fertigungskapazitäten in vollem Umfang zu nutzen und durch </a:t>
            </a:r>
            <a:r>
              <a:rPr lang="de-DE" sz="1600" dirty="0" smtClean="0">
                <a:effectLst/>
              </a:rPr>
              <a:t>ständige Investitionen </a:t>
            </a:r>
            <a:r>
              <a:rPr lang="de-DE" sz="1600" dirty="0">
                <a:effectLst/>
              </a:rPr>
              <a:t>zur weiteren Modernisierung </a:t>
            </a:r>
            <a:r>
              <a:rPr lang="de-DE" sz="1600" dirty="0" smtClean="0">
                <a:effectLst/>
              </a:rPr>
              <a:t>unserer Maschinen </a:t>
            </a:r>
            <a:r>
              <a:rPr lang="de-DE" sz="1600" dirty="0">
                <a:effectLst/>
              </a:rPr>
              <a:t>und </a:t>
            </a:r>
            <a:r>
              <a:rPr lang="de-DE" sz="1600" dirty="0" smtClean="0">
                <a:effectLst/>
              </a:rPr>
              <a:t>Ausrüstung </a:t>
            </a:r>
            <a:r>
              <a:rPr lang="de-DE" sz="1600" dirty="0">
                <a:effectLst/>
              </a:rPr>
              <a:t>einen erstklassigen Lieferant zu sein. Unseren Partner weltweit bieten wir Kostenreduzierung und ausgezeichnete Qualität und Kundenservice.</a:t>
            </a:r>
          </a:p>
          <a:p>
            <a:pPr marL="0" indent="0">
              <a:spcBef>
                <a:spcPct val="0"/>
              </a:spcBef>
              <a:spcAft>
                <a:spcPct val="50000"/>
              </a:spcAft>
              <a:buNone/>
            </a:pPr>
            <a:endParaRPr lang="en-GB" sz="1600" dirty="0" smtClean="0">
              <a:effectLst/>
            </a:endParaRPr>
          </a:p>
        </p:txBody>
      </p:sp>
      <p:pic>
        <p:nvPicPr>
          <p:cNvPr id="8" name="Content Placeholder 7" descr="13066676-illustration-of-europe-map-with-flag-of-bulgaria-from-1-july-2013.jpg"/>
          <p:cNvPicPr>
            <a:picLocks noGrp="1" noChangeAspect="1"/>
          </p:cNvPicPr>
          <p:nvPr>
            <p:ph sz="half" idx="2"/>
          </p:nvPr>
        </p:nvPicPr>
        <p:blipFill>
          <a:blip r:embed="rId2" cstate="print"/>
          <a:stretch>
            <a:fillRect/>
          </a:stretch>
        </p:blipFill>
        <p:spPr>
          <a:xfrm>
            <a:off x="228600" y="1219201"/>
            <a:ext cx="4568194" cy="32004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5" name="Rectangle 7"/>
          <p:cNvSpPr>
            <a:spLocks noGrp="1" noChangeArrowheads="1"/>
          </p:cNvSpPr>
          <p:nvPr>
            <p:ph type="ctrTitle"/>
          </p:nvPr>
        </p:nvSpPr>
        <p:spPr>
          <a:xfrm>
            <a:off x="3124200" y="1828800"/>
            <a:ext cx="6019800" cy="2209800"/>
          </a:xfrm>
        </p:spPr>
        <p:txBody>
          <a:bodyPr/>
          <a:lstStyle/>
          <a:p>
            <a:pPr eaLnBrk="1" hangingPunct="1"/>
            <a:r>
              <a:rPr lang="en-US" sz="1600" b="1" dirty="0" smtClean="0">
                <a:solidFill>
                  <a:schemeClr val="tx1"/>
                </a:solidFill>
                <a:effectLst>
                  <a:outerShdw blurRad="38100" dist="38100" dir="2700000" algn="tl">
                    <a:srgbClr val="000000"/>
                  </a:outerShdw>
                </a:effectLst>
                <a:latin typeface="Verdana" pitchFamily="34" charset="0"/>
              </a:rPr>
              <a:t/>
            </a:r>
            <a:br>
              <a:rPr lang="en-US" sz="1600" b="1" dirty="0" smtClean="0">
                <a:solidFill>
                  <a:schemeClr val="tx1"/>
                </a:solidFill>
                <a:effectLst>
                  <a:outerShdw blurRad="38100" dist="38100" dir="2700000" algn="tl">
                    <a:srgbClr val="000000"/>
                  </a:outerShdw>
                </a:effectLst>
                <a:latin typeface="Verdana" pitchFamily="34" charset="0"/>
              </a:rPr>
            </a:br>
            <a:r>
              <a:rPr lang="en-US" sz="1600" b="1" dirty="0" smtClean="0">
                <a:solidFill>
                  <a:schemeClr val="tx1"/>
                </a:solidFill>
                <a:effectLst>
                  <a:outerShdw blurRad="38100" dist="38100" dir="2700000" algn="tl">
                    <a:srgbClr val="000000"/>
                  </a:outerShdw>
                </a:effectLst>
                <a:latin typeface="Verdana" pitchFamily="34" charset="0"/>
              </a:rPr>
              <a:t/>
            </a:r>
            <a:br>
              <a:rPr lang="en-US" sz="1600" b="1" dirty="0" smtClean="0">
                <a:solidFill>
                  <a:schemeClr val="tx1"/>
                </a:solidFill>
                <a:effectLst>
                  <a:outerShdw blurRad="38100" dist="38100" dir="2700000" algn="tl">
                    <a:srgbClr val="000000"/>
                  </a:outerShdw>
                </a:effectLst>
                <a:latin typeface="Verdana" pitchFamily="34" charset="0"/>
              </a:rPr>
            </a:br>
            <a:r>
              <a:rPr lang="de-DE" sz="1800" b="1" dirty="0" smtClean="0">
                <a:solidFill>
                  <a:schemeClr val="tx1"/>
                </a:solidFill>
                <a:effectLst>
                  <a:outerShdw blurRad="38100" dist="38100" dir="2700000" algn="tl">
                    <a:srgbClr val="000000"/>
                  </a:outerShdw>
                </a:effectLst>
                <a:latin typeface="Verdana" pitchFamily="34" charset="0"/>
              </a:rPr>
              <a:t>Der Kunde und seine Anforderungen stehen in Mittelpunkt unseres Geschäfts.</a:t>
            </a:r>
            <a:br>
              <a:rPr lang="de-DE" sz="1800" b="1" dirty="0" smtClean="0">
                <a:solidFill>
                  <a:schemeClr val="tx1"/>
                </a:solidFill>
                <a:effectLst>
                  <a:outerShdw blurRad="38100" dist="38100" dir="2700000" algn="tl">
                    <a:srgbClr val="000000"/>
                  </a:outerShdw>
                </a:effectLst>
                <a:latin typeface="Verdana" pitchFamily="34" charset="0"/>
              </a:rPr>
            </a:br>
            <a:r>
              <a:rPr lang="en-US" sz="1800" b="1" dirty="0" smtClean="0">
                <a:solidFill>
                  <a:schemeClr val="tx1"/>
                </a:solidFill>
                <a:effectLst>
                  <a:outerShdw blurRad="38100" dist="38100" dir="2700000" algn="tl">
                    <a:srgbClr val="000000"/>
                  </a:outerShdw>
                </a:effectLst>
                <a:latin typeface="Verdana" pitchFamily="34" charset="0"/>
              </a:rPr>
              <a:t/>
            </a:r>
            <a:br>
              <a:rPr lang="en-US" sz="1800" b="1" dirty="0" smtClean="0">
                <a:solidFill>
                  <a:schemeClr val="tx1"/>
                </a:solidFill>
                <a:effectLst>
                  <a:outerShdw blurRad="38100" dist="38100" dir="2700000" algn="tl">
                    <a:srgbClr val="000000"/>
                  </a:outerShdw>
                </a:effectLst>
                <a:latin typeface="Verdana" pitchFamily="34" charset="0"/>
              </a:rPr>
            </a:br>
            <a:r>
              <a:rPr lang="en-US" sz="1800" b="1" dirty="0" err="1" smtClean="0">
                <a:solidFill>
                  <a:schemeClr val="tx1"/>
                </a:solidFill>
                <a:effectLst>
                  <a:outerShdw blurRad="38100" dist="38100" dir="2700000" algn="tl">
                    <a:srgbClr val="000000"/>
                  </a:outerShdw>
                </a:effectLst>
                <a:latin typeface="Verdana" pitchFamily="34" charset="0"/>
              </a:rPr>
              <a:t>Danke</a:t>
            </a:r>
            <a:r>
              <a:rPr lang="en-US" sz="1800" b="1" dirty="0" smtClean="0">
                <a:solidFill>
                  <a:schemeClr val="tx1"/>
                </a:solidFill>
                <a:effectLst>
                  <a:outerShdw blurRad="38100" dist="38100" dir="2700000" algn="tl">
                    <a:srgbClr val="000000"/>
                  </a:outerShdw>
                </a:effectLst>
                <a:latin typeface="Verdana" pitchFamily="34" charset="0"/>
              </a:rPr>
              <a:t>, </a:t>
            </a:r>
            <a:r>
              <a:rPr lang="en-US" sz="1800" b="1" dirty="0" err="1" smtClean="0">
                <a:solidFill>
                  <a:schemeClr val="tx1"/>
                </a:solidFill>
                <a:effectLst>
                  <a:outerShdw blurRad="38100" dist="38100" dir="2700000" algn="tl">
                    <a:srgbClr val="000000"/>
                  </a:outerShdw>
                </a:effectLst>
                <a:latin typeface="Verdana" pitchFamily="34" charset="0"/>
              </a:rPr>
              <a:t>daß</a:t>
            </a:r>
            <a:r>
              <a:rPr lang="en-US" sz="1800" b="1" dirty="0" smtClean="0">
                <a:solidFill>
                  <a:schemeClr val="tx1"/>
                </a:solidFill>
                <a:effectLst>
                  <a:outerShdw blurRad="38100" dist="38100" dir="2700000" algn="tl">
                    <a:srgbClr val="000000"/>
                  </a:outerShdw>
                </a:effectLst>
                <a:latin typeface="Verdana" pitchFamily="34" charset="0"/>
              </a:rPr>
              <a:t> </a:t>
            </a:r>
            <a:r>
              <a:rPr lang="en-US" sz="1800" b="1" dirty="0" err="1" smtClean="0">
                <a:solidFill>
                  <a:schemeClr val="tx1"/>
                </a:solidFill>
                <a:effectLst>
                  <a:outerShdw blurRad="38100" dist="38100" dir="2700000" algn="tl">
                    <a:srgbClr val="000000"/>
                  </a:outerShdw>
                </a:effectLst>
                <a:latin typeface="Verdana" pitchFamily="34" charset="0"/>
              </a:rPr>
              <a:t>Sie</a:t>
            </a:r>
            <a:r>
              <a:rPr lang="en-US" sz="1800" b="1" dirty="0" smtClean="0">
                <a:solidFill>
                  <a:schemeClr val="tx1"/>
                </a:solidFill>
                <a:effectLst>
                  <a:outerShdw blurRad="38100" dist="38100" dir="2700000" algn="tl">
                    <a:srgbClr val="000000"/>
                  </a:outerShdw>
                </a:effectLst>
                <a:latin typeface="Verdana" pitchFamily="34" charset="0"/>
              </a:rPr>
              <a:t> </a:t>
            </a:r>
            <a:r>
              <a:rPr lang="en-US" sz="1800" b="1" dirty="0" err="1" smtClean="0">
                <a:solidFill>
                  <a:schemeClr val="tx1"/>
                </a:solidFill>
                <a:effectLst>
                  <a:outerShdw blurRad="38100" dist="38100" dir="2700000" algn="tl">
                    <a:srgbClr val="000000"/>
                  </a:outerShdw>
                </a:effectLst>
                <a:latin typeface="Verdana" pitchFamily="34" charset="0"/>
              </a:rPr>
              <a:t>auch</a:t>
            </a:r>
            <a:r>
              <a:rPr lang="en-US" sz="1800" b="1" dirty="0" smtClean="0">
                <a:solidFill>
                  <a:schemeClr val="tx1"/>
                </a:solidFill>
                <a:effectLst>
                  <a:outerShdw blurRad="38100" dist="38100" dir="2700000" algn="tl">
                    <a:srgbClr val="000000"/>
                  </a:outerShdw>
                </a:effectLst>
                <a:latin typeface="Verdana" pitchFamily="34" charset="0"/>
              </a:rPr>
              <a:t> </a:t>
            </a:r>
            <a:r>
              <a:rPr lang="en-US" sz="1800" b="1" dirty="0" err="1" smtClean="0">
                <a:solidFill>
                  <a:schemeClr val="tx1"/>
                </a:solidFill>
                <a:effectLst>
                  <a:outerShdw blurRad="38100" dist="38100" dir="2700000" algn="tl">
                    <a:srgbClr val="000000"/>
                  </a:outerShdw>
                </a:effectLst>
                <a:latin typeface="Verdana" pitchFamily="34" charset="0"/>
              </a:rPr>
              <a:t>unser</a:t>
            </a:r>
            <a:r>
              <a:rPr lang="en-US" sz="1800" b="1" dirty="0" smtClean="0">
                <a:solidFill>
                  <a:schemeClr val="tx1"/>
                </a:solidFill>
                <a:effectLst>
                  <a:outerShdw blurRad="38100" dist="38100" dir="2700000" algn="tl">
                    <a:srgbClr val="000000"/>
                  </a:outerShdw>
                </a:effectLst>
                <a:latin typeface="Verdana" pitchFamily="34" charset="0"/>
              </a:rPr>
              <a:t> </a:t>
            </a:r>
            <a:r>
              <a:rPr lang="en-US" sz="1800" b="1" dirty="0" err="1" smtClean="0">
                <a:solidFill>
                  <a:schemeClr val="tx1"/>
                </a:solidFill>
                <a:effectLst>
                  <a:outerShdw blurRad="38100" dist="38100" dir="2700000" algn="tl">
                    <a:srgbClr val="000000"/>
                  </a:outerShdw>
                </a:effectLst>
                <a:latin typeface="Verdana" pitchFamily="34" charset="0"/>
              </a:rPr>
              <a:t>Kunde</a:t>
            </a:r>
            <a:r>
              <a:rPr lang="en-US" sz="1800" b="1" dirty="0" smtClean="0">
                <a:solidFill>
                  <a:schemeClr val="tx1"/>
                </a:solidFill>
                <a:effectLst>
                  <a:outerShdw blurRad="38100" dist="38100" dir="2700000" algn="tl">
                    <a:srgbClr val="000000"/>
                  </a:outerShdw>
                </a:effectLst>
                <a:latin typeface="Verdana" pitchFamily="34" charset="0"/>
              </a:rPr>
              <a:t> </a:t>
            </a:r>
            <a:r>
              <a:rPr lang="en-US" sz="1800" b="1" dirty="0" err="1" smtClean="0">
                <a:solidFill>
                  <a:schemeClr val="tx1"/>
                </a:solidFill>
                <a:effectLst>
                  <a:outerShdw blurRad="38100" dist="38100" dir="2700000" algn="tl">
                    <a:srgbClr val="000000"/>
                  </a:outerShdw>
                </a:effectLst>
                <a:latin typeface="Verdana" pitchFamily="34" charset="0"/>
              </a:rPr>
              <a:t>sind</a:t>
            </a:r>
            <a:r>
              <a:rPr lang="en-US" sz="1800" b="1" dirty="0" smtClean="0">
                <a:solidFill>
                  <a:schemeClr val="tx1"/>
                </a:solidFill>
                <a:effectLst>
                  <a:outerShdw blurRad="38100" dist="38100" dir="2700000" algn="tl">
                    <a:srgbClr val="000000"/>
                  </a:outerShdw>
                </a:effectLst>
                <a:latin typeface="Verdana" pitchFamily="34" charset="0"/>
              </a:rPr>
              <a:t>!</a:t>
            </a:r>
            <a:br>
              <a:rPr lang="en-US" sz="1800" b="1" dirty="0" smtClean="0">
                <a:solidFill>
                  <a:schemeClr val="tx1"/>
                </a:solidFill>
                <a:effectLst>
                  <a:outerShdw blurRad="38100" dist="38100" dir="2700000" algn="tl">
                    <a:srgbClr val="000000"/>
                  </a:outerShdw>
                </a:effectLst>
                <a:latin typeface="Verdana" pitchFamily="34" charset="0"/>
              </a:rPr>
            </a:br>
            <a:endParaRPr lang="bg-BG" sz="1800" b="1" dirty="0" smtClean="0">
              <a:solidFill>
                <a:schemeClr val="tx1"/>
              </a:solidFill>
              <a:effectLst>
                <a:outerShdw blurRad="38100" dist="38100" dir="2700000" algn="tl">
                  <a:srgbClr val="000000"/>
                </a:outerShdw>
              </a:effectLst>
              <a:latin typeface="Verdana" pitchFamily="34" charset="0"/>
            </a:endParaRPr>
          </a:p>
        </p:txBody>
      </p:sp>
      <p:sp>
        <p:nvSpPr>
          <p:cNvPr id="83976" name="Rectangle 8"/>
          <p:cNvSpPr>
            <a:spLocks noGrp="1" noChangeArrowheads="1"/>
          </p:cNvSpPr>
          <p:nvPr>
            <p:ph type="subTitle" idx="1"/>
          </p:nvPr>
        </p:nvSpPr>
        <p:spPr>
          <a:xfrm>
            <a:off x="2971800" y="4419600"/>
            <a:ext cx="6019800" cy="2133600"/>
          </a:xfrm>
        </p:spPr>
        <p:txBody>
          <a:bodyPr/>
          <a:lstStyle/>
          <a:p>
            <a:pPr algn="r" eaLnBrk="1" hangingPunct="1">
              <a:lnSpc>
                <a:spcPct val="80000"/>
              </a:lnSpc>
            </a:pPr>
            <a:r>
              <a:rPr lang="fr-FR" sz="2100" dirty="0" smtClean="0"/>
              <a:t> </a:t>
            </a:r>
            <a:endParaRPr lang="fr-FR" sz="2100" dirty="0"/>
          </a:p>
          <a:p>
            <a:pPr algn="r" eaLnBrk="1" hangingPunct="1">
              <a:lnSpc>
                <a:spcPct val="80000"/>
              </a:lnSpc>
            </a:pPr>
            <a:r>
              <a:rPr lang="de-DE" sz="2100" dirty="0" smtClean="0"/>
              <a:t> </a:t>
            </a:r>
            <a:endParaRPr lang="bg-BG" sz="2100" dirty="0" smtClean="0"/>
          </a:p>
        </p:txBody>
      </p:sp>
      <p:pic>
        <p:nvPicPr>
          <p:cNvPr id="41988" name="Picture 4" descr="Picture2"/>
          <p:cNvPicPr>
            <a:picLocks noChangeAspect="1" noChangeArrowheads="1"/>
          </p:cNvPicPr>
          <p:nvPr/>
        </p:nvPicPr>
        <p:blipFill>
          <a:blip r:embed="rId2" cstate="print"/>
          <a:srcRect/>
          <a:stretch>
            <a:fillRect/>
          </a:stretch>
        </p:blipFill>
        <p:spPr bwMode="auto">
          <a:xfrm>
            <a:off x="457200" y="228600"/>
            <a:ext cx="8243888" cy="1966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3975"/>
                                        </p:tgtEl>
                                        <p:attrNameLst>
                                          <p:attrName>style.visibility</p:attrName>
                                        </p:attrNameLst>
                                      </p:cBhvr>
                                      <p:to>
                                        <p:strVal val="visible"/>
                                      </p:to>
                                    </p:set>
                                    <p:animEffect transition="in" filter="fade">
                                      <p:cBhvr>
                                        <p:cTn id="7" dur="1000">
                                          <p:stCondLst>
                                            <p:cond delay="0"/>
                                          </p:stCondLst>
                                        </p:cTn>
                                        <p:tgtEl>
                                          <p:spTgt spid="83975"/>
                                        </p:tgtEl>
                                      </p:cBhvr>
                                    </p:animEffect>
                                  </p:childTnLst>
                                </p:cTn>
                              </p:par>
                            </p:childTnLst>
                          </p:cTn>
                        </p:par>
                        <p:par>
                          <p:cTn id="8" fill="hold">
                            <p:stCondLst>
                              <p:cond delay="10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83976">
                                            <p:txEl>
                                              <p:pRg st="0" end="0"/>
                                            </p:txEl>
                                          </p:spTgt>
                                        </p:tgtEl>
                                        <p:attrNameLst>
                                          <p:attrName>style.visibility</p:attrName>
                                        </p:attrNameLst>
                                      </p:cBhvr>
                                      <p:to>
                                        <p:strVal val="visible"/>
                                      </p:to>
                                    </p:set>
                                    <p:animEffect transition="in" filter="fade">
                                      <p:cBhvr>
                                        <p:cTn id="11" dur="1000">
                                          <p:stCondLst>
                                            <p:cond delay="0"/>
                                          </p:stCondLst>
                                        </p:cTn>
                                        <p:tgtEl>
                                          <p:spTgt spid="8397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83976">
                                            <p:txEl>
                                              <p:pRg st="1" end="1"/>
                                            </p:txEl>
                                          </p:spTgt>
                                        </p:tgtEl>
                                        <p:attrNameLst>
                                          <p:attrName>style.visibility</p:attrName>
                                        </p:attrNameLst>
                                      </p:cBhvr>
                                      <p:to>
                                        <p:strVal val="visible"/>
                                      </p:to>
                                    </p:set>
                                    <p:animEffect transition="in" filter="fade">
                                      <p:cBhvr>
                                        <p:cTn id="16" dur="1000">
                                          <p:stCondLst>
                                            <p:cond delay="0"/>
                                          </p:stCondLst>
                                        </p:cTn>
                                        <p:tgtEl>
                                          <p:spTgt spid="839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76375" y="311150"/>
            <a:ext cx="3333750" cy="909638"/>
          </a:xfrm>
          <a:noFill/>
          <a:ln/>
        </p:spPr>
        <p:txBody>
          <a:bodyPr/>
          <a:lstStyle/>
          <a:p>
            <a:r>
              <a:rPr lang="en-US" sz="3600" b="1" dirty="0" err="1" smtClean="0">
                <a:effectLst/>
              </a:rPr>
              <a:t>Kontaktdaten</a:t>
            </a:r>
            <a:r>
              <a:rPr lang="en-US" sz="3600" b="1" dirty="0" smtClean="0">
                <a:effectLst/>
              </a:rPr>
              <a:t>:</a:t>
            </a:r>
          </a:p>
        </p:txBody>
      </p:sp>
      <p:sp>
        <p:nvSpPr>
          <p:cNvPr id="52227" name="Rectangle 3"/>
          <p:cNvSpPr>
            <a:spLocks noGrp="1" noChangeArrowheads="1"/>
          </p:cNvSpPr>
          <p:nvPr>
            <p:ph type="body" idx="1"/>
          </p:nvPr>
        </p:nvSpPr>
        <p:spPr>
          <a:xfrm>
            <a:off x="1476375" y="1143000"/>
            <a:ext cx="5410200" cy="5486400"/>
          </a:xfrm>
          <a:noFill/>
          <a:ln/>
        </p:spPr>
        <p:txBody>
          <a:bodyPr/>
          <a:lstStyle/>
          <a:p>
            <a:pPr>
              <a:lnSpc>
                <a:spcPct val="80000"/>
              </a:lnSpc>
              <a:buFont typeface="Wingdings" pitchFamily="2" charset="2"/>
              <a:buNone/>
            </a:pPr>
            <a:r>
              <a:rPr lang="de-DE" sz="2000" dirty="0" err="1" smtClean="0">
                <a:effectLst/>
              </a:rPr>
              <a:t>Hraninvest</a:t>
            </a:r>
            <a:r>
              <a:rPr lang="bg-BG" sz="2000" dirty="0" smtClean="0">
                <a:effectLst/>
              </a:rPr>
              <a:t>-</a:t>
            </a:r>
            <a:r>
              <a:rPr lang="de-DE" sz="2000" dirty="0" smtClean="0">
                <a:effectLst/>
              </a:rPr>
              <a:t>HMC AD</a:t>
            </a:r>
          </a:p>
          <a:p>
            <a:pPr>
              <a:lnSpc>
                <a:spcPct val="80000"/>
              </a:lnSpc>
              <a:buFont typeface="Wingdings" pitchFamily="2" charset="2"/>
              <a:buNone/>
            </a:pPr>
            <a:r>
              <a:rPr lang="en-US" sz="2000" dirty="0" smtClean="0">
                <a:effectLst/>
                <a:hlinkClick r:id="rId2"/>
              </a:rPr>
              <a:t>www.hraninvest.com</a:t>
            </a:r>
            <a:r>
              <a:rPr lang="en-US" sz="2000" dirty="0" smtClean="0">
                <a:effectLst/>
              </a:rPr>
              <a:t> </a:t>
            </a:r>
          </a:p>
          <a:p>
            <a:pPr>
              <a:lnSpc>
                <a:spcPct val="80000"/>
              </a:lnSpc>
              <a:buFont typeface="Wingdings" pitchFamily="2" charset="2"/>
              <a:buNone/>
            </a:pPr>
            <a:r>
              <a:rPr lang="de-DE" sz="2000" dirty="0" err="1" smtClean="0">
                <a:effectLst/>
              </a:rPr>
              <a:t>Patriarh</a:t>
            </a:r>
            <a:r>
              <a:rPr lang="de-DE" sz="2000" dirty="0" smtClean="0">
                <a:effectLst/>
              </a:rPr>
              <a:t> </a:t>
            </a:r>
            <a:r>
              <a:rPr lang="de-DE" sz="2000" dirty="0" err="1" smtClean="0">
                <a:effectLst/>
              </a:rPr>
              <a:t>Evtimii</a:t>
            </a:r>
            <a:r>
              <a:rPr lang="de-DE" sz="2000" dirty="0" smtClean="0">
                <a:effectLst/>
              </a:rPr>
              <a:t> </a:t>
            </a:r>
            <a:r>
              <a:rPr lang="de-DE" sz="2000" dirty="0" err="1" smtClean="0">
                <a:effectLst/>
              </a:rPr>
              <a:t>Blvd</a:t>
            </a:r>
            <a:r>
              <a:rPr lang="de-DE" sz="2000" dirty="0" smtClean="0">
                <a:effectLst/>
              </a:rPr>
              <a:t>. 23</a:t>
            </a:r>
          </a:p>
          <a:p>
            <a:pPr>
              <a:lnSpc>
                <a:spcPct val="80000"/>
              </a:lnSpc>
              <a:buFont typeface="Wingdings" pitchFamily="2" charset="2"/>
              <a:buNone/>
            </a:pPr>
            <a:r>
              <a:rPr lang="de-DE" sz="2000" dirty="0" smtClean="0">
                <a:effectLst/>
              </a:rPr>
              <a:t>6000 Stara Zagora</a:t>
            </a:r>
          </a:p>
          <a:p>
            <a:pPr>
              <a:lnSpc>
                <a:spcPct val="80000"/>
              </a:lnSpc>
              <a:buFont typeface="Wingdings" pitchFamily="2" charset="2"/>
              <a:buNone/>
            </a:pPr>
            <a:r>
              <a:rPr lang="de-DE" sz="2000" dirty="0" err="1" smtClean="0">
                <a:effectLst/>
              </a:rPr>
              <a:t>Bulgaria</a:t>
            </a:r>
            <a:endParaRPr lang="de-DE" sz="2000" dirty="0" smtClean="0">
              <a:effectLst/>
            </a:endParaRPr>
          </a:p>
          <a:p>
            <a:pPr>
              <a:lnSpc>
                <a:spcPct val="80000"/>
              </a:lnSpc>
              <a:buFont typeface="Wingdings" pitchFamily="2" charset="2"/>
              <a:buNone/>
            </a:pPr>
            <a:endParaRPr lang="de-DE" sz="2000" dirty="0" smtClean="0">
              <a:effectLst/>
            </a:endParaRPr>
          </a:p>
          <a:p>
            <a:pPr>
              <a:lnSpc>
                <a:spcPct val="80000"/>
              </a:lnSpc>
              <a:buNone/>
            </a:pPr>
            <a:r>
              <a:rPr lang="de-DE" sz="2000" dirty="0" err="1">
                <a:effectLst/>
              </a:rPr>
              <a:t>Hristina</a:t>
            </a:r>
            <a:r>
              <a:rPr lang="de-DE" sz="2000" dirty="0">
                <a:effectLst/>
              </a:rPr>
              <a:t> </a:t>
            </a:r>
            <a:r>
              <a:rPr lang="de-DE" sz="2000" dirty="0" err="1">
                <a:effectLst/>
              </a:rPr>
              <a:t>Pedikova</a:t>
            </a:r>
            <a:endParaRPr lang="de-DE" sz="2000" dirty="0">
              <a:effectLst/>
            </a:endParaRPr>
          </a:p>
          <a:p>
            <a:pPr>
              <a:lnSpc>
                <a:spcPct val="80000"/>
              </a:lnSpc>
              <a:buNone/>
            </a:pPr>
            <a:r>
              <a:rPr lang="en-US" sz="2000" dirty="0"/>
              <a:t>Head of Sales Department</a:t>
            </a:r>
            <a:endParaRPr lang="de-DE" sz="2000" dirty="0">
              <a:effectLst/>
            </a:endParaRPr>
          </a:p>
          <a:p>
            <a:pPr>
              <a:lnSpc>
                <a:spcPct val="80000"/>
              </a:lnSpc>
              <a:buNone/>
            </a:pPr>
            <a:r>
              <a:rPr lang="de-DE" sz="2000" dirty="0" smtClean="0">
                <a:effectLst/>
              </a:rPr>
              <a:t>Phone</a:t>
            </a:r>
            <a:r>
              <a:rPr lang="de-DE" sz="2000" dirty="0" smtClean="0">
                <a:effectLst/>
              </a:rPr>
              <a:t>: </a:t>
            </a:r>
            <a:r>
              <a:rPr lang="bg-BG" sz="2000" dirty="0"/>
              <a:t>+359 42 600 657</a:t>
            </a:r>
            <a:endParaRPr lang="de-DE" sz="2000" dirty="0" smtClean="0">
              <a:effectLst/>
            </a:endParaRPr>
          </a:p>
          <a:p>
            <a:pPr>
              <a:lnSpc>
                <a:spcPct val="80000"/>
              </a:lnSpc>
              <a:buNone/>
            </a:pPr>
            <a:r>
              <a:rPr lang="de-DE" sz="2000" dirty="0" smtClean="0">
                <a:effectLst/>
              </a:rPr>
              <a:t>Fax:    +359 42 600 802</a:t>
            </a:r>
          </a:p>
          <a:p>
            <a:pPr>
              <a:lnSpc>
                <a:spcPct val="80000"/>
              </a:lnSpc>
              <a:buNone/>
            </a:pPr>
            <a:r>
              <a:rPr lang="de-DE" sz="2000" dirty="0" smtClean="0">
                <a:effectLst/>
              </a:rPr>
              <a:t>h.pedikova@hraninvest.com </a:t>
            </a:r>
            <a:endParaRPr lang="de-DE" sz="2000" dirty="0" smtClean="0">
              <a:effectLst/>
            </a:endParaRPr>
          </a:p>
          <a:p>
            <a:pPr>
              <a:lnSpc>
                <a:spcPct val="80000"/>
              </a:lnSpc>
              <a:buNone/>
            </a:pPr>
            <a:endParaRPr lang="de-DE" sz="2000" dirty="0">
              <a:effectLst/>
            </a:endParaRPr>
          </a:p>
          <a:p>
            <a:pPr>
              <a:lnSpc>
                <a:spcPct val="80000"/>
              </a:lnSpc>
              <a:buNone/>
            </a:pPr>
            <a:r>
              <a:rPr lang="de-DE" sz="2000" dirty="0">
                <a:effectLst/>
              </a:rPr>
              <a:t>Plamen Gregorius</a:t>
            </a:r>
          </a:p>
          <a:p>
            <a:pPr>
              <a:lnSpc>
                <a:spcPct val="80000"/>
              </a:lnSpc>
              <a:buNone/>
            </a:pPr>
            <a:r>
              <a:rPr lang="de-DE" sz="2000" dirty="0">
                <a:effectLst/>
              </a:rPr>
              <a:t>Sales Assistant  Deutschland;Schweiz</a:t>
            </a:r>
          </a:p>
          <a:p>
            <a:pPr>
              <a:lnSpc>
                <a:spcPct val="80000"/>
              </a:lnSpc>
              <a:buNone/>
            </a:pPr>
            <a:r>
              <a:rPr lang="de-DE" sz="2000" dirty="0" smtClean="0">
                <a:effectLst/>
              </a:rPr>
              <a:t>Mobile</a:t>
            </a:r>
            <a:r>
              <a:rPr lang="de-DE" sz="2000" dirty="0">
                <a:effectLst/>
              </a:rPr>
              <a:t>: +4917621904368</a:t>
            </a:r>
          </a:p>
          <a:p>
            <a:pPr>
              <a:lnSpc>
                <a:spcPct val="80000"/>
              </a:lnSpc>
              <a:buNone/>
            </a:pPr>
            <a:r>
              <a:rPr lang="de-DE" sz="2000" dirty="0">
                <a:effectLst/>
              </a:rPr>
              <a:t>Email plambaz@yahoo.com</a:t>
            </a:r>
          </a:p>
          <a:p>
            <a:pPr>
              <a:lnSpc>
                <a:spcPct val="80000"/>
              </a:lnSpc>
              <a:buNone/>
            </a:pPr>
            <a:endParaRPr lang="de-DE" sz="2000" dirty="0" smtClean="0">
              <a:effectLst/>
            </a:endParaRPr>
          </a:p>
        </p:txBody>
      </p:sp>
      <p:sp>
        <p:nvSpPr>
          <p:cNvPr id="52228" name="Rectangle 4"/>
          <p:cNvSpPr>
            <a:spLocks noChangeArrowheads="1"/>
          </p:cNvSpPr>
          <p:nvPr/>
        </p:nvSpPr>
        <p:spPr bwMode="auto">
          <a:xfrm>
            <a:off x="4114800" y="2828925"/>
            <a:ext cx="9144000" cy="0"/>
          </a:xfrm>
          <a:prstGeom prst="rect">
            <a:avLst/>
          </a:prstGeom>
          <a:noFill/>
          <a:ln w="9525">
            <a:noFill/>
            <a:miter lim="800000"/>
            <a:headEnd/>
            <a:tailEnd/>
          </a:ln>
          <a:effectLst/>
        </p:spPr>
        <p:txBody>
          <a:bodyPr>
            <a:spAutoFit/>
          </a:bodyPr>
          <a:lstStyle/>
          <a:p>
            <a:endParaRPr lang="bg-B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066800"/>
          </a:xfrm>
        </p:spPr>
        <p:txBody>
          <a:bodyPr/>
          <a:lstStyle/>
          <a:p>
            <a:pPr eaLnBrk="1" hangingPunct="1">
              <a:defRPr/>
            </a:pPr>
            <a:r>
              <a:rPr lang="en-US" sz="3600" b="1" dirty="0" err="1" smtClean="0"/>
              <a:t>Allgemeine</a:t>
            </a:r>
            <a:r>
              <a:rPr lang="en-US" sz="3600" b="1" dirty="0" smtClean="0"/>
              <a:t> </a:t>
            </a:r>
            <a:r>
              <a:rPr lang="en-US" sz="3600" b="1" dirty="0" err="1" smtClean="0"/>
              <a:t>Informationen</a:t>
            </a:r>
            <a:endParaRPr lang="bg-BG" sz="3600" dirty="0"/>
          </a:p>
        </p:txBody>
      </p:sp>
      <p:sp>
        <p:nvSpPr>
          <p:cNvPr id="3075" name="Rectangle 3"/>
          <p:cNvSpPr>
            <a:spLocks noGrp="1" noChangeArrowheads="1"/>
          </p:cNvSpPr>
          <p:nvPr>
            <p:ph type="body" idx="1"/>
          </p:nvPr>
        </p:nvSpPr>
        <p:spPr>
          <a:xfrm>
            <a:off x="571500" y="1447800"/>
            <a:ext cx="8153400" cy="4724400"/>
          </a:xfrm>
        </p:spPr>
        <p:txBody>
          <a:bodyPr/>
          <a:lstStyle/>
          <a:p>
            <a:pPr eaLnBrk="1" hangingPunct="1"/>
            <a:endParaRPr lang="en-US" sz="2000" b="1" dirty="0" smtClean="0"/>
          </a:p>
          <a:p>
            <a:pPr eaLnBrk="1" hangingPunct="1"/>
            <a:endParaRPr lang="en-US" sz="2000" b="1" dirty="0" smtClean="0"/>
          </a:p>
          <a:p>
            <a:pPr eaLnBrk="1" hangingPunct="1"/>
            <a:endParaRPr lang="en-US" sz="2000" b="1" dirty="0" smtClean="0"/>
          </a:p>
          <a:p>
            <a:pPr eaLnBrk="1" hangingPunct="1"/>
            <a:endParaRPr lang="en-US" sz="2000" b="1" dirty="0" smtClean="0"/>
          </a:p>
          <a:p>
            <a:pPr marL="0" indent="0" eaLnBrk="1" hangingPunct="1">
              <a:buNone/>
            </a:pPr>
            <a:r>
              <a:rPr lang="en-US" sz="1800" b="1" dirty="0" smtClean="0">
                <a:cs typeface="All Times New Roman"/>
              </a:rPr>
              <a:t>■ </a:t>
            </a:r>
            <a:r>
              <a:rPr lang="en-US" sz="1800" b="1" dirty="0" err="1" smtClean="0"/>
              <a:t>Hraninvest</a:t>
            </a:r>
            <a:r>
              <a:rPr lang="en-US" sz="1800" b="1" dirty="0" smtClean="0"/>
              <a:t> - HMC AD </a:t>
            </a:r>
            <a:r>
              <a:rPr lang="en-US" sz="1800" dirty="0" err="1" smtClean="0"/>
              <a:t>ist</a:t>
            </a:r>
            <a:r>
              <a:rPr lang="en-US" sz="1800" dirty="0" smtClean="0"/>
              <a:t> </a:t>
            </a:r>
            <a:r>
              <a:rPr lang="en-US" sz="1800" dirty="0" err="1" smtClean="0"/>
              <a:t>ein</a:t>
            </a:r>
            <a:r>
              <a:rPr lang="en-US" sz="1800" dirty="0" smtClean="0"/>
              <a:t> </a:t>
            </a:r>
            <a:r>
              <a:rPr lang="en-US" sz="1800" dirty="0" err="1" smtClean="0"/>
              <a:t>führender</a:t>
            </a:r>
            <a:r>
              <a:rPr lang="en-US" sz="1800" dirty="0" smtClean="0"/>
              <a:t> </a:t>
            </a:r>
            <a:r>
              <a:rPr lang="en-US" sz="1800" dirty="0" err="1" smtClean="0"/>
              <a:t>Hersteller</a:t>
            </a:r>
            <a:r>
              <a:rPr lang="en-US" sz="1800" dirty="0" smtClean="0"/>
              <a:t> von </a:t>
            </a:r>
            <a:r>
              <a:rPr lang="en-US" sz="1800" dirty="0" err="1" smtClean="0"/>
              <a:t>Maschinen</a:t>
            </a:r>
            <a:r>
              <a:rPr lang="en-US" sz="1800" dirty="0" smtClean="0"/>
              <a:t> und Anlagen </a:t>
            </a:r>
            <a:r>
              <a:rPr lang="en-US" sz="1800" dirty="0" err="1" smtClean="0"/>
              <a:t>unter</a:t>
            </a:r>
            <a:r>
              <a:rPr lang="en-US" sz="1800" dirty="0" smtClean="0"/>
              <a:t> </a:t>
            </a:r>
            <a:r>
              <a:rPr lang="en-US" sz="1800" dirty="0" err="1" smtClean="0"/>
              <a:t>anderen</a:t>
            </a:r>
            <a:r>
              <a:rPr lang="en-US" sz="1800" dirty="0" smtClean="0"/>
              <a:t> </a:t>
            </a:r>
            <a:r>
              <a:rPr lang="en-US" sz="1800" dirty="0" err="1" smtClean="0"/>
              <a:t>auch</a:t>
            </a:r>
            <a:r>
              <a:rPr lang="en-US" sz="1800" dirty="0" smtClean="0"/>
              <a:t> </a:t>
            </a:r>
            <a:r>
              <a:rPr lang="en-US" sz="1800" dirty="0" err="1" smtClean="0"/>
              <a:t>für</a:t>
            </a:r>
            <a:r>
              <a:rPr lang="en-US" sz="1800" dirty="0" smtClean="0"/>
              <a:t>  </a:t>
            </a:r>
            <a:r>
              <a:rPr lang="en-US" sz="1800" dirty="0" err="1" smtClean="0"/>
              <a:t>Lebensmittel</a:t>
            </a:r>
            <a:r>
              <a:rPr lang="en-US" sz="1800" dirty="0" smtClean="0"/>
              <a:t>- und </a:t>
            </a:r>
            <a:r>
              <a:rPr lang="de-DE" sz="1800" dirty="0" smtClean="0"/>
              <a:t>Getränke</a:t>
            </a:r>
            <a:r>
              <a:rPr lang="en-US" sz="1800" dirty="0" err="1" smtClean="0"/>
              <a:t>industrie</a:t>
            </a:r>
            <a:r>
              <a:rPr lang="en-US" sz="1800" dirty="0" smtClean="0"/>
              <a:t>, </a:t>
            </a:r>
            <a:r>
              <a:rPr lang="en-US" sz="1800" dirty="0" err="1" smtClean="0"/>
              <a:t>sowie</a:t>
            </a:r>
            <a:r>
              <a:rPr lang="en-US" sz="1800" dirty="0" smtClean="0"/>
              <a:t> f</a:t>
            </a:r>
            <a:r>
              <a:rPr lang="de-DE" sz="1800" dirty="0" err="1" smtClean="0"/>
              <a:t>ür</a:t>
            </a:r>
            <a:r>
              <a:rPr lang="de-DE" sz="1800" dirty="0" smtClean="0"/>
              <a:t> chemische und pharmazeutische Industrie. Das Unternehmen verfügt über eine über 40-jährige Erfahrung im Bereich Maschinenbau.</a:t>
            </a:r>
          </a:p>
          <a:p>
            <a:pPr marL="0" indent="0" eaLnBrk="1" hangingPunct="1">
              <a:buNone/>
            </a:pPr>
            <a:endParaRPr lang="de-DE" sz="1800" dirty="0" smtClean="0"/>
          </a:p>
          <a:p>
            <a:pPr eaLnBrk="1" hangingPunct="1">
              <a:buFont typeface="Verdana" panose="020B0604030504040204" pitchFamily="34" charset="0"/>
              <a:buChar char="◊"/>
            </a:pPr>
            <a:r>
              <a:rPr lang="en-US" sz="1800" dirty="0" smtClean="0"/>
              <a:t/>
            </a:r>
            <a:br>
              <a:rPr lang="en-US" sz="1800" dirty="0" smtClean="0"/>
            </a:br>
            <a:endParaRPr lang="bg-BG" sz="1800" dirty="0" smtClean="0"/>
          </a:p>
        </p:txBody>
      </p:sp>
      <p:sp>
        <p:nvSpPr>
          <p:cNvPr id="5" name="Rectangle 3"/>
          <p:cNvSpPr txBox="1">
            <a:spLocks noChangeArrowheads="1"/>
          </p:cNvSpPr>
          <p:nvPr/>
        </p:nvSpPr>
        <p:spPr bwMode="auto">
          <a:xfrm>
            <a:off x="457200" y="4038600"/>
            <a:ext cx="8229600" cy="838200"/>
          </a:xfrm>
          <a:prstGeom prst="rect">
            <a:avLst/>
          </a:prstGeom>
          <a:noFill/>
          <a:ln w="9525">
            <a:noFill/>
            <a:miter lim="800000"/>
            <a:headEnd/>
            <a:tailEnd/>
          </a:ln>
          <a:effectLst/>
        </p:spPr>
        <p:txBody>
          <a:bodyPr/>
          <a:lstStyle/>
          <a:p>
            <a:pPr algn="l">
              <a:spcBef>
                <a:spcPct val="20000"/>
              </a:spcBef>
              <a:buClr>
                <a:schemeClr val="hlink"/>
              </a:buClr>
              <a:buSzPct val="60000"/>
            </a:pPr>
            <a:endParaRPr lang="en-US" sz="2000" b="1" dirty="0">
              <a:effectLst>
                <a:outerShdw blurRad="38100" dist="38100" dir="2700000" algn="tl">
                  <a:srgbClr val="000000"/>
                </a:outerShdw>
              </a:effectLst>
            </a:endParaRPr>
          </a:p>
        </p:txBody>
      </p:sp>
      <p:sp>
        <p:nvSpPr>
          <p:cNvPr id="6" name="Rectangle 3"/>
          <p:cNvSpPr txBox="1">
            <a:spLocks noChangeArrowheads="1"/>
          </p:cNvSpPr>
          <p:nvPr/>
        </p:nvSpPr>
        <p:spPr bwMode="auto">
          <a:xfrm>
            <a:off x="232948" y="4191000"/>
            <a:ext cx="8382000" cy="2438400"/>
          </a:xfrm>
          <a:prstGeom prst="rect">
            <a:avLst/>
          </a:prstGeom>
          <a:noFill/>
          <a:ln w="9525">
            <a:noFill/>
            <a:miter lim="800000"/>
            <a:headEnd/>
            <a:tailEnd/>
          </a:ln>
          <a:effectLst/>
        </p:spPr>
        <p:txBody>
          <a:bodyPr/>
          <a:lstStyle/>
          <a:p>
            <a:pPr marL="342900" lvl="0" indent="-342900" algn="l">
              <a:lnSpc>
                <a:spcPct val="90000"/>
              </a:lnSpc>
              <a:spcBef>
                <a:spcPct val="20000"/>
              </a:spcBef>
              <a:buClr>
                <a:srgbClr val="FFCC66"/>
              </a:buClr>
              <a:buSzPct val="90000"/>
            </a:pPr>
            <a:r>
              <a:rPr lang="de-DE" sz="1600" kern="0" dirty="0" smtClean="0">
                <a:solidFill>
                  <a:srgbClr val="FFFFFF"/>
                </a:solidFill>
                <a:latin typeface="All Times New Roman"/>
                <a:cs typeface="All Times New Roman"/>
              </a:rPr>
              <a:t>	</a:t>
            </a:r>
          </a:p>
          <a:p>
            <a:pPr marL="342900" lvl="0" indent="-342900" algn="l">
              <a:lnSpc>
                <a:spcPct val="90000"/>
              </a:lnSpc>
              <a:spcBef>
                <a:spcPct val="20000"/>
              </a:spcBef>
              <a:buClr>
                <a:srgbClr val="FFCC66"/>
              </a:buClr>
              <a:buSzPct val="90000"/>
            </a:pPr>
            <a:r>
              <a:rPr lang="de-DE" sz="1600" kern="0" dirty="0" smtClean="0">
                <a:solidFill>
                  <a:srgbClr val="FFFFFF"/>
                </a:solidFill>
                <a:latin typeface="All Times New Roman"/>
                <a:cs typeface="All Times New Roman"/>
              </a:rPr>
              <a:t>      </a:t>
            </a:r>
            <a:r>
              <a:rPr lang="de-DE" kern="0" dirty="0" smtClean="0">
                <a:solidFill>
                  <a:srgbClr val="FFFFFF"/>
                </a:solidFill>
                <a:latin typeface="+mn-lt"/>
                <a:cs typeface="All Times New Roman"/>
              </a:rPr>
              <a:t>■ </a:t>
            </a:r>
            <a:r>
              <a:rPr lang="en-US" b="1" dirty="0" err="1">
                <a:ea typeface="Verdana" panose="020B0604030504040204" pitchFamily="34" charset="0"/>
                <a:cs typeface="Verdana" panose="020B0604030504040204" pitchFamily="34" charset="0"/>
              </a:rPr>
              <a:t>Hraninvest</a:t>
            </a:r>
            <a:r>
              <a:rPr lang="en-US" b="1" dirty="0">
                <a:ea typeface="Verdana" panose="020B0604030504040204" pitchFamily="34" charset="0"/>
                <a:cs typeface="Verdana" panose="020B0604030504040204" pitchFamily="34" charset="0"/>
              </a:rPr>
              <a:t> - HMC AD </a:t>
            </a:r>
            <a:r>
              <a:rPr lang="en-US" dirty="0" err="1" smtClean="0">
                <a:ea typeface="Verdana" panose="020B0604030504040204" pitchFamily="34" charset="0"/>
                <a:cs typeface="Verdana" panose="020B0604030504040204" pitchFamily="34" charset="0"/>
              </a:rPr>
              <a:t>gehöhrt</a:t>
            </a:r>
            <a:r>
              <a:rPr lang="en-US" dirty="0" smtClean="0">
                <a:ea typeface="Verdana" panose="020B0604030504040204" pitchFamily="34" charset="0"/>
                <a:cs typeface="Verdana" panose="020B0604030504040204" pitchFamily="34" charset="0"/>
              </a:rPr>
              <a:t> </a:t>
            </a:r>
            <a:r>
              <a:rPr lang="en-US" dirty="0" err="1" smtClean="0">
                <a:ea typeface="Verdana" panose="020B0604030504040204" pitchFamily="34" charset="0"/>
                <a:cs typeface="Verdana" panose="020B0604030504040204" pitchFamily="34" charset="0"/>
              </a:rPr>
              <a:t>zur</a:t>
            </a:r>
            <a:r>
              <a:rPr lang="en-US" dirty="0" smtClean="0">
                <a:ea typeface="Verdana" panose="020B0604030504040204" pitchFamily="34" charset="0"/>
                <a:cs typeface="Verdana" panose="020B0604030504040204" pitchFamily="34" charset="0"/>
              </a:rPr>
              <a:t> Holding Zagora – </a:t>
            </a:r>
            <a:r>
              <a:rPr lang="en-US" dirty="0" err="1" smtClean="0">
                <a:ea typeface="Verdana" panose="020B0604030504040204" pitchFamily="34" charset="0"/>
                <a:cs typeface="Verdana" panose="020B0604030504040204" pitchFamily="34" charset="0"/>
              </a:rPr>
              <a:t>einer</a:t>
            </a:r>
            <a:r>
              <a:rPr lang="en-US" dirty="0" smtClean="0">
                <a:ea typeface="Verdana" panose="020B0604030504040204" pitchFamily="34" charset="0"/>
                <a:cs typeface="Verdana" panose="020B0604030504040204" pitchFamily="34" charset="0"/>
              </a:rPr>
              <a:t> der </a:t>
            </a:r>
            <a:r>
              <a:rPr lang="en-US" dirty="0" err="1" smtClean="0">
                <a:ea typeface="Verdana" panose="020B0604030504040204" pitchFamily="34" charset="0"/>
                <a:cs typeface="Verdana" panose="020B0604030504040204" pitchFamily="34" charset="0"/>
              </a:rPr>
              <a:t>größten</a:t>
            </a:r>
            <a:r>
              <a:rPr lang="en-US" dirty="0" smtClean="0">
                <a:ea typeface="Verdana" panose="020B0604030504040204" pitchFamily="34" charset="0"/>
                <a:cs typeface="Verdana" panose="020B0604030504040204" pitchFamily="34" charset="0"/>
              </a:rPr>
              <a:t> </a:t>
            </a:r>
            <a:r>
              <a:rPr lang="en-US" dirty="0" err="1" smtClean="0">
                <a:ea typeface="Verdana" panose="020B0604030504040204" pitchFamily="34" charset="0"/>
                <a:cs typeface="Verdana" panose="020B0604030504040204" pitchFamily="34" charset="0"/>
              </a:rPr>
              <a:t>Unternehmensgruppen</a:t>
            </a:r>
            <a:r>
              <a:rPr lang="en-US" dirty="0" smtClean="0">
                <a:ea typeface="Verdana" panose="020B0604030504040204" pitchFamily="34" charset="0"/>
                <a:cs typeface="Verdana" panose="020B0604030504040204" pitchFamily="34" charset="0"/>
              </a:rPr>
              <a:t> in </a:t>
            </a:r>
            <a:r>
              <a:rPr lang="en-US" dirty="0" err="1" smtClean="0">
                <a:ea typeface="Verdana" panose="020B0604030504040204" pitchFamily="34" charset="0"/>
                <a:cs typeface="Verdana" panose="020B0604030504040204" pitchFamily="34" charset="0"/>
              </a:rPr>
              <a:t>Bulgarien</a:t>
            </a:r>
            <a:r>
              <a:rPr lang="en-US" dirty="0" smtClean="0">
                <a:ea typeface="Verdana" panose="020B0604030504040204" pitchFamily="34" charset="0"/>
                <a:cs typeface="Verdana" panose="020B0604030504040204" pitchFamily="34" charset="0"/>
              </a:rPr>
              <a:t> und die </a:t>
            </a:r>
            <a:r>
              <a:rPr lang="en-US" dirty="0" err="1" smtClean="0">
                <a:ea typeface="Verdana" panose="020B0604030504040204" pitchFamily="34" charset="0"/>
                <a:cs typeface="Verdana" panose="020B0604030504040204" pitchFamily="34" charset="0"/>
              </a:rPr>
              <a:t>größte</a:t>
            </a:r>
            <a:r>
              <a:rPr lang="en-US" dirty="0" smtClean="0">
                <a:ea typeface="Verdana" panose="020B0604030504040204" pitchFamily="34" charset="0"/>
                <a:cs typeface="Verdana" panose="020B0604030504040204" pitchFamily="34" charset="0"/>
              </a:rPr>
              <a:t> in </a:t>
            </a:r>
            <a:r>
              <a:rPr lang="en-US" dirty="0" err="1" smtClean="0">
                <a:ea typeface="Verdana" panose="020B0604030504040204" pitchFamily="34" charset="0"/>
                <a:cs typeface="Verdana" panose="020B0604030504040204" pitchFamily="34" charset="0"/>
              </a:rPr>
              <a:t>Zentralbulgarien</a:t>
            </a:r>
            <a:r>
              <a:rPr lang="en-US" dirty="0" smtClean="0">
                <a:ea typeface="Verdana" panose="020B0604030504040204" pitchFamily="34" charset="0"/>
                <a:cs typeface="Verdana" panose="020B0604030504040204" pitchFamily="34" charset="0"/>
              </a:rPr>
              <a:t>.</a:t>
            </a:r>
            <a:endParaRPr lang="de-DE" kern="0" dirty="0" smtClean="0">
              <a:solidFill>
                <a:srgbClr val="FFFFFF"/>
              </a:solidFill>
              <a:ea typeface="Verdana" panose="020B0604030504040204" pitchFamily="34" charset="0"/>
              <a:cs typeface="Verdana" panose="020B0604030504040204" pitchFamily="34" charset="0"/>
            </a:endParaRPr>
          </a:p>
          <a:p>
            <a:pPr marL="342900" lvl="0" indent="-342900" algn="l">
              <a:lnSpc>
                <a:spcPct val="90000"/>
              </a:lnSpc>
              <a:spcBef>
                <a:spcPct val="20000"/>
              </a:spcBef>
              <a:buClr>
                <a:srgbClr val="FFCC66"/>
              </a:buClr>
              <a:buSzPct val="90000"/>
            </a:pPr>
            <a:endParaRPr lang="de-DE" kern="0" dirty="0">
              <a:solidFill>
                <a:srgbClr val="FFFFFF"/>
              </a:solidFill>
              <a:ea typeface="Verdana" panose="020B0604030504040204" pitchFamily="34" charset="0"/>
              <a:cs typeface="Verdana" panose="020B0604030504040204" pitchFamily="34" charset="0"/>
            </a:endParaRPr>
          </a:p>
          <a:p>
            <a:pPr marL="342900" lvl="0" indent="-342900" algn="l">
              <a:lnSpc>
                <a:spcPct val="90000"/>
              </a:lnSpc>
              <a:spcBef>
                <a:spcPct val="20000"/>
              </a:spcBef>
              <a:buClr>
                <a:srgbClr val="FFCC66"/>
              </a:buClr>
              <a:buSzPct val="90000"/>
            </a:pPr>
            <a:r>
              <a:rPr lang="de-DE" sz="1600" kern="0" dirty="0" smtClean="0">
                <a:solidFill>
                  <a:srgbClr val="FFFFFF"/>
                </a:solidFill>
                <a:ea typeface="Verdana" panose="020B0604030504040204" pitchFamily="34" charset="0"/>
                <a:cs typeface="Verdana" panose="020B0604030504040204" pitchFamily="34" charset="0"/>
              </a:rPr>
              <a:t>     ■ </a:t>
            </a:r>
            <a:r>
              <a:rPr lang="de-DE" kern="0" dirty="0" smtClean="0">
                <a:solidFill>
                  <a:srgbClr val="FFFFFF"/>
                </a:solidFill>
                <a:ea typeface="Verdana" panose="020B0604030504040204" pitchFamily="34" charset="0"/>
                <a:cs typeface="Verdana" panose="020B0604030504040204" pitchFamily="34" charset="0"/>
              </a:rPr>
              <a:t>Die Hauptwerke von </a:t>
            </a:r>
            <a:r>
              <a:rPr lang="de-DE" b="1" kern="0" dirty="0" err="1" smtClean="0">
                <a:solidFill>
                  <a:srgbClr val="FFFFFF"/>
                </a:solidFill>
                <a:ea typeface="Verdana" panose="020B0604030504040204" pitchFamily="34" charset="0"/>
                <a:cs typeface="Verdana" panose="020B0604030504040204" pitchFamily="34" charset="0"/>
              </a:rPr>
              <a:t>Hraninvest</a:t>
            </a:r>
            <a:r>
              <a:rPr lang="de-DE" b="1" kern="0" dirty="0" smtClean="0">
                <a:solidFill>
                  <a:srgbClr val="FFFFFF"/>
                </a:solidFill>
                <a:ea typeface="Verdana" panose="020B0604030504040204" pitchFamily="34" charset="0"/>
                <a:cs typeface="Verdana" panose="020B0604030504040204" pitchFamily="34" charset="0"/>
              </a:rPr>
              <a:t> </a:t>
            </a:r>
            <a:r>
              <a:rPr lang="en-US" b="1" kern="0" dirty="0" smtClean="0">
                <a:solidFill>
                  <a:srgbClr val="FFFFFF"/>
                </a:solidFill>
                <a:ea typeface="Verdana" panose="020B0604030504040204" pitchFamily="34" charset="0"/>
                <a:cs typeface="Verdana" panose="020B0604030504040204" pitchFamily="34" charset="0"/>
              </a:rPr>
              <a:t>– HMC AD </a:t>
            </a:r>
            <a:r>
              <a:rPr lang="en-US" kern="0" dirty="0" err="1" smtClean="0">
                <a:solidFill>
                  <a:srgbClr val="FFFFFF"/>
                </a:solidFill>
                <a:ea typeface="Verdana" panose="020B0604030504040204" pitchFamily="34" charset="0"/>
                <a:cs typeface="Verdana" panose="020B0604030504040204" pitchFamily="34" charset="0"/>
              </a:rPr>
              <a:t>befinden</a:t>
            </a:r>
            <a:r>
              <a:rPr lang="en-US" kern="0" dirty="0" smtClean="0">
                <a:solidFill>
                  <a:srgbClr val="FFFFFF"/>
                </a:solidFill>
                <a:ea typeface="Verdana" panose="020B0604030504040204" pitchFamily="34" charset="0"/>
                <a:cs typeface="Verdana" panose="020B0604030504040204" pitchFamily="34" charset="0"/>
              </a:rPr>
              <a:t> </a:t>
            </a:r>
            <a:r>
              <a:rPr lang="en-US" kern="0" dirty="0" err="1" smtClean="0">
                <a:solidFill>
                  <a:srgbClr val="FFFFFF"/>
                </a:solidFill>
                <a:ea typeface="Verdana" panose="020B0604030504040204" pitchFamily="34" charset="0"/>
                <a:cs typeface="Verdana" panose="020B0604030504040204" pitchFamily="34" charset="0"/>
              </a:rPr>
              <a:t>sich</a:t>
            </a:r>
            <a:r>
              <a:rPr lang="en-US" kern="0" dirty="0" smtClean="0">
                <a:solidFill>
                  <a:srgbClr val="FFFFFF"/>
                </a:solidFill>
                <a:ea typeface="Verdana" panose="020B0604030504040204" pitchFamily="34" charset="0"/>
                <a:cs typeface="Verdana" panose="020B0604030504040204" pitchFamily="34" charset="0"/>
              </a:rPr>
              <a:t> </a:t>
            </a:r>
            <a:r>
              <a:rPr lang="de-DE" kern="0" dirty="0" smtClean="0">
                <a:solidFill>
                  <a:srgbClr val="FFFFFF"/>
                </a:solidFill>
                <a:ea typeface="Verdana" panose="020B0604030504040204" pitchFamily="34" charset="0"/>
                <a:cs typeface="Verdana" panose="020B0604030504040204" pitchFamily="34" charset="0"/>
              </a:rPr>
              <a:t>in </a:t>
            </a:r>
            <a:r>
              <a:rPr lang="de-DE" kern="0" dirty="0">
                <a:solidFill>
                  <a:srgbClr val="FFFFFF"/>
                </a:solidFill>
                <a:ea typeface="Verdana" panose="020B0604030504040204" pitchFamily="34" charset="0"/>
                <a:cs typeface="Verdana" panose="020B0604030504040204" pitchFamily="34" charset="0"/>
              </a:rPr>
              <a:t>den </a:t>
            </a:r>
            <a:r>
              <a:rPr lang="de-DE" kern="0" dirty="0" smtClean="0">
                <a:solidFill>
                  <a:srgbClr val="FFFFFF"/>
                </a:solidFill>
                <a:ea typeface="Verdana" panose="020B0604030504040204" pitchFamily="34" charset="0"/>
                <a:cs typeface="Verdana" panose="020B0604030504040204" pitchFamily="34" charset="0"/>
              </a:rPr>
              <a:t>Städten</a:t>
            </a:r>
            <a:r>
              <a:rPr lang="en-US" kern="0" dirty="0">
                <a:solidFill>
                  <a:srgbClr val="FFFFFF"/>
                </a:solidFill>
                <a:ea typeface="Verdana" panose="020B0604030504040204" pitchFamily="34" charset="0"/>
                <a:cs typeface="Verdana" panose="020B0604030504040204" pitchFamily="34" charset="0"/>
              </a:rPr>
              <a:t> </a:t>
            </a:r>
            <a:r>
              <a:rPr lang="en-US" kern="0" dirty="0" err="1" smtClean="0">
                <a:solidFill>
                  <a:srgbClr val="FFFFFF"/>
                </a:solidFill>
                <a:ea typeface="Verdana" panose="020B0604030504040204" pitchFamily="34" charset="0"/>
                <a:cs typeface="Verdana" panose="020B0604030504040204" pitchFamily="34" charset="0"/>
              </a:rPr>
              <a:t>Stara</a:t>
            </a:r>
            <a:r>
              <a:rPr lang="en-US" kern="0" dirty="0" smtClean="0">
                <a:solidFill>
                  <a:srgbClr val="FFFFFF"/>
                </a:solidFill>
                <a:ea typeface="Verdana" panose="020B0604030504040204" pitchFamily="34" charset="0"/>
                <a:cs typeface="Verdana" panose="020B0604030504040204" pitchFamily="34" charset="0"/>
              </a:rPr>
              <a:t> Zagora und </a:t>
            </a:r>
            <a:r>
              <a:rPr lang="en-US" kern="0" dirty="0" err="1" smtClean="0">
                <a:solidFill>
                  <a:srgbClr val="FFFFFF"/>
                </a:solidFill>
                <a:ea typeface="Verdana" panose="020B0604030504040204" pitchFamily="34" charset="0"/>
                <a:cs typeface="Verdana" panose="020B0604030504040204" pitchFamily="34" charset="0"/>
              </a:rPr>
              <a:t>Momchilgrad</a:t>
            </a:r>
            <a:r>
              <a:rPr lang="en-US" kern="0" dirty="0" smtClean="0">
                <a:solidFill>
                  <a:srgbClr val="FFFFFF"/>
                </a:solidFill>
                <a:ea typeface="Verdana" panose="020B0604030504040204" pitchFamily="34" charset="0"/>
                <a:cs typeface="Verdana" panose="020B0604030504040204" pitchFamily="34" charset="0"/>
              </a:rPr>
              <a:t>.</a:t>
            </a:r>
          </a:p>
          <a:p>
            <a:pPr marL="342900" lvl="0" indent="-342900" algn="l">
              <a:lnSpc>
                <a:spcPct val="90000"/>
              </a:lnSpc>
              <a:spcBef>
                <a:spcPct val="20000"/>
              </a:spcBef>
              <a:buClr>
                <a:srgbClr val="FFCC66"/>
              </a:buClr>
              <a:buSzPct val="90000"/>
            </a:pPr>
            <a:endParaRPr lang="en-US" sz="1600" kern="0" dirty="0" smtClean="0">
              <a:solidFill>
                <a:srgbClr val="FFFFFF"/>
              </a:solidFill>
              <a:latin typeface="+mn-lt"/>
            </a:endParaRPr>
          </a:p>
        </p:txBody>
      </p:sp>
      <p:pic>
        <p:nvPicPr>
          <p:cNvPr id="27654" name="Picture 6" descr="Picture1"/>
          <p:cNvPicPr>
            <a:picLocks noChangeAspect="1" noChangeArrowheads="1"/>
          </p:cNvPicPr>
          <p:nvPr/>
        </p:nvPicPr>
        <p:blipFill>
          <a:blip r:embed="rId2" cstate="print"/>
          <a:srcRect/>
          <a:stretch>
            <a:fillRect/>
          </a:stretch>
        </p:blipFill>
        <p:spPr bwMode="auto">
          <a:xfrm>
            <a:off x="457200" y="914400"/>
            <a:ext cx="7678738" cy="1524000"/>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blinds(horizontal)">
                                      <p:cBhvr>
                                        <p:cTn id="12" dur="1000"/>
                                        <p:tgtEl>
                                          <p:spTgt spid="27654"/>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075">
                                            <p:txEl>
                                              <p:pRg st="4" end="4"/>
                                            </p:txEl>
                                          </p:spTgt>
                                        </p:tgtEl>
                                        <p:attrNameLst>
                                          <p:attrName>style.visibility</p:attrName>
                                        </p:attrNameLst>
                                      </p:cBhvr>
                                      <p:to>
                                        <p:strVal val="visible"/>
                                      </p:to>
                                    </p:set>
                                    <p:anim calcmode="lin" valueType="num">
                                      <p:cBhvr additive="base">
                                        <p:cTn id="16"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anim calcmode="lin" valueType="num">
                                      <p:cBhvr additive="base">
                                        <p:cTn id="21"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sz="3600" b="1" dirty="0" err="1" smtClean="0"/>
              <a:t>Allgemeine</a:t>
            </a:r>
            <a:r>
              <a:rPr lang="en-US" sz="3600" b="1" dirty="0" smtClean="0"/>
              <a:t> </a:t>
            </a:r>
            <a:r>
              <a:rPr lang="en-US" sz="3600" b="1" dirty="0" err="1"/>
              <a:t>I</a:t>
            </a:r>
            <a:r>
              <a:rPr lang="en-US" sz="3600" b="1" dirty="0" err="1" smtClean="0"/>
              <a:t>nformationen</a:t>
            </a:r>
            <a:endParaRPr lang="bg-BG" sz="3600" b="1" dirty="0" smtClean="0"/>
          </a:p>
        </p:txBody>
      </p:sp>
      <p:sp>
        <p:nvSpPr>
          <p:cNvPr id="6" name="Content Placeholder 5"/>
          <p:cNvSpPr>
            <a:spLocks noGrp="1"/>
          </p:cNvSpPr>
          <p:nvPr>
            <p:ph idx="1"/>
          </p:nvPr>
        </p:nvSpPr>
        <p:spPr>
          <a:xfrm>
            <a:off x="381000" y="1524000"/>
            <a:ext cx="8229600" cy="4724400"/>
          </a:xfrm>
        </p:spPr>
        <p:txBody>
          <a:bodyPr/>
          <a:lstStyle/>
          <a:p>
            <a:pPr eaLnBrk="1" hangingPunct="1">
              <a:buNone/>
            </a:pPr>
            <a:r>
              <a:rPr lang="de-DE" sz="1600" dirty="0">
                <a:effectLst/>
              </a:rPr>
              <a:t>Wir sind der richtige Partner für Sie, wenn Sie Folgendes benötigen: </a:t>
            </a:r>
            <a:endParaRPr lang="de-DE" sz="1600" dirty="0" smtClean="0">
              <a:effectLst/>
            </a:endParaRPr>
          </a:p>
          <a:p>
            <a:pPr eaLnBrk="1" hangingPunct="1">
              <a:buNone/>
            </a:pPr>
            <a:endParaRPr lang="en-US" sz="1600" dirty="0"/>
          </a:p>
          <a:p>
            <a:r>
              <a:rPr lang="de-DE" sz="1600" dirty="0">
                <a:effectLst/>
              </a:rPr>
              <a:t>Mechanische Bearbeitung von präzisen und konventionellen Teilen;</a:t>
            </a:r>
          </a:p>
          <a:p>
            <a:r>
              <a:rPr lang="de-DE" sz="1600" dirty="0">
                <a:effectLst/>
              </a:rPr>
              <a:t>Mechanische Bearbeitung von Großteilen;</a:t>
            </a:r>
          </a:p>
          <a:p>
            <a:r>
              <a:rPr lang="de-DE" sz="1600" dirty="0">
                <a:effectLst/>
              </a:rPr>
              <a:t>Große geschweißte Stahlkonstruktionen;</a:t>
            </a:r>
          </a:p>
          <a:p>
            <a:r>
              <a:rPr lang="de-DE" sz="1600" dirty="0">
                <a:effectLst/>
              </a:rPr>
              <a:t>Rostfreie Behälter, die mit Rührwerk, Dämpfung, Dampfmantel, Schutz- und Revisionsarmatur je nach Kundenwunsch ausgestattet werden können;</a:t>
            </a:r>
          </a:p>
          <a:p>
            <a:r>
              <a:rPr lang="de-DE" sz="1600" dirty="0">
                <a:effectLst/>
              </a:rPr>
              <a:t>Laserschneiden mit einer Größe der Arbeitsfläche von 2000mm/4000mm und maximale Materialstärke bis zu 20 mm für Schwarzstahl, bis zu 12 mm für rostfreien Stahl und bis zu 8 mm für Aluminium;</a:t>
            </a:r>
          </a:p>
          <a:p>
            <a:r>
              <a:rPr lang="de-DE" sz="1600" dirty="0">
                <a:effectLst/>
              </a:rPr>
              <a:t>Werkzeugherstellung;</a:t>
            </a:r>
          </a:p>
          <a:p>
            <a:r>
              <a:rPr lang="de-DE" sz="1600" dirty="0">
                <a:effectLst/>
              </a:rPr>
              <a:t>Thermische Behandlung von Teilen – Zementieren und Abhärten, Hochtemperaturnitrieren und Karbonitrieren, Vollhärten von Werkzeug- und Kohlenstoffstahl und legiertem Stahl, thermische Verbesserung der </a:t>
            </a:r>
            <a:r>
              <a:rPr lang="de-DE" sz="1600" dirty="0" smtClean="0">
                <a:effectLst/>
              </a:rPr>
              <a:t>Materialeigenschaften</a:t>
            </a:r>
            <a:r>
              <a:rPr lang="de-DE" sz="1600" dirty="0">
                <a:effectLst/>
              </a:rPr>
              <a:t>, Alterung beim gehärteten Stahl für Teile bis zu 220 Kg und Maße bis zu </a:t>
            </a:r>
            <a:r>
              <a:rPr lang="de-DE" sz="1600" dirty="0" smtClean="0">
                <a:effectLst/>
              </a:rPr>
              <a:t>600/900/450mm </a:t>
            </a:r>
            <a:r>
              <a:rPr lang="de-DE" sz="1600" dirty="0" err="1" smtClean="0">
                <a:effectLst/>
              </a:rPr>
              <a:t>u.s.w</a:t>
            </a:r>
            <a:r>
              <a:rPr lang="de-DE" sz="1600" dirty="0" smtClean="0">
                <a:effectLst/>
              </a:rPr>
              <a:t>.</a:t>
            </a:r>
            <a:endParaRPr lang="de-DE" sz="1600" dirty="0">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b="1" dirty="0" err="1" smtClean="0"/>
              <a:t>Allgemeine</a:t>
            </a:r>
            <a:r>
              <a:rPr lang="en-US" sz="3600" b="1" dirty="0" smtClean="0"/>
              <a:t> </a:t>
            </a:r>
            <a:r>
              <a:rPr lang="en-US" sz="3600" b="1" dirty="0" err="1" smtClean="0"/>
              <a:t>Informationen</a:t>
            </a:r>
            <a:endParaRPr lang="bg-BG" sz="3600" b="1" dirty="0" smtClean="0"/>
          </a:p>
        </p:txBody>
      </p:sp>
      <p:sp>
        <p:nvSpPr>
          <p:cNvPr id="5123" name="Rectangle 3"/>
          <p:cNvSpPr>
            <a:spLocks noGrp="1" noChangeArrowheads="1"/>
          </p:cNvSpPr>
          <p:nvPr>
            <p:ph type="body" idx="1"/>
          </p:nvPr>
        </p:nvSpPr>
        <p:spPr>
          <a:xfrm>
            <a:off x="457200" y="1447800"/>
            <a:ext cx="8229600" cy="4530725"/>
          </a:xfrm>
        </p:spPr>
        <p:txBody>
          <a:bodyPr/>
          <a:lstStyle/>
          <a:p>
            <a:pPr eaLnBrk="1" hangingPunct="1">
              <a:lnSpc>
                <a:spcPct val="80000"/>
              </a:lnSpc>
              <a:buFont typeface="Wingdings" pitchFamily="2" charset="2"/>
              <a:buNone/>
              <a:defRPr/>
            </a:pPr>
            <a:endParaRPr lang="bg-BG" sz="2000" dirty="0"/>
          </a:p>
          <a:p>
            <a:pPr eaLnBrk="1" hangingPunct="1">
              <a:lnSpc>
                <a:spcPct val="80000"/>
              </a:lnSpc>
              <a:defRPr/>
            </a:pPr>
            <a:endParaRPr lang="bg-BG" sz="1700" dirty="0"/>
          </a:p>
        </p:txBody>
      </p:sp>
      <p:sp>
        <p:nvSpPr>
          <p:cNvPr id="4" name="Content Placeholder 4"/>
          <p:cNvSpPr txBox="1">
            <a:spLocks/>
          </p:cNvSpPr>
          <p:nvPr/>
        </p:nvSpPr>
        <p:spPr bwMode="auto">
          <a:xfrm>
            <a:off x="0" y="1524000"/>
            <a:ext cx="9144000" cy="5334000"/>
          </a:xfrm>
          <a:prstGeom prst="rect">
            <a:avLst/>
          </a:prstGeom>
          <a:noFill/>
          <a:ln w="9525">
            <a:noFill/>
            <a:miter lim="800000"/>
            <a:headEnd/>
            <a:tailEnd/>
          </a:ln>
          <a:effectLst/>
        </p:spPr>
        <p:txBody>
          <a:bodyPr/>
          <a:lstStyle/>
          <a:p>
            <a:pPr marL="342900" indent="-342900" algn="l">
              <a:buFont typeface="Wingdings" pitchFamily="2" charset="2"/>
              <a:buChar char="§"/>
            </a:pPr>
            <a:r>
              <a:rPr lang="de-DE" dirty="0"/>
              <a:t>Die ganze Palette Maschinen für komplette Abfüllanlagen - Abfüll- und Verschließmaschinen, Ein- und Auspacker, </a:t>
            </a:r>
            <a:r>
              <a:rPr lang="de-DE" dirty="0" err="1"/>
              <a:t>Palettierer</a:t>
            </a:r>
            <a:r>
              <a:rPr lang="de-DE" dirty="0"/>
              <a:t> und </a:t>
            </a:r>
            <a:r>
              <a:rPr lang="de-DE" dirty="0" err="1"/>
              <a:t>Entpalettierer</a:t>
            </a:r>
            <a:r>
              <a:rPr lang="de-DE" dirty="0"/>
              <a:t>, Flaschen- und Kassettenwaschmaschinen, </a:t>
            </a:r>
            <a:r>
              <a:rPr lang="de-DE" dirty="0" err="1"/>
              <a:t>Imprägnieranlagen</a:t>
            </a:r>
            <a:r>
              <a:rPr lang="de-DE" dirty="0"/>
              <a:t>, </a:t>
            </a:r>
            <a:r>
              <a:rPr lang="de-DE" dirty="0" err="1"/>
              <a:t>Etikettiermaschinen</a:t>
            </a:r>
            <a:r>
              <a:rPr lang="de-DE" dirty="0"/>
              <a:t>, </a:t>
            </a:r>
            <a:r>
              <a:rPr lang="de-DE" dirty="0" err="1"/>
              <a:t>Pasteurisiertunnel</a:t>
            </a:r>
            <a:r>
              <a:rPr lang="de-DE" dirty="0"/>
              <a:t>, Flaschenförderer, Kassettenförderer, </a:t>
            </a:r>
            <a:r>
              <a:rPr lang="de-DE" dirty="0" err="1"/>
              <a:t>Palettenförderer</a:t>
            </a:r>
            <a:r>
              <a:rPr lang="de-DE" dirty="0"/>
              <a:t> usw. Die Maschinen werden in Typenreihen entwickelt und gewährleisten somit den Aufbau von Fertigungsstraßen mit einer Leistung von 330 bis zu 60 000 </a:t>
            </a:r>
            <a:r>
              <a:rPr lang="de-DE" dirty="0" err="1"/>
              <a:t>Fl</a:t>
            </a:r>
            <a:r>
              <a:rPr lang="de-DE" dirty="0"/>
              <a:t>/Std. für Glas- oder PVC-Flaschen mit einem Volumen zwischen 0,25 und 2 Liter, womit die Herstellung und Abfüllung von stillen und karbonisierten alkoholfreie Erfrischungsgetränke, Bier, Mineralwasser, Öl, </a:t>
            </a:r>
            <a:r>
              <a:rPr lang="de-DE" dirty="0" smtClean="0"/>
              <a:t>Säfte</a:t>
            </a:r>
            <a:r>
              <a:rPr lang="de-DE" dirty="0"/>
              <a:t>, Spirituosen</a:t>
            </a:r>
            <a:r>
              <a:rPr lang="de-DE" dirty="0" smtClean="0"/>
              <a:t>.</a:t>
            </a:r>
          </a:p>
          <a:p>
            <a:pPr marL="342900" indent="-342900" algn="l">
              <a:buFont typeface="Wingdings" pitchFamily="2" charset="2"/>
              <a:buChar char="§"/>
            </a:pPr>
            <a:endParaRPr lang="de-DE" dirty="0"/>
          </a:p>
          <a:p>
            <a:pPr marL="342900" indent="-342900" algn="l">
              <a:buFont typeface="Arial" pitchFamily="34" charset="0"/>
              <a:buChar char="•"/>
            </a:pPr>
            <a:r>
              <a:rPr lang="de-DE" dirty="0"/>
              <a:t>Ausstattung für die Weinherstellung – umfangreiches Engineering für Betriebe, die Wein und hochprozentige Getränke bearbeiten, gären, lagern und abfüllen. Maschinen und Anlagen für die Weinindustrie einschl. für die Aufnahme und primäre Bearbeitung der Trauben, Behälter, rotierende Gärungsbehälter, Fermenter, Flaschenabfüllanlagen, Pumpen u. 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b="1" dirty="0" err="1" smtClean="0"/>
              <a:t>Allgemeine</a:t>
            </a:r>
            <a:r>
              <a:rPr lang="en-US" sz="3600" b="1" dirty="0" smtClean="0"/>
              <a:t> </a:t>
            </a:r>
            <a:r>
              <a:rPr lang="en-US" sz="3600" b="1" dirty="0" err="1" smtClean="0"/>
              <a:t>Informationen</a:t>
            </a:r>
            <a:endParaRPr lang="bg-BG" sz="3600" b="1" dirty="0" smtClean="0"/>
          </a:p>
        </p:txBody>
      </p:sp>
      <p:sp>
        <p:nvSpPr>
          <p:cNvPr id="4" name="Content Placeholder 3"/>
          <p:cNvSpPr>
            <a:spLocks noGrp="1"/>
          </p:cNvSpPr>
          <p:nvPr>
            <p:ph idx="1"/>
          </p:nvPr>
        </p:nvSpPr>
        <p:spPr>
          <a:xfrm>
            <a:off x="0" y="1676400"/>
            <a:ext cx="9144000" cy="4876800"/>
          </a:xfrm>
        </p:spPr>
        <p:txBody>
          <a:bodyPr/>
          <a:lstStyle/>
          <a:p>
            <a:r>
              <a:rPr lang="de-DE" sz="1600" dirty="0">
                <a:effectLst/>
              </a:rPr>
              <a:t>Maschinen und Anlagen für die Obst- und Gemüsebearbeitung – </a:t>
            </a:r>
            <a:r>
              <a:rPr lang="de-DE" sz="1600" dirty="0" smtClean="0">
                <a:effectLst/>
              </a:rPr>
              <a:t>Produktionsanlagen für </a:t>
            </a:r>
            <a:r>
              <a:rPr lang="de-DE" sz="1600" dirty="0">
                <a:effectLst/>
              </a:rPr>
              <a:t>Säfte, Tomatenkonzentrat, </a:t>
            </a:r>
            <a:r>
              <a:rPr lang="de-DE" sz="1600" dirty="0" smtClean="0">
                <a:effectLst/>
              </a:rPr>
              <a:t>Ketchup; </a:t>
            </a:r>
            <a:r>
              <a:rPr lang="de-DE" sz="1600" dirty="0">
                <a:effectLst/>
              </a:rPr>
              <a:t>Aufbereiten und Trocknen von Zwiebeln, Obst und Gemüse; Herstellung von Konserven aus Tomaten, Gurken; Marmelade- und </a:t>
            </a:r>
            <a:r>
              <a:rPr lang="de-DE" sz="1600" dirty="0" err="1">
                <a:effectLst/>
              </a:rPr>
              <a:t>Konfitüreherstellung</a:t>
            </a:r>
            <a:r>
              <a:rPr lang="de-DE" sz="1600" dirty="0">
                <a:effectLst/>
              </a:rPr>
              <a:t>; Vorbereitung für die Tiefkühlung von Obst und Gemüse</a:t>
            </a:r>
            <a:r>
              <a:rPr lang="de-DE" sz="1600" dirty="0" smtClean="0">
                <a:effectLst/>
              </a:rPr>
              <a:t>;</a:t>
            </a:r>
          </a:p>
          <a:p>
            <a:endParaRPr lang="de-DE" sz="1600" dirty="0">
              <a:effectLst/>
            </a:endParaRPr>
          </a:p>
          <a:p>
            <a:r>
              <a:rPr lang="de-DE" sz="1600" dirty="0">
                <a:effectLst/>
              </a:rPr>
              <a:t>Pumpen – Kreiselpumpen, Spindelpumpen, Vakuumpumpen, selbstansaugende Pumpen, Kolbenpumpen, Dosierpumpen u. a</a:t>
            </a:r>
            <a:r>
              <a:rPr lang="de-DE" sz="1600" dirty="0" smtClean="0">
                <a:effectLst/>
              </a:rPr>
              <a:t>.;</a:t>
            </a:r>
          </a:p>
          <a:p>
            <a:endParaRPr lang="de-DE" sz="1600" dirty="0">
              <a:effectLst/>
            </a:endParaRPr>
          </a:p>
          <a:p>
            <a:r>
              <a:rPr lang="de-DE" sz="1600" dirty="0">
                <a:effectLst/>
              </a:rPr>
              <a:t>Fördersysteme für Flaschen, Kasten, Paletten u. </a:t>
            </a:r>
            <a:r>
              <a:rPr lang="de-DE" sz="1600" dirty="0" smtClean="0">
                <a:effectLst/>
              </a:rPr>
              <a:t>a, </a:t>
            </a:r>
            <a:r>
              <a:rPr lang="de-DE" sz="1600" dirty="0">
                <a:effectLst/>
              </a:rPr>
              <a:t>einschl. rostfreie Förderbänder</a:t>
            </a:r>
            <a:r>
              <a:rPr lang="de-DE" sz="1600" dirty="0" smtClean="0">
                <a:effectLst/>
              </a:rPr>
              <a:t>;</a:t>
            </a:r>
          </a:p>
          <a:p>
            <a:endParaRPr lang="de-DE" sz="1600" dirty="0">
              <a:effectLst/>
            </a:endParaRPr>
          </a:p>
          <a:p>
            <a:r>
              <a:rPr lang="de-DE" sz="1600" dirty="0">
                <a:effectLst/>
              </a:rPr>
              <a:t>Maschinen, Teile und Blöcke laut Projektunterlagen des Kunden</a:t>
            </a:r>
            <a:r>
              <a:rPr lang="de-DE" sz="1600" dirty="0" smtClean="0">
                <a:effectLst/>
              </a:rPr>
              <a:t>;</a:t>
            </a:r>
          </a:p>
          <a:p>
            <a:endParaRPr lang="de-DE" sz="1600" dirty="0">
              <a:effectLst/>
            </a:endParaRPr>
          </a:p>
          <a:p>
            <a:r>
              <a:rPr lang="de-DE" sz="1600" dirty="0">
                <a:effectLst/>
              </a:rPr>
              <a:t>Ersatzteile für unsere und laut Vorgaben des Kunden hergestellten Maschinen.</a:t>
            </a:r>
          </a:p>
          <a:p>
            <a:pPr eaLnBrk="1" hangingPunct="1"/>
            <a:endParaRPr lang="bg-BG"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830997"/>
          </a:xfrm>
          <a:prstGeom prst="rect">
            <a:avLst/>
          </a:prstGeom>
          <a:noFill/>
        </p:spPr>
        <p:txBody>
          <a:bodyPr wrap="square" rtlCol="0">
            <a:spAutoFit/>
          </a:bodyPr>
          <a:lstStyle/>
          <a:p>
            <a:r>
              <a:rPr lang="en-US" sz="4800" b="1" dirty="0" err="1" smtClean="0">
                <a:effectLst>
                  <a:outerShdw blurRad="38100" dist="38100" dir="2700000" algn="tl">
                    <a:srgbClr val="000000">
                      <a:alpha val="43137"/>
                    </a:srgbClr>
                  </a:outerShdw>
                </a:effectLst>
                <a:latin typeface="+mj-lt"/>
              </a:rPr>
              <a:t>Qualit</a:t>
            </a:r>
            <a:r>
              <a:rPr lang="de-DE" sz="4800" b="1" dirty="0" err="1" smtClean="0">
                <a:effectLst>
                  <a:outerShdw blurRad="38100" dist="38100" dir="2700000" algn="tl">
                    <a:srgbClr val="000000">
                      <a:alpha val="43137"/>
                    </a:srgbClr>
                  </a:outerShdw>
                </a:effectLst>
                <a:latin typeface="+mj-lt"/>
              </a:rPr>
              <a:t>ät</a:t>
            </a:r>
            <a:r>
              <a:rPr lang="en-US" sz="4800" b="1" dirty="0" smtClean="0">
                <a:effectLst>
                  <a:outerShdw blurRad="38100" dist="38100" dir="2700000" algn="tl">
                    <a:srgbClr val="000000">
                      <a:alpha val="43137"/>
                    </a:srgbClr>
                  </a:outerShdw>
                </a:effectLst>
                <a:latin typeface="+mj-lt"/>
              </a:rPr>
              <a:t> </a:t>
            </a:r>
            <a:endParaRPr lang="bg-BG" sz="4800" b="1" dirty="0">
              <a:effectLst>
                <a:outerShdw blurRad="38100" dist="38100" dir="2700000" algn="tl">
                  <a:srgbClr val="000000">
                    <a:alpha val="43137"/>
                  </a:srgbClr>
                </a:outerShdw>
              </a:effectLst>
              <a:latin typeface="+mj-lt"/>
            </a:endParaRPr>
          </a:p>
        </p:txBody>
      </p:sp>
      <p:pic>
        <p:nvPicPr>
          <p:cNvPr id="8" name="Picture 16" descr="C:\Users\G.Markina\Desktop\New folder\Scan1-p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0638"/>
            <a:ext cx="32004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C:\Users\G.Markina\Desktop\New folder\EN1090-1_305_2011_EU-p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78238"/>
            <a:ext cx="21526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C:\Users\G.Markina\Desktop\New folder\Scan10001-p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975" y="1323975"/>
            <a:ext cx="33305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C:\Users\G.Markina\Desktop\New folder\EN1090-1_305_2011_EU-page-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763" y="3778250"/>
            <a:ext cx="210978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C:\Users\G.Markina\Desktop\New folder\Scan05032012_0001-page-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688" y="3836988"/>
            <a:ext cx="2062162"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C:\Users\G.Markina\Desktop\New folder\Scan05032012_0000-page-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981200"/>
            <a:ext cx="215582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3600" b="1" dirty="0" err="1" smtClean="0"/>
              <a:t>Unternehmensdaten</a:t>
            </a:r>
            <a:endParaRPr lang="bg-BG" sz="3600" b="1" dirty="0" smtClean="0"/>
          </a:p>
        </p:txBody>
      </p:sp>
      <p:sp>
        <p:nvSpPr>
          <p:cNvPr id="3" name="Content Placeholder 2"/>
          <p:cNvSpPr>
            <a:spLocks noGrp="1"/>
          </p:cNvSpPr>
          <p:nvPr>
            <p:ph idx="1"/>
          </p:nvPr>
        </p:nvSpPr>
        <p:spPr>
          <a:xfrm>
            <a:off x="381000" y="1752600"/>
            <a:ext cx="8229600" cy="2895600"/>
          </a:xfrm>
        </p:spPr>
        <p:txBody>
          <a:bodyPr/>
          <a:lstStyle/>
          <a:p>
            <a:pPr eaLnBrk="1" hangingPunct="1">
              <a:buNone/>
              <a:defRPr/>
            </a:pPr>
            <a:endParaRPr lang="bg-BG" sz="1600" dirty="0" smtClean="0"/>
          </a:p>
          <a:p>
            <a:pPr eaLnBrk="1" hangingPunct="1">
              <a:buFont typeface="Wingdings" pitchFamily="2" charset="2"/>
              <a:buNone/>
              <a:defRPr/>
            </a:pPr>
            <a:r>
              <a:rPr lang="en-GB" sz="1600" b="1" dirty="0" err="1" smtClean="0"/>
              <a:t>Jahresumsatz</a:t>
            </a:r>
            <a:r>
              <a:rPr lang="en-GB" sz="1600" b="1" dirty="0" smtClean="0"/>
              <a:t>:	</a:t>
            </a:r>
            <a:endParaRPr lang="bg-BG" sz="1600" dirty="0" smtClean="0"/>
          </a:p>
          <a:p>
            <a:pPr marL="0" indent="0" eaLnBrk="1" hangingPunct="1">
              <a:buNone/>
              <a:defRPr/>
            </a:pPr>
            <a:r>
              <a:rPr lang="en-GB" sz="1600" b="1" dirty="0" smtClean="0"/>
              <a:t> </a:t>
            </a:r>
            <a:r>
              <a:rPr lang="en-GB" sz="1600" b="1" dirty="0"/>
              <a:t> </a:t>
            </a:r>
            <a:r>
              <a:rPr lang="en-GB" sz="1600" b="1" dirty="0" smtClean="0"/>
              <a:t>	</a:t>
            </a:r>
            <a:r>
              <a:rPr lang="en-GB" sz="1600" b="1" dirty="0"/>
              <a:t> </a:t>
            </a:r>
            <a:r>
              <a:rPr lang="en-GB" sz="1600" b="1" dirty="0" smtClean="0"/>
              <a:t>    </a:t>
            </a:r>
            <a:r>
              <a:rPr lang="en-GB" sz="1600" b="1" dirty="0" err="1" smtClean="0"/>
              <a:t>Jahr</a:t>
            </a:r>
            <a:r>
              <a:rPr lang="en-GB" sz="1600" b="1" dirty="0" smtClean="0"/>
              <a:t> 2014:		     </a:t>
            </a:r>
            <a:r>
              <a:rPr lang="en-GB" sz="1600" dirty="0" smtClean="0"/>
              <a:t>26 524 000 EUR</a:t>
            </a:r>
          </a:p>
          <a:p>
            <a:pPr marL="0" indent="0" eaLnBrk="1" hangingPunct="1">
              <a:buNone/>
              <a:defRPr/>
            </a:pPr>
            <a:r>
              <a:rPr lang="en-GB" sz="1600" b="1" dirty="0" smtClean="0"/>
              <a:t>                  </a:t>
            </a:r>
            <a:r>
              <a:rPr lang="en-GB" sz="1600" b="1" dirty="0" err="1" smtClean="0"/>
              <a:t>Jahr</a:t>
            </a:r>
            <a:r>
              <a:rPr lang="en-GB" sz="1600" b="1" dirty="0" smtClean="0"/>
              <a:t> 2013:</a:t>
            </a:r>
            <a:r>
              <a:rPr lang="en-GB" sz="1600" dirty="0"/>
              <a:t>	</a:t>
            </a:r>
            <a:r>
              <a:rPr lang="en-GB" sz="1600" dirty="0" smtClean="0"/>
              <a:t>     	     24</a:t>
            </a:r>
            <a:r>
              <a:rPr lang="en-GB" sz="1600" dirty="0"/>
              <a:t> </a:t>
            </a:r>
            <a:r>
              <a:rPr lang="en-GB" sz="1600" dirty="0" smtClean="0"/>
              <a:t>300</a:t>
            </a:r>
            <a:r>
              <a:rPr lang="en-GB" sz="1600" dirty="0"/>
              <a:t> </a:t>
            </a:r>
            <a:r>
              <a:rPr lang="en-GB" sz="1600" dirty="0" smtClean="0"/>
              <a:t>250 EUR</a:t>
            </a:r>
            <a:endParaRPr lang="bg-BG" sz="1600" dirty="0" smtClean="0"/>
          </a:p>
          <a:p>
            <a:pPr marL="0" indent="0" algn="ctr" eaLnBrk="1" hangingPunct="1">
              <a:buNone/>
              <a:defRPr/>
            </a:pPr>
            <a:r>
              <a:rPr lang="en-GB" sz="1600" b="1" dirty="0" err="1" smtClean="0"/>
              <a:t>Jahr</a:t>
            </a:r>
            <a:r>
              <a:rPr lang="en-GB" sz="1600" b="1" dirty="0" smtClean="0"/>
              <a:t> 2012:		</a:t>
            </a:r>
            <a:r>
              <a:rPr lang="en-GB" sz="1600" dirty="0" smtClean="0"/>
              <a:t>22 669 380 EUR 		</a:t>
            </a:r>
            <a:endParaRPr lang="bg-BG" sz="1600" dirty="0" smtClean="0"/>
          </a:p>
          <a:p>
            <a:pPr marL="0" indent="0" algn="ctr" eaLnBrk="1" hangingPunct="1">
              <a:buNone/>
              <a:defRPr/>
            </a:pPr>
            <a:r>
              <a:rPr lang="en-GB" sz="1600" b="1" dirty="0" err="1" smtClean="0"/>
              <a:t>Jahr</a:t>
            </a:r>
            <a:r>
              <a:rPr lang="en-GB" sz="1600" b="1" dirty="0" smtClean="0"/>
              <a:t> 2011:		</a:t>
            </a:r>
            <a:r>
              <a:rPr lang="en-GB" sz="1600" dirty="0" smtClean="0"/>
              <a:t>19 800 380 EUR 		</a:t>
            </a:r>
            <a:endParaRPr lang="bg-BG" sz="1600" dirty="0" smtClean="0"/>
          </a:p>
          <a:p>
            <a:pPr marL="0" indent="0" algn="ctr" eaLnBrk="1" hangingPunct="1">
              <a:buNone/>
              <a:defRPr/>
            </a:pPr>
            <a:r>
              <a:rPr lang="en-GB" sz="1600" b="1" dirty="0" err="1" smtClean="0"/>
              <a:t>Jahr</a:t>
            </a:r>
            <a:r>
              <a:rPr lang="en-GB" sz="1600" b="1" dirty="0" smtClean="0"/>
              <a:t> 2010:		</a:t>
            </a:r>
            <a:r>
              <a:rPr lang="en-GB" sz="1600" dirty="0" smtClean="0"/>
              <a:t>15 669 380 EUR 		</a:t>
            </a:r>
            <a:endParaRPr lang="bg-BG" sz="1600" dirty="0" smtClean="0"/>
          </a:p>
          <a:p>
            <a:pPr marL="0" indent="0" algn="ctr" eaLnBrk="1" hangingPunct="1">
              <a:buNone/>
              <a:defRPr/>
            </a:pPr>
            <a:r>
              <a:rPr lang="en-GB" sz="1600" b="1" dirty="0" err="1" smtClean="0"/>
              <a:t>Jahr</a:t>
            </a:r>
            <a:r>
              <a:rPr lang="en-GB" sz="1600" b="1" dirty="0" smtClean="0"/>
              <a:t> 2009:</a:t>
            </a:r>
            <a:r>
              <a:rPr lang="en-GB" sz="1600" dirty="0" smtClean="0"/>
              <a:t>		11 624 210 EUR		</a:t>
            </a:r>
            <a:endParaRPr lang="bg-BG" sz="1600" dirty="0" smtClean="0"/>
          </a:p>
          <a:p>
            <a:pPr marL="0" indent="0" algn="ctr" eaLnBrk="1" hangingPunct="1">
              <a:buNone/>
              <a:defRPr/>
            </a:pPr>
            <a:r>
              <a:rPr lang="en-GB" sz="1600" b="1" dirty="0" err="1" smtClean="0"/>
              <a:t>Jahr</a:t>
            </a:r>
            <a:r>
              <a:rPr lang="en-GB" sz="1600" b="1" dirty="0" smtClean="0"/>
              <a:t> 2008:</a:t>
            </a:r>
            <a:r>
              <a:rPr lang="en-GB" sz="1600" dirty="0" smtClean="0"/>
              <a:t>		28 316 170 EUR		</a:t>
            </a:r>
            <a:endParaRPr lang="bg-BG" sz="1600" dirty="0" smtClean="0"/>
          </a:p>
          <a:p>
            <a:pPr marL="0" indent="0" algn="ctr" eaLnBrk="1" hangingPunct="1">
              <a:buNone/>
              <a:defRPr/>
            </a:pPr>
            <a:r>
              <a:rPr lang="en-GB" sz="1600" dirty="0" smtClean="0"/>
              <a:t>		</a:t>
            </a:r>
            <a:endParaRPr lang="bg-BG" sz="1600" dirty="0" smtClean="0"/>
          </a:p>
          <a:p>
            <a:pPr eaLnBrk="1" hangingPunct="1">
              <a:buFont typeface="Wingdings" pitchFamily="2" charset="2"/>
              <a:buNone/>
              <a:defRPr/>
            </a:pPr>
            <a:endParaRPr lang="en-GB" sz="1600" dirty="0" smtClean="0"/>
          </a:p>
          <a:p>
            <a:pPr eaLnBrk="1" hangingPunct="1">
              <a:buFont typeface="Wingdings" pitchFamily="2" charset="2"/>
              <a:buNone/>
              <a:defRPr/>
            </a:pPr>
            <a:endParaRPr lang="bg-BG" sz="1600" dirty="0" smtClean="0"/>
          </a:p>
        </p:txBody>
      </p:sp>
      <p:sp>
        <p:nvSpPr>
          <p:cNvPr id="4" name="TextBox 3"/>
          <p:cNvSpPr txBox="1"/>
          <p:nvPr/>
        </p:nvSpPr>
        <p:spPr>
          <a:xfrm>
            <a:off x="460315" y="1371600"/>
            <a:ext cx="1531189" cy="523220"/>
          </a:xfrm>
          <a:prstGeom prst="rect">
            <a:avLst/>
          </a:prstGeom>
          <a:noFill/>
        </p:spPr>
        <p:txBody>
          <a:bodyPr wrap="none" rtlCol="0">
            <a:spAutoFit/>
          </a:bodyPr>
          <a:lstStyle/>
          <a:p>
            <a:r>
              <a:rPr lang="en-US" sz="2800" dirty="0" err="1" smtClean="0"/>
              <a:t>Umsatz</a:t>
            </a:r>
            <a:endParaRPr lang="bg-BG" sz="2800" dirty="0"/>
          </a:p>
        </p:txBody>
      </p:sp>
      <p:sp>
        <p:nvSpPr>
          <p:cNvPr id="5" name="TextBox 4"/>
          <p:cNvSpPr txBox="1"/>
          <p:nvPr/>
        </p:nvSpPr>
        <p:spPr>
          <a:xfrm>
            <a:off x="381000" y="5638800"/>
            <a:ext cx="8772439" cy="646331"/>
          </a:xfrm>
          <a:prstGeom prst="rect">
            <a:avLst/>
          </a:prstGeom>
          <a:noFill/>
        </p:spPr>
        <p:txBody>
          <a:bodyPr wrap="square" rtlCol="0">
            <a:spAutoFit/>
          </a:bodyPr>
          <a:lstStyle/>
          <a:p>
            <a:pPr marL="285750" indent="-285750" algn="l" eaLnBrk="1" hangingPunct="1">
              <a:buFont typeface="Arial" pitchFamily="34" charset="0"/>
              <a:buChar char="•"/>
              <a:defRPr/>
            </a:pPr>
            <a:r>
              <a:rPr lang="de-DE" dirty="0"/>
              <a:t>Gesamtzahl der </a:t>
            </a:r>
            <a:r>
              <a:rPr lang="de-DE" dirty="0" smtClean="0"/>
              <a:t>Beschäftigten ab </a:t>
            </a:r>
            <a:r>
              <a:rPr lang="de-DE" dirty="0"/>
              <a:t>Dezember </a:t>
            </a:r>
            <a:r>
              <a:rPr lang="de-DE" dirty="0" smtClean="0"/>
              <a:t>2014 </a:t>
            </a:r>
            <a:r>
              <a:rPr lang="en-GB" b="1" dirty="0" smtClean="0"/>
              <a:t>:  51</a:t>
            </a:r>
            <a:r>
              <a:rPr lang="en-GB" b="1" dirty="0"/>
              <a:t>4</a:t>
            </a:r>
            <a:r>
              <a:rPr lang="en-GB" dirty="0" smtClean="0"/>
              <a:t> </a:t>
            </a:r>
            <a:r>
              <a:rPr lang="en-GB" dirty="0" err="1" smtClean="0"/>
              <a:t>Mitarbeiter</a:t>
            </a:r>
            <a:endParaRPr lang="en-US" dirty="0"/>
          </a:p>
          <a:p>
            <a:pPr algn="l"/>
            <a:endParaRPr lang="bg-BG" dirty="0"/>
          </a:p>
        </p:txBody>
      </p:sp>
      <p:sp>
        <p:nvSpPr>
          <p:cNvPr id="6" name="TextBox 5"/>
          <p:cNvSpPr txBox="1"/>
          <p:nvPr/>
        </p:nvSpPr>
        <p:spPr>
          <a:xfrm>
            <a:off x="228601" y="4648200"/>
            <a:ext cx="2539384" cy="800219"/>
          </a:xfrm>
          <a:prstGeom prst="rect">
            <a:avLst/>
          </a:prstGeom>
          <a:noFill/>
        </p:spPr>
        <p:txBody>
          <a:bodyPr wrap="square" rtlCol="0">
            <a:spAutoFit/>
          </a:bodyPr>
          <a:lstStyle/>
          <a:p>
            <a:r>
              <a:rPr lang="en-GB" sz="2800" dirty="0" err="1" smtClean="0"/>
              <a:t>Mitarbeiter</a:t>
            </a:r>
            <a:endParaRPr lang="bg-BG" sz="2800" dirty="0" smtClean="0"/>
          </a:p>
          <a:p>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1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1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1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10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3600" b="1" dirty="0" err="1" smtClean="0"/>
              <a:t>Unternehmensdaten</a:t>
            </a:r>
            <a:r>
              <a:rPr lang="en-US" sz="3600" b="1" dirty="0" smtClean="0"/>
              <a:t> </a:t>
            </a:r>
            <a:endParaRPr lang="bg-BG" sz="3600" b="1" dirty="0" smtClean="0"/>
          </a:p>
        </p:txBody>
      </p:sp>
      <p:sp>
        <p:nvSpPr>
          <p:cNvPr id="3" name="Content Placeholder 2"/>
          <p:cNvSpPr>
            <a:spLocks noGrp="1"/>
          </p:cNvSpPr>
          <p:nvPr>
            <p:ph idx="1"/>
          </p:nvPr>
        </p:nvSpPr>
        <p:spPr>
          <a:xfrm>
            <a:off x="0" y="1371600"/>
            <a:ext cx="9144000" cy="6019800"/>
          </a:xfrm>
        </p:spPr>
        <p:txBody>
          <a:bodyPr/>
          <a:lstStyle/>
          <a:p>
            <a:pPr eaLnBrk="1" hangingPunct="1"/>
            <a:r>
              <a:rPr lang="en-GB" sz="1600" b="1" dirty="0" err="1" smtClean="0">
                <a:effectLst/>
              </a:rPr>
              <a:t>Kapital</a:t>
            </a:r>
            <a:endParaRPr lang="bg-BG" sz="1600" b="1" dirty="0" smtClean="0">
              <a:effectLst/>
            </a:endParaRPr>
          </a:p>
          <a:p>
            <a:pPr eaLnBrk="1" hangingPunct="1"/>
            <a:r>
              <a:rPr lang="en-GB" sz="1600" b="1" dirty="0" err="1" smtClean="0">
                <a:effectLst/>
              </a:rPr>
              <a:t>Investitionen</a:t>
            </a:r>
            <a:r>
              <a:rPr lang="en-GB" sz="1600" b="1" dirty="0" smtClean="0">
                <a:effectLst/>
              </a:rPr>
              <a:t>:</a:t>
            </a:r>
            <a:endParaRPr lang="bg-BG" sz="1600" dirty="0" smtClean="0">
              <a:effectLst/>
            </a:endParaRPr>
          </a:p>
          <a:p>
            <a:pPr eaLnBrk="1" hangingPunct="1">
              <a:buFont typeface="Wingdings" pitchFamily="2" charset="2"/>
              <a:buNone/>
            </a:pPr>
            <a:r>
              <a:rPr lang="en-GB" sz="1600" b="1" dirty="0" smtClean="0">
                <a:effectLst/>
              </a:rPr>
              <a:t>	</a:t>
            </a:r>
            <a:r>
              <a:rPr lang="en-GB" sz="1600" b="1" dirty="0" err="1" smtClean="0">
                <a:effectLst/>
              </a:rPr>
              <a:t>Investitionen</a:t>
            </a:r>
            <a:r>
              <a:rPr lang="en-GB" sz="1600" b="1" dirty="0" smtClean="0">
                <a:effectLst/>
              </a:rPr>
              <a:t> </a:t>
            </a:r>
            <a:r>
              <a:rPr lang="en-GB" sz="1600" b="1" dirty="0" err="1" smtClean="0">
                <a:effectLst/>
              </a:rPr>
              <a:t>insgesamt</a:t>
            </a:r>
            <a:r>
              <a:rPr lang="en-GB" sz="1600" b="1" dirty="0" smtClean="0">
                <a:effectLst/>
              </a:rPr>
              <a:t> </a:t>
            </a:r>
            <a:r>
              <a:rPr lang="en-GB" sz="1600" b="1" dirty="0" err="1" smtClean="0">
                <a:effectLst/>
              </a:rPr>
              <a:t>für</a:t>
            </a:r>
            <a:r>
              <a:rPr lang="en-GB" sz="1600" b="1" dirty="0" smtClean="0">
                <a:effectLst/>
              </a:rPr>
              <a:t> 2013:</a:t>
            </a:r>
            <a:r>
              <a:rPr lang="en-GB" sz="1600" dirty="0" smtClean="0">
                <a:effectLst/>
              </a:rPr>
              <a:t>	</a:t>
            </a:r>
            <a:r>
              <a:rPr lang="en-GB" sz="1600" b="1" dirty="0">
                <a:effectLst/>
              </a:rPr>
              <a:t>1</a:t>
            </a:r>
            <a:r>
              <a:rPr lang="en-GB" sz="1600" b="1" dirty="0" smtClean="0">
                <a:effectLst/>
              </a:rPr>
              <a:t> 400 000 EUR</a:t>
            </a:r>
          </a:p>
          <a:p>
            <a:pPr eaLnBrk="1" hangingPunct="1">
              <a:buNone/>
            </a:pPr>
            <a:r>
              <a:rPr lang="en-GB" sz="1600" b="1" dirty="0">
                <a:effectLst/>
              </a:rPr>
              <a:t>  </a:t>
            </a:r>
            <a:r>
              <a:rPr lang="en-GB" sz="1600" b="1" dirty="0" smtClean="0">
                <a:effectLst/>
              </a:rPr>
              <a:t>	</a:t>
            </a:r>
            <a:r>
              <a:rPr lang="en-GB" sz="1600" b="1" dirty="0" err="1" smtClean="0">
                <a:effectLst/>
              </a:rPr>
              <a:t>Investitionen</a:t>
            </a:r>
            <a:r>
              <a:rPr lang="en-GB" sz="1600" b="1" dirty="0" smtClean="0">
                <a:effectLst/>
              </a:rPr>
              <a:t> </a:t>
            </a:r>
            <a:r>
              <a:rPr lang="en-GB" sz="1600" b="1" dirty="0" err="1">
                <a:effectLst/>
              </a:rPr>
              <a:t>insgesamt</a:t>
            </a:r>
            <a:r>
              <a:rPr lang="en-GB" sz="1600" b="1" dirty="0">
                <a:effectLst/>
              </a:rPr>
              <a:t> </a:t>
            </a:r>
            <a:r>
              <a:rPr lang="en-GB" sz="1600" b="1" dirty="0" err="1">
                <a:effectLst/>
              </a:rPr>
              <a:t>für</a:t>
            </a:r>
            <a:r>
              <a:rPr lang="en-GB" sz="1600" b="1" dirty="0">
                <a:effectLst/>
              </a:rPr>
              <a:t> </a:t>
            </a:r>
            <a:r>
              <a:rPr lang="en-GB" sz="1600" b="1" dirty="0" smtClean="0">
                <a:effectLst/>
              </a:rPr>
              <a:t>2014:</a:t>
            </a:r>
            <a:r>
              <a:rPr lang="en-GB" sz="1600" dirty="0">
                <a:effectLst/>
              </a:rPr>
              <a:t>	</a:t>
            </a:r>
            <a:r>
              <a:rPr lang="en-GB" sz="1600" b="1" dirty="0" smtClean="0">
                <a:effectLst/>
              </a:rPr>
              <a:t>716 000 EUR</a:t>
            </a:r>
            <a:endParaRPr lang="en-GB" sz="1600" b="1" dirty="0">
              <a:effectLst/>
            </a:endParaRPr>
          </a:p>
          <a:p>
            <a:pPr eaLnBrk="1" hangingPunct="1">
              <a:buNone/>
            </a:pPr>
            <a:r>
              <a:rPr lang="en-GB" sz="1600" b="1" dirty="0">
                <a:effectLst/>
              </a:rPr>
              <a:t>   </a:t>
            </a:r>
            <a:endParaRPr lang="bg-BG" sz="1600" dirty="0" smtClean="0">
              <a:effectLst/>
            </a:endParaRPr>
          </a:p>
          <a:p>
            <a:pPr eaLnBrk="1" hangingPunct="1"/>
            <a:r>
              <a:rPr lang="de-DE" sz="1600" b="1" dirty="0">
                <a:effectLst/>
              </a:rPr>
              <a:t>Kapitalvermögen </a:t>
            </a:r>
            <a:r>
              <a:rPr lang="de-DE" sz="1600" b="1" dirty="0" smtClean="0">
                <a:effectLst/>
              </a:rPr>
              <a:t>(Gebäude </a:t>
            </a:r>
            <a:r>
              <a:rPr lang="de-DE" sz="1600" b="1" dirty="0">
                <a:effectLst/>
              </a:rPr>
              <a:t>und Großgeräte)</a:t>
            </a:r>
            <a:r>
              <a:rPr lang="en-GB" sz="1600" b="1" dirty="0" smtClean="0">
                <a:effectLst/>
              </a:rPr>
              <a:t>:</a:t>
            </a:r>
            <a:endParaRPr lang="bg-BG" sz="1600" dirty="0" smtClean="0">
              <a:effectLst/>
            </a:endParaRPr>
          </a:p>
          <a:p>
            <a:pPr eaLnBrk="1" hangingPunct="1">
              <a:buFont typeface="Wingdings" pitchFamily="2" charset="2"/>
              <a:buNone/>
            </a:pPr>
            <a:r>
              <a:rPr lang="en-GB" sz="1600" dirty="0" smtClean="0">
                <a:effectLst/>
              </a:rPr>
              <a:t>		</a:t>
            </a:r>
            <a:r>
              <a:rPr lang="en-GB" sz="1600" dirty="0" err="1" smtClean="0">
                <a:effectLst/>
              </a:rPr>
              <a:t>zirka</a:t>
            </a:r>
            <a:r>
              <a:rPr lang="en-GB" sz="1600" dirty="0" smtClean="0">
                <a:effectLst/>
              </a:rPr>
              <a:t> 46 016 270 EUR   (90 000 000 BGN)</a:t>
            </a:r>
            <a:endParaRPr lang="bg-BG" sz="1600" dirty="0" smtClean="0">
              <a:effectLst/>
            </a:endParaRPr>
          </a:p>
          <a:p>
            <a:pPr eaLnBrk="1" hangingPunct="1"/>
            <a:endParaRPr lang="bg-BG" sz="1600" dirty="0" smtClean="0">
              <a:effectLst/>
            </a:endParaRPr>
          </a:p>
          <a:p>
            <a:pPr eaLnBrk="1" hangingPunct="1"/>
            <a:r>
              <a:rPr lang="en-GB" sz="1600" b="1" dirty="0" err="1" smtClean="0">
                <a:effectLst/>
              </a:rPr>
              <a:t>Fläche</a:t>
            </a:r>
            <a:endParaRPr lang="bg-BG" sz="1600" dirty="0" smtClean="0">
              <a:effectLst/>
            </a:endParaRPr>
          </a:p>
          <a:p>
            <a:pPr eaLnBrk="1" hangingPunct="1">
              <a:buNone/>
            </a:pPr>
            <a:r>
              <a:rPr lang="en-GB" sz="1600" dirty="0" smtClean="0">
                <a:effectLst/>
              </a:rPr>
              <a:t>	</a:t>
            </a:r>
            <a:r>
              <a:rPr lang="de-DE" sz="1600" b="1" dirty="0" err="1" smtClean="0">
                <a:effectLst/>
              </a:rPr>
              <a:t>Hraninvest</a:t>
            </a:r>
            <a:r>
              <a:rPr lang="de-DE" sz="1600" b="1" dirty="0" smtClean="0">
                <a:effectLst/>
              </a:rPr>
              <a:t>-HMK </a:t>
            </a:r>
            <a:r>
              <a:rPr lang="de-DE" sz="1600" b="1" dirty="0">
                <a:effectLst/>
              </a:rPr>
              <a:t>AD </a:t>
            </a:r>
            <a:r>
              <a:rPr lang="de-DE" sz="1600" dirty="0">
                <a:effectLst/>
              </a:rPr>
              <a:t>umfasst </a:t>
            </a:r>
            <a:r>
              <a:rPr lang="de-DE" sz="1600" dirty="0" smtClean="0">
                <a:effectLst/>
              </a:rPr>
              <a:t>zwei Produktionswerke, der Hauptwerk in </a:t>
            </a:r>
            <a:r>
              <a:rPr lang="de-DE" sz="1600" dirty="0">
                <a:effectLst/>
              </a:rPr>
              <a:t>der Stadt Stara Zagora, und </a:t>
            </a:r>
            <a:r>
              <a:rPr lang="de-DE" sz="1600" dirty="0" smtClean="0">
                <a:effectLst/>
              </a:rPr>
              <a:t>der andere </a:t>
            </a:r>
            <a:r>
              <a:rPr lang="de-DE" sz="1600" dirty="0">
                <a:effectLst/>
              </a:rPr>
              <a:t>in </a:t>
            </a:r>
            <a:r>
              <a:rPr lang="de-DE" sz="1600" dirty="0" err="1" smtClean="0">
                <a:effectLst/>
              </a:rPr>
              <a:t>Momchilgrad</a:t>
            </a:r>
            <a:r>
              <a:rPr lang="de-DE" sz="1600" dirty="0" smtClean="0">
                <a:effectLst/>
              </a:rPr>
              <a:t>. </a:t>
            </a:r>
            <a:r>
              <a:rPr lang="de-DE" sz="1600" dirty="0">
                <a:effectLst/>
              </a:rPr>
              <a:t>Die Fläche der </a:t>
            </a:r>
            <a:r>
              <a:rPr lang="de-DE" sz="1600" dirty="0" smtClean="0">
                <a:effectLst/>
              </a:rPr>
              <a:t>Produktionswerke </a:t>
            </a:r>
            <a:r>
              <a:rPr lang="de-DE" sz="1600" dirty="0">
                <a:effectLst/>
              </a:rPr>
              <a:t>ist wie folgt:</a:t>
            </a:r>
            <a:r>
              <a:rPr lang="en-GB" sz="1600" dirty="0" smtClean="0">
                <a:effectLst/>
              </a:rPr>
              <a:t>:</a:t>
            </a:r>
          </a:p>
          <a:p>
            <a:pPr eaLnBrk="1" hangingPunct="1"/>
            <a:endParaRPr lang="bg-BG" sz="1600" dirty="0" smtClean="0">
              <a:effectLst/>
            </a:endParaRPr>
          </a:p>
          <a:p>
            <a:pPr eaLnBrk="1" hangingPunct="1"/>
            <a:r>
              <a:rPr lang="en-GB" sz="1600" b="1" dirty="0" err="1" smtClean="0">
                <a:effectLst/>
              </a:rPr>
              <a:t>Gesamtfläche</a:t>
            </a:r>
            <a:r>
              <a:rPr lang="en-GB" sz="1600" b="1" dirty="0" smtClean="0">
                <a:effectLst/>
              </a:rPr>
              <a:t> von HRANINVEST-HMK AD, </a:t>
            </a:r>
            <a:r>
              <a:rPr lang="en-GB" sz="1600" b="1" dirty="0" err="1" smtClean="0">
                <a:effectLst/>
              </a:rPr>
              <a:t>Stara</a:t>
            </a:r>
            <a:r>
              <a:rPr lang="en-GB" sz="1600" b="1" dirty="0" smtClean="0">
                <a:effectLst/>
              </a:rPr>
              <a:t> Zagora: </a:t>
            </a:r>
            <a:r>
              <a:rPr lang="en-GB" sz="1600" dirty="0" smtClean="0">
                <a:effectLst/>
              </a:rPr>
              <a:t>76 003 m</a:t>
            </a:r>
            <a:r>
              <a:rPr lang="en-GB" sz="1600" baseline="30000" dirty="0" smtClean="0">
                <a:effectLst/>
              </a:rPr>
              <a:t>2</a:t>
            </a:r>
            <a:r>
              <a:rPr lang="en-GB" sz="1600" dirty="0" smtClean="0">
                <a:effectLst/>
              </a:rPr>
              <a:t> </a:t>
            </a:r>
            <a:r>
              <a:rPr lang="en-GB" sz="1600" dirty="0" err="1" smtClean="0">
                <a:effectLst/>
              </a:rPr>
              <a:t>davon</a:t>
            </a:r>
            <a:r>
              <a:rPr lang="en-GB" sz="1600" dirty="0" smtClean="0">
                <a:effectLst/>
              </a:rPr>
              <a:t> 44 698 m</a:t>
            </a:r>
            <a:r>
              <a:rPr lang="en-GB" sz="1600" baseline="30000" dirty="0" smtClean="0">
                <a:effectLst/>
              </a:rPr>
              <a:t>2</a:t>
            </a:r>
            <a:r>
              <a:rPr lang="en-GB" sz="1600" dirty="0" smtClean="0">
                <a:effectLst/>
              </a:rPr>
              <a:t> </a:t>
            </a:r>
            <a:r>
              <a:rPr lang="en-GB" sz="1600" dirty="0" err="1" smtClean="0">
                <a:effectLst/>
              </a:rPr>
              <a:t>bedeckt</a:t>
            </a:r>
            <a:endParaRPr lang="bg-BG" sz="1600" dirty="0" smtClean="0">
              <a:effectLst/>
            </a:endParaRPr>
          </a:p>
          <a:p>
            <a:pPr eaLnBrk="1" hangingPunct="1"/>
            <a:r>
              <a:rPr lang="en-GB" sz="1600" b="1" dirty="0" err="1" smtClean="0">
                <a:effectLst/>
              </a:rPr>
              <a:t>Gesamtfläche</a:t>
            </a:r>
            <a:r>
              <a:rPr lang="en-GB" sz="1600" b="1" dirty="0" smtClean="0">
                <a:effectLst/>
              </a:rPr>
              <a:t> von HRANINVEST-HMK AD, </a:t>
            </a:r>
            <a:r>
              <a:rPr lang="en-GB" sz="1600" b="1" dirty="0" err="1" smtClean="0">
                <a:effectLst/>
              </a:rPr>
              <a:t>Momchilgrad</a:t>
            </a:r>
            <a:r>
              <a:rPr lang="en-GB" sz="1600" b="1" dirty="0" smtClean="0">
                <a:effectLst/>
              </a:rPr>
              <a:t>:</a:t>
            </a:r>
            <a:r>
              <a:rPr lang="en-GB" sz="1600" dirty="0" smtClean="0">
                <a:effectLst/>
              </a:rPr>
              <a:t>	52 859 m</a:t>
            </a:r>
            <a:r>
              <a:rPr lang="en-GB" sz="1600" baseline="30000" dirty="0" smtClean="0">
                <a:effectLst/>
              </a:rPr>
              <a:t>2</a:t>
            </a:r>
            <a:r>
              <a:rPr lang="en-GB" sz="1600" dirty="0" smtClean="0">
                <a:effectLst/>
              </a:rPr>
              <a:t> </a:t>
            </a:r>
            <a:r>
              <a:rPr lang="en-GB" sz="1600" dirty="0" err="1" smtClean="0">
                <a:effectLst/>
              </a:rPr>
              <a:t>davon</a:t>
            </a:r>
            <a:r>
              <a:rPr lang="en-GB" sz="1600" dirty="0" smtClean="0">
                <a:effectLst/>
              </a:rPr>
              <a:t> 14 314 m</a:t>
            </a:r>
            <a:r>
              <a:rPr lang="en-GB" sz="1600" baseline="30000" dirty="0" smtClean="0">
                <a:effectLst/>
              </a:rPr>
              <a:t>2</a:t>
            </a:r>
            <a:r>
              <a:rPr lang="en-GB" sz="1600" dirty="0" smtClean="0">
                <a:effectLst/>
              </a:rPr>
              <a:t> </a:t>
            </a:r>
            <a:r>
              <a:rPr lang="en-GB" sz="1600" dirty="0" err="1" smtClean="0">
                <a:effectLst/>
              </a:rPr>
              <a:t>bedeckt</a:t>
            </a:r>
            <a:endParaRPr lang="bg-BG" sz="1600" dirty="0" smtClean="0">
              <a:effectLst/>
            </a:endParaRPr>
          </a:p>
          <a:p>
            <a:pPr eaLnBrk="1" hangingPunct="1"/>
            <a:endParaRPr lang="bg-BG" sz="1600" dirty="0" smtClean="0">
              <a:effectLst/>
            </a:endParaRPr>
          </a:p>
          <a:p>
            <a:pPr eaLnBrk="1" hangingPunct="1"/>
            <a:endParaRPr lang="bg-BG" sz="1600" dirty="0" smtClean="0"/>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0</TotalTime>
  <Words>1280</Words>
  <Application>Microsoft Office PowerPoint</Application>
  <PresentationFormat>On-screen Show (4:3)</PresentationFormat>
  <Paragraphs>143</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Globe</vt:lpstr>
      <vt:lpstr>Pixel</vt:lpstr>
      <vt:lpstr>HRANINVEST HMK AD </vt:lpstr>
      <vt:lpstr>Hraninvest HMK AD </vt:lpstr>
      <vt:lpstr>Allgemeine Informationen</vt:lpstr>
      <vt:lpstr>Allgemeine Informationen</vt:lpstr>
      <vt:lpstr>Allgemeine Informationen</vt:lpstr>
      <vt:lpstr>Allgemeine Informationen</vt:lpstr>
      <vt:lpstr>PowerPoint Presentation</vt:lpstr>
      <vt:lpstr>Unternehmensdaten</vt:lpstr>
      <vt:lpstr>Unternehmensdaten </vt:lpstr>
      <vt:lpstr>Produktionsbereiche </vt:lpstr>
      <vt:lpstr>BEHÄLTERBAU   </vt:lpstr>
      <vt:lpstr>BEHÄLTER</vt:lpstr>
      <vt:lpstr>BEHÄLTER</vt:lpstr>
      <vt:lpstr>GESCHWEISSTE STAHLKONSTRUKTIONEN </vt:lpstr>
      <vt:lpstr>GESCHWEISSTE SCHWEISSKONSTRUKTIONEN</vt:lpstr>
      <vt:lpstr>MECHANISCHE BEARBEITUNG</vt:lpstr>
      <vt:lpstr>MECHANISCHE BEARBEITUNG</vt:lpstr>
      <vt:lpstr>WERKZEUGBAU</vt:lpstr>
      <vt:lpstr>UNSERE KUNDEN</vt:lpstr>
      <vt:lpstr>ZUKUNFTSVISION</vt:lpstr>
      <vt:lpstr>  Der Kunde und seine Anforderungen stehen in Mittelpunkt unseres Geschäfts.  Danke, daß Sie auch unser Kunde sind! </vt:lpstr>
      <vt:lpstr>Kontaktdaten:</vt:lpstr>
    </vt:vector>
  </TitlesOfParts>
  <Company>Rusev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Бизнес информационни системи</dc:title>
  <dc:creator>Borislav Jr.</dc:creator>
  <cp:lastModifiedBy>Plamkott</cp:lastModifiedBy>
  <cp:revision>179</cp:revision>
  <dcterms:created xsi:type="dcterms:W3CDTF">2012-02-02T07:34:04Z</dcterms:created>
  <dcterms:modified xsi:type="dcterms:W3CDTF">2015-02-19T11:08:33Z</dcterms:modified>
</cp:coreProperties>
</file>