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74" r:id="rId5"/>
    <p:sldId id="267" r:id="rId6"/>
    <p:sldId id="268" r:id="rId7"/>
    <p:sldId id="269" r:id="rId8"/>
    <p:sldId id="265" r:id="rId9"/>
    <p:sldId id="272" r:id="rId10"/>
    <p:sldId id="270" r:id="rId11"/>
    <p:sldId id="261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3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4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2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3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95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4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8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3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0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9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436807B-2C6C-4D8C-89FD-060081BD68EB}" type="datetimeFigureOut">
              <a:rPr lang="cs-CZ" smtClean="0"/>
              <a:t>19. 7. 2017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B9D4420-AD7E-4E0B-AA28-3BEF800735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55377" y="581012"/>
            <a:ext cx="9217755" cy="819182"/>
          </a:xfrm>
        </p:spPr>
        <p:txBody>
          <a:bodyPr/>
          <a:lstStyle/>
          <a:p>
            <a:r>
              <a:rPr lang="cs-CZ" sz="5400" dirty="0"/>
              <a:t>System management welfare s.r.o.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7513" y="2618341"/>
            <a:ext cx="4832956" cy="3613647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/>
                </a:solidFill>
              </a:rPr>
              <a:t>Hauptsitz</a:t>
            </a:r>
            <a:r>
              <a:rPr lang="cs-CZ" sz="2400" dirty="0">
                <a:solidFill>
                  <a:schemeClr val="tx1"/>
                </a:solidFill>
              </a:rPr>
              <a:t>:	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Hybernska</a:t>
            </a:r>
            <a:r>
              <a:rPr lang="cs-CZ" sz="2400" dirty="0">
                <a:solidFill>
                  <a:schemeClr val="tx1"/>
                </a:solidFill>
              </a:rPr>
              <a:t> 1613/38</a:t>
            </a:r>
          </a:p>
          <a:p>
            <a:r>
              <a:rPr lang="cs-CZ" sz="2400" dirty="0">
                <a:solidFill>
                  <a:schemeClr val="tx1"/>
                </a:solidFill>
              </a:rPr>
              <a:t>110 00 Prag, CZ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Fertigung</a:t>
            </a:r>
            <a:r>
              <a:rPr lang="cs-CZ" sz="2400" dirty="0">
                <a:solidFill>
                  <a:schemeClr val="tx1"/>
                </a:solidFill>
              </a:rPr>
              <a:t>: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Prumyslova</a:t>
            </a:r>
            <a:r>
              <a:rPr lang="cs-CZ" sz="2400" dirty="0">
                <a:solidFill>
                  <a:schemeClr val="tx1"/>
                </a:solidFill>
              </a:rPr>
              <a:t> 953</a:t>
            </a:r>
          </a:p>
          <a:p>
            <a:r>
              <a:rPr lang="cs-CZ" sz="2400" dirty="0">
                <a:solidFill>
                  <a:schemeClr val="tx1"/>
                </a:solidFill>
              </a:rPr>
              <a:t>391 11 Plana nad </a:t>
            </a:r>
            <a:r>
              <a:rPr lang="cs-CZ" sz="2400" dirty="0" err="1">
                <a:solidFill>
                  <a:schemeClr val="tx1"/>
                </a:solidFill>
              </a:rPr>
              <a:t>Luznici</a:t>
            </a:r>
            <a:r>
              <a:rPr lang="cs-CZ" sz="2400" dirty="0">
                <a:solidFill>
                  <a:schemeClr val="tx1"/>
                </a:solidFill>
              </a:rPr>
              <a:t>, CZ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1119"/>
            <a:ext cx="1561905" cy="1638095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2655377" y="1536435"/>
            <a:ext cx="9381509" cy="1085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Ust-IDNr</a:t>
            </a:r>
            <a:r>
              <a:rPr lang="cs-CZ" dirty="0"/>
              <a:t>.: CZ24132535 </a:t>
            </a:r>
          </a:p>
        </p:txBody>
      </p:sp>
      <p:pic>
        <p:nvPicPr>
          <p:cNvPr id="7" name="Obrázek 6" descr="Obsah obrázku obloha, silnice, exteriér, směr&#10;&#10;Popis vygenerován s velmi vysokou mírou spolehlivosti">
            <a:extLst>
              <a:ext uri="{FF2B5EF4-FFF2-40B4-BE49-F238E27FC236}">
                <a16:creationId xmlns:a16="http://schemas.microsoft.com/office/drawing/2014/main" id="{8C6F1508-CB4B-426F-864B-17AD1F5F2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71" y="2271085"/>
            <a:ext cx="6739846" cy="3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9891" y="612949"/>
            <a:ext cx="2366815" cy="4207671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83" y="3370955"/>
            <a:ext cx="4171498" cy="313535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178928" y="1581985"/>
            <a:ext cx="4201836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b="1" dirty="0"/>
              <a:t>QUALITÄT</a:t>
            </a:r>
            <a:r>
              <a:rPr lang="en-US" sz="2800" b="1" dirty="0"/>
              <a:t>WESEN MESSMITTEL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2775" y="1533377"/>
            <a:ext cx="2797272" cy="49729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r="22689" b="17346"/>
          <a:stretch/>
        </p:blipFill>
        <p:spPr>
          <a:xfrm rot="16200000">
            <a:off x="4258993" y="3450099"/>
            <a:ext cx="2426678" cy="36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6" y="1378866"/>
            <a:ext cx="5923657" cy="479004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BD1E20-3F7B-44AC-987E-B393A9E1B144}"/>
              </a:ext>
            </a:extLst>
          </p:cNvPr>
          <p:cNvSpPr/>
          <p:nvPr/>
        </p:nvSpPr>
        <p:spPr>
          <a:xfrm>
            <a:off x="7347920" y="1519426"/>
            <a:ext cx="373583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SMW WERKBÄNKE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000" dirty="0" err="1"/>
              <a:t>Sphärogussseisen</a:t>
            </a:r>
            <a:r>
              <a:rPr lang="cs-CZ" sz="2000" dirty="0"/>
              <a:t> GGG40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SMW 800 MOBILE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SMW 1110 STANDARD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SMW 1350 STANDARD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SMW 1500 STANDARD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SMW</a:t>
            </a:r>
            <a:r>
              <a:rPr lang="ru-RU" sz="2000" dirty="0"/>
              <a:t> 1500 </a:t>
            </a:r>
            <a:r>
              <a:rPr lang="en-US" sz="2000" dirty="0"/>
              <a:t>MAX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SMW 1100 PROFI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4292477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71" y="3868615"/>
            <a:ext cx="4374269" cy="24605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B545A7-46C9-4D84-9319-8CE79E4FC8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r="4768"/>
          <a:stretch/>
        </p:blipFill>
        <p:spPr>
          <a:xfrm rot="16200000">
            <a:off x="-247308" y="2128809"/>
            <a:ext cx="5090418" cy="33102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776F04-48FD-40D9-9F05-ED7E07663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3540" y="2351902"/>
            <a:ext cx="5090418" cy="286406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8FD92BD-75DA-4BE6-94B2-976484FA41CB}"/>
              </a:ext>
            </a:extLst>
          </p:cNvPr>
          <p:cNvSpPr/>
          <p:nvPr/>
        </p:nvSpPr>
        <p:spPr>
          <a:xfrm>
            <a:off x="7807528" y="1553866"/>
            <a:ext cx="3552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/>
              <a:t>FORMEN</a:t>
            </a:r>
          </a:p>
          <a:p>
            <a:pPr algn="ctr">
              <a:lnSpc>
                <a:spcPct val="150000"/>
              </a:lnSpc>
            </a:pPr>
            <a:r>
              <a:rPr lang="cs-CZ" sz="2800" b="1" dirty="0"/>
              <a:t>UND</a:t>
            </a:r>
          </a:p>
          <a:p>
            <a:pPr algn="ctr">
              <a:lnSpc>
                <a:spcPct val="150000"/>
              </a:lnSpc>
            </a:pPr>
            <a:r>
              <a:rPr lang="cs-CZ" sz="2800" b="1" dirty="0"/>
              <a:t>SPRITZGIESSEN</a:t>
            </a:r>
          </a:p>
        </p:txBody>
      </p:sp>
    </p:spTree>
    <p:extLst>
      <p:ext uri="{BB962C8B-B14F-4D97-AF65-F5344CB8AC3E}">
        <p14:creationId xmlns:p14="http://schemas.microsoft.com/office/powerpoint/2010/main" val="318998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34106AB-5894-4A85-95FD-628B1E683B05}"/>
              </a:ext>
            </a:extLst>
          </p:cNvPr>
          <p:cNvSpPr/>
          <p:nvPr/>
        </p:nvSpPr>
        <p:spPr>
          <a:xfrm>
            <a:off x="642776" y="1387399"/>
            <a:ext cx="112022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wir</a:t>
            </a:r>
            <a:r>
              <a:rPr lang="cs-CZ" sz="2400" dirty="0"/>
              <a:t> </a:t>
            </a:r>
            <a:r>
              <a:rPr lang="cs-CZ" sz="2400" dirty="0" err="1"/>
              <a:t>sind</a:t>
            </a:r>
            <a:r>
              <a:rPr lang="cs-CZ" sz="2400" dirty="0"/>
              <a:t> – </a:t>
            </a:r>
            <a:r>
              <a:rPr lang="cs-CZ" sz="2400" dirty="0" err="1"/>
              <a:t>flexibles</a:t>
            </a:r>
            <a:r>
              <a:rPr lang="cs-CZ" sz="2400" dirty="0"/>
              <a:t> und </a:t>
            </a:r>
            <a:r>
              <a:rPr lang="cs-CZ" sz="2400" dirty="0" err="1"/>
              <a:t>fähiges</a:t>
            </a:r>
            <a:r>
              <a:rPr lang="cs-CZ" sz="2400" dirty="0"/>
              <a:t> Team </a:t>
            </a:r>
            <a:r>
              <a:rPr lang="cs-CZ" sz="2400" dirty="0" err="1"/>
              <a:t>mit</a:t>
            </a:r>
            <a:r>
              <a:rPr lang="cs-CZ" sz="2400" dirty="0"/>
              <a:t> </a:t>
            </a:r>
            <a:r>
              <a:rPr lang="cs-CZ" sz="2400" dirty="0" err="1"/>
              <a:t>internationalen</a:t>
            </a:r>
            <a:r>
              <a:rPr lang="cs-CZ" sz="2400" dirty="0"/>
              <a:t> </a:t>
            </a:r>
            <a:r>
              <a:rPr lang="cs-CZ" sz="2400" dirty="0" err="1"/>
              <a:t>Erfahrungen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dirty="0" err="1"/>
              <a:t>wir</a:t>
            </a:r>
            <a:r>
              <a:rPr lang="cs-CZ" sz="2400" dirty="0"/>
              <a:t> </a:t>
            </a:r>
            <a:r>
              <a:rPr lang="cs-CZ" sz="2400" dirty="0" err="1"/>
              <a:t>sprechen</a:t>
            </a:r>
            <a:r>
              <a:rPr lang="cs-CZ" sz="2400" dirty="0"/>
              <a:t> </a:t>
            </a:r>
            <a:r>
              <a:rPr lang="cs-CZ" sz="2400" dirty="0" err="1"/>
              <a:t>deutsch</a:t>
            </a:r>
            <a:r>
              <a:rPr lang="cs-CZ" sz="2400" dirty="0"/>
              <a:t> / </a:t>
            </a:r>
            <a:r>
              <a:rPr lang="cs-CZ" sz="2400" dirty="0" err="1"/>
              <a:t>englisch</a:t>
            </a:r>
            <a:r>
              <a:rPr lang="cs-CZ" sz="2400" dirty="0"/>
              <a:t> / </a:t>
            </a:r>
            <a:r>
              <a:rPr lang="cs-CZ" sz="2400" dirty="0" err="1"/>
              <a:t>russsisch</a:t>
            </a:r>
            <a:r>
              <a:rPr lang="cs-CZ" sz="2400" dirty="0"/>
              <a:t> / </a:t>
            </a:r>
            <a:r>
              <a:rPr lang="cs-CZ" sz="2400" dirty="0" err="1"/>
              <a:t>tschechisch</a:t>
            </a:r>
            <a:r>
              <a:rPr lang="cs-CZ" sz="24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wir</a:t>
            </a:r>
            <a:r>
              <a:rPr lang="cs-CZ" sz="2400" dirty="0"/>
              <a:t> </a:t>
            </a:r>
            <a:r>
              <a:rPr lang="cs-CZ" sz="2400" dirty="0" err="1"/>
              <a:t>bieten</a:t>
            </a:r>
            <a:r>
              <a:rPr lang="cs-CZ" sz="2400" dirty="0"/>
              <a:t> (</a:t>
            </a:r>
            <a:r>
              <a:rPr lang="cs-CZ" sz="2400" dirty="0" err="1"/>
              <a:t>u.a</a:t>
            </a:r>
            <a:r>
              <a:rPr lang="cs-CZ" sz="2400" dirty="0"/>
              <a:t>.) – </a:t>
            </a:r>
            <a:r>
              <a:rPr lang="cs-CZ" sz="2400" dirty="0" err="1"/>
              <a:t>Fertigung</a:t>
            </a:r>
            <a:r>
              <a:rPr lang="cs-CZ" sz="2400" dirty="0"/>
              <a:t> von </a:t>
            </a:r>
            <a:r>
              <a:rPr lang="cs-CZ" sz="2400" dirty="0" err="1"/>
              <a:t>Zeichnungsteilen</a:t>
            </a:r>
            <a:r>
              <a:rPr lang="cs-CZ" sz="2400" dirty="0"/>
              <a:t> / </a:t>
            </a:r>
            <a:r>
              <a:rPr lang="cs-CZ" sz="2400" dirty="0" err="1"/>
              <a:t>Baugruppen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wir</a:t>
            </a:r>
            <a:r>
              <a:rPr lang="cs-CZ" sz="2400" dirty="0"/>
              <a:t> </a:t>
            </a:r>
            <a:r>
              <a:rPr lang="cs-CZ" sz="2400" dirty="0" err="1"/>
              <a:t>suchen</a:t>
            </a:r>
            <a:r>
              <a:rPr lang="cs-CZ" sz="2400" dirty="0"/>
              <a:t> – </a:t>
            </a:r>
            <a:r>
              <a:rPr lang="cs-CZ" sz="2400" dirty="0" err="1"/>
              <a:t>langfristige</a:t>
            </a:r>
            <a:r>
              <a:rPr lang="cs-CZ" sz="2400" dirty="0"/>
              <a:t>, </a:t>
            </a:r>
            <a:r>
              <a:rPr lang="cs-CZ" sz="2400" dirty="0" err="1"/>
              <a:t>stabile</a:t>
            </a:r>
            <a:r>
              <a:rPr lang="cs-CZ" sz="2400" dirty="0"/>
              <a:t> und </a:t>
            </a:r>
            <a:r>
              <a:rPr lang="cs-CZ" sz="2400" dirty="0" err="1"/>
              <a:t>faire</a:t>
            </a:r>
            <a:r>
              <a:rPr lang="cs-CZ" sz="2400" dirty="0"/>
              <a:t> </a:t>
            </a:r>
            <a:r>
              <a:rPr lang="cs-CZ" sz="2400" dirty="0" err="1"/>
              <a:t>Partnerschaft</a:t>
            </a:r>
            <a:endParaRPr lang="cs-CZ" sz="2400" dirty="0"/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cs-CZ" sz="2400" b="1" dirty="0" err="1"/>
              <a:t>Ihr</a:t>
            </a:r>
            <a:r>
              <a:rPr lang="cs-CZ" sz="2400" b="1" dirty="0"/>
              <a:t> </a:t>
            </a:r>
            <a:r>
              <a:rPr lang="cs-CZ" sz="2400" b="1" dirty="0" err="1"/>
              <a:t>Ansprechpartner</a:t>
            </a:r>
            <a:r>
              <a:rPr lang="cs-CZ" sz="2400" dirty="0"/>
              <a:t>: </a:t>
            </a:r>
            <a:r>
              <a:rPr lang="cs-CZ" sz="2400" dirty="0" err="1"/>
              <a:t>Herr</a:t>
            </a:r>
            <a:r>
              <a:rPr lang="cs-CZ" sz="2400" dirty="0"/>
              <a:t> Petr Král, +420 602 651 948, kral@smwe.cz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C6C5014-A19C-4154-9397-E7C56BF5A55D}"/>
              </a:ext>
            </a:extLst>
          </p:cNvPr>
          <p:cNvSpPr/>
          <p:nvPr/>
        </p:nvSpPr>
        <p:spPr>
          <a:xfrm>
            <a:off x="4614203" y="5422483"/>
            <a:ext cx="6832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err="1"/>
              <a:t>Wir</a:t>
            </a:r>
            <a:r>
              <a:rPr lang="cs-CZ" sz="2400" dirty="0"/>
              <a:t> </a:t>
            </a:r>
            <a:r>
              <a:rPr lang="cs-CZ" sz="2400" dirty="0" err="1"/>
              <a:t>freuen</a:t>
            </a:r>
            <a:r>
              <a:rPr lang="cs-CZ" sz="2400" dirty="0"/>
              <a:t> </a:t>
            </a:r>
            <a:r>
              <a:rPr lang="cs-CZ" sz="2400" dirty="0" err="1"/>
              <a:t>uns</a:t>
            </a:r>
            <a:r>
              <a:rPr lang="cs-CZ" sz="2400" dirty="0"/>
              <a:t> </a:t>
            </a:r>
            <a:r>
              <a:rPr lang="cs-CZ" sz="2400" dirty="0" err="1"/>
              <a:t>auf</a:t>
            </a:r>
            <a:r>
              <a:rPr lang="cs-CZ" sz="2400" dirty="0"/>
              <a:t> </a:t>
            </a:r>
            <a:r>
              <a:rPr lang="cs-CZ" sz="2400" dirty="0" err="1"/>
              <a:t>unsere</a:t>
            </a:r>
            <a:r>
              <a:rPr lang="cs-CZ" sz="2400" dirty="0"/>
              <a:t> </a:t>
            </a:r>
            <a:r>
              <a:rPr lang="cs-CZ" sz="2400" dirty="0" err="1"/>
              <a:t>Zusammenarbeit</a:t>
            </a:r>
            <a:r>
              <a:rPr lang="cs-CZ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667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42776" y="1387399"/>
            <a:ext cx="1120222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gegründet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funktionierte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erst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reines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Handelsunternehmen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Werkzeuge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Spannmittel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/ Maschinen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in 2015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neue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Fertigungshalle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gebaut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schrittweise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wurden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Maschinen und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Anlagen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Betrieb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genommen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	→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Fräsen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Drehen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Flachschleifen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Elektroerodieren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Spritzgiessen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Rohstoffe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: Aluminium,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Schwarzstahl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Niro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Werkzeugstähle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Sphärogusseisen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Kunststoff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gut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erreichbare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Möglichkeiten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Oberflächenbehandlungen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Eloxieren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Phosphatieren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	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Brünieren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Verzinken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Vernickeln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Pulverbeschichtung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u.a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.) und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Wärmebehandlungen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Kunden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Werkzeugmaschinenbau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Verpackung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Textilindustrie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Automation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Sondermaschinenbau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Railway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Aviation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u.a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</p:spTree>
    <p:extLst>
      <p:ext uri="{BB962C8B-B14F-4D97-AF65-F5344CB8AC3E}">
        <p14:creationId xmlns:p14="http://schemas.microsoft.com/office/powerpoint/2010/main" val="244420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42776" y="1387399"/>
            <a:ext cx="112022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weitere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Aktivitäten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Entwicklung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Herstellung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professionellen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Werkbänken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(SMW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Werkbänke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				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Zubehör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 (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z.B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Gewindeschneidgeräte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)	</a:t>
            </a: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Sondermaschinenbau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Sonderspannmittel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Vorrichtungen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Formenbau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Kunststoffspritzgiessen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Mitarbeiter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Umsatzvolumen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2016 – 0,7 Mil. EUR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2017 – 1,2 Mil. EUR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</p:spTree>
    <p:extLst>
      <p:ext uri="{BB962C8B-B14F-4D97-AF65-F5344CB8AC3E}">
        <p14:creationId xmlns:p14="http://schemas.microsoft.com/office/powerpoint/2010/main" val="383858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00995" y="1214567"/>
            <a:ext cx="1120222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Organigramm</a:t>
            </a:r>
            <a:endParaRPr lang="cs-CZ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E96353F-AB53-467E-B300-CFBE1FBFB27F}"/>
              </a:ext>
            </a:extLst>
          </p:cNvPr>
          <p:cNvSpPr/>
          <p:nvPr/>
        </p:nvSpPr>
        <p:spPr>
          <a:xfrm>
            <a:off x="860491" y="1941950"/>
            <a:ext cx="3435737" cy="1656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cs-CZ" sz="1400" dirty="0" err="1">
                <a:solidFill>
                  <a:schemeClr val="tx1"/>
                </a:solidFill>
              </a:rPr>
              <a:t>Geschäftsführer</a:t>
            </a:r>
            <a:endParaRPr lang="cs-CZ" sz="1400" dirty="0">
              <a:solidFill>
                <a:schemeClr val="tx1"/>
              </a:solidFill>
            </a:endParaRPr>
          </a:p>
          <a:p>
            <a:pPr lvl="0" algn="r"/>
            <a:r>
              <a:rPr lang="cs-CZ" sz="1400" dirty="0" err="1">
                <a:solidFill>
                  <a:schemeClr val="tx1"/>
                </a:solidFill>
              </a:rPr>
              <a:t>Herr</a:t>
            </a:r>
            <a:r>
              <a:rPr lang="cs-CZ" sz="1400" dirty="0">
                <a:solidFill>
                  <a:schemeClr val="tx1"/>
                </a:solidFill>
              </a:rPr>
              <a:t> DUBROVIN</a:t>
            </a:r>
          </a:p>
          <a:p>
            <a:pPr lvl="0" algn="r"/>
            <a:endParaRPr lang="cs-CZ" sz="1400" dirty="0">
              <a:solidFill>
                <a:schemeClr val="tx1"/>
              </a:solidFill>
            </a:endParaRPr>
          </a:p>
          <a:p>
            <a:pPr lvl="0" algn="r"/>
            <a:r>
              <a:rPr lang="cs-CZ" sz="1400" dirty="0">
                <a:solidFill>
                  <a:schemeClr val="tx1"/>
                </a:solidFill>
              </a:rPr>
              <a:t>Projekt Management,</a:t>
            </a:r>
          </a:p>
          <a:p>
            <a:pPr lvl="0" algn="r"/>
            <a:r>
              <a:rPr lang="cs-CZ" sz="1400" dirty="0" err="1">
                <a:solidFill>
                  <a:schemeClr val="tx1"/>
                </a:solidFill>
              </a:rPr>
              <a:t>Handel</a:t>
            </a:r>
            <a:r>
              <a:rPr lang="cs-CZ" sz="1400" dirty="0">
                <a:solidFill>
                  <a:schemeClr val="tx1"/>
                </a:solidFill>
              </a:rPr>
              <a:t>, Einkauf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" name="Obrázek 10" descr="Obsah obrázku zeď, osoba, muž, interiér&#10;&#10;Popis vygenerován s velmi vysokou mírou spolehlivosti">
            <a:extLst>
              <a:ext uri="{FF2B5EF4-FFF2-40B4-BE49-F238E27FC236}">
                <a16:creationId xmlns:a16="http://schemas.microsoft.com/office/drawing/2014/main" id="{A1781C4C-98B9-4BA1-982E-7AF0DA37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1" y="2081861"/>
            <a:ext cx="1338919" cy="135663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83F8B957-D287-46C3-A937-93D69EAA629A}"/>
              </a:ext>
            </a:extLst>
          </p:cNvPr>
          <p:cNvSpPr/>
          <p:nvPr/>
        </p:nvSpPr>
        <p:spPr>
          <a:xfrm>
            <a:off x="4460701" y="1941949"/>
            <a:ext cx="3391528" cy="16561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cs-CZ" sz="1400" dirty="0" err="1">
                <a:solidFill>
                  <a:schemeClr val="tx1"/>
                </a:solidFill>
              </a:rPr>
              <a:t>Geschäftsführer</a:t>
            </a:r>
            <a:endParaRPr lang="cs-CZ" sz="1400" dirty="0">
              <a:solidFill>
                <a:schemeClr val="tx1"/>
              </a:solidFill>
            </a:endParaRPr>
          </a:p>
          <a:p>
            <a:pPr algn="r"/>
            <a:r>
              <a:rPr lang="cs-CZ" sz="1400" dirty="0" err="1">
                <a:solidFill>
                  <a:schemeClr val="tx1"/>
                </a:solidFill>
              </a:rPr>
              <a:t>Herr</a:t>
            </a:r>
            <a:r>
              <a:rPr lang="cs-CZ" sz="1400" dirty="0">
                <a:solidFill>
                  <a:schemeClr val="tx1"/>
                </a:solidFill>
              </a:rPr>
              <a:t> KASHEL</a:t>
            </a:r>
          </a:p>
          <a:p>
            <a:pPr algn="r"/>
            <a:endParaRPr lang="cs-CZ" sz="1400" dirty="0">
              <a:solidFill>
                <a:schemeClr val="tx1"/>
              </a:solidFill>
            </a:endParaRPr>
          </a:p>
          <a:p>
            <a:pPr algn="r"/>
            <a:r>
              <a:rPr lang="cs-CZ" sz="1400" dirty="0">
                <a:solidFill>
                  <a:schemeClr val="tx1"/>
                </a:solidFill>
              </a:rPr>
              <a:t>Technik,</a:t>
            </a:r>
          </a:p>
          <a:p>
            <a:pPr algn="r"/>
            <a:r>
              <a:rPr lang="cs-CZ" sz="1400" dirty="0" err="1">
                <a:solidFill>
                  <a:schemeClr val="tx1"/>
                </a:solidFill>
              </a:rPr>
              <a:t>Workflow</a:t>
            </a:r>
            <a:r>
              <a:rPr lang="cs-CZ" sz="1400" dirty="0">
                <a:solidFill>
                  <a:schemeClr val="tx1"/>
                </a:solidFill>
              </a:rPr>
              <a:t> Management,</a:t>
            </a:r>
          </a:p>
          <a:p>
            <a:pPr algn="r"/>
            <a:r>
              <a:rPr lang="cs-CZ" sz="1400" dirty="0" err="1">
                <a:solidFill>
                  <a:schemeClr val="tx1"/>
                </a:solidFill>
              </a:rPr>
              <a:t>Qualitätssicherung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8" name="Obrázek 7" descr="Obsah obrázku osoba, zeď, muž, interiér&#10;&#10;Popis vygenerován s velmi vysokou mírou spolehlivosti">
            <a:extLst>
              <a:ext uri="{FF2B5EF4-FFF2-40B4-BE49-F238E27FC236}">
                <a16:creationId xmlns:a16="http://schemas.microsoft.com/office/drawing/2014/main" id="{DE0CF1B9-61D8-4BF3-A147-08C9B4F24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2" y="2095526"/>
            <a:ext cx="1108898" cy="1356630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C616EB81-60B9-466F-A015-CEE161725B48}"/>
              </a:ext>
            </a:extLst>
          </p:cNvPr>
          <p:cNvSpPr/>
          <p:nvPr/>
        </p:nvSpPr>
        <p:spPr>
          <a:xfrm>
            <a:off x="8006570" y="1949750"/>
            <a:ext cx="3391528" cy="16561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cs-CZ" sz="1400" dirty="0" err="1">
                <a:solidFill>
                  <a:schemeClr val="tx1"/>
                </a:solidFill>
              </a:rPr>
              <a:t>Geschäftsführer</a:t>
            </a:r>
            <a:endParaRPr lang="cs-CZ" sz="1400" dirty="0">
              <a:solidFill>
                <a:schemeClr val="tx1"/>
              </a:solidFill>
            </a:endParaRPr>
          </a:p>
          <a:p>
            <a:pPr algn="r"/>
            <a:r>
              <a:rPr lang="cs-CZ" sz="1400" dirty="0" err="1">
                <a:solidFill>
                  <a:schemeClr val="tx1"/>
                </a:solidFill>
              </a:rPr>
              <a:t>Frau</a:t>
            </a:r>
            <a:r>
              <a:rPr lang="cs-CZ" sz="1400" dirty="0">
                <a:solidFill>
                  <a:schemeClr val="tx1"/>
                </a:solidFill>
              </a:rPr>
              <a:t> KASHEL</a:t>
            </a:r>
          </a:p>
          <a:p>
            <a:pPr algn="r"/>
            <a:endParaRPr lang="cs-CZ" sz="1400" dirty="0">
              <a:solidFill>
                <a:schemeClr val="tx1"/>
              </a:solidFill>
            </a:endParaRPr>
          </a:p>
          <a:p>
            <a:pPr algn="r"/>
            <a:r>
              <a:rPr lang="cs-CZ" sz="1400" dirty="0" err="1">
                <a:solidFill>
                  <a:schemeClr val="tx1"/>
                </a:solidFill>
              </a:rPr>
              <a:t>Finanzen</a:t>
            </a:r>
            <a:r>
              <a:rPr lang="cs-CZ" sz="140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cs-CZ" sz="1400" dirty="0" err="1">
                <a:solidFill>
                  <a:schemeClr val="tx1"/>
                </a:solidFill>
              </a:rPr>
              <a:t>Buchhaltung</a:t>
            </a:r>
            <a:r>
              <a:rPr lang="cs-CZ" sz="140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cs-CZ" sz="1400" dirty="0">
                <a:solidFill>
                  <a:schemeClr val="tx1"/>
                </a:solidFill>
              </a:rPr>
              <a:t>HR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6233ECF-5CEE-4BCC-A871-5DBDCA93AA33}"/>
              </a:ext>
            </a:extLst>
          </p:cNvPr>
          <p:cNvSpPr/>
          <p:nvPr/>
        </p:nvSpPr>
        <p:spPr>
          <a:xfrm>
            <a:off x="202571" y="4107541"/>
            <a:ext cx="1650481" cy="18389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Vertrieb</a:t>
            </a:r>
            <a:r>
              <a:rPr lang="cs-CZ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Projekt </a:t>
            </a:r>
            <a:r>
              <a:rPr lang="cs-CZ" sz="1400" dirty="0" err="1">
                <a:solidFill>
                  <a:schemeClr val="tx1"/>
                </a:solidFill>
              </a:rPr>
              <a:t>Koordination</a:t>
            </a:r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Herr</a:t>
            </a:r>
            <a:r>
              <a:rPr lang="cs-CZ" sz="1400" dirty="0">
                <a:solidFill>
                  <a:schemeClr val="tx1"/>
                </a:solidFill>
              </a:rPr>
              <a:t> KRAL</a:t>
            </a:r>
          </a:p>
        </p:txBody>
      </p:sp>
      <p:pic>
        <p:nvPicPr>
          <p:cNvPr id="16" name="Obrázek 15" descr="Obsah obrázku muž, osoba, zeď, interiér&#10;&#10;Popis vygenerován s velmi vysokou mírou spolehlivosti">
            <a:extLst>
              <a:ext uri="{FF2B5EF4-FFF2-40B4-BE49-F238E27FC236}">
                <a16:creationId xmlns:a16="http://schemas.microsoft.com/office/drawing/2014/main" id="{EAC6667B-F6B7-47F4-8BA6-2C4051F86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5" y="4218857"/>
            <a:ext cx="816403" cy="891869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73E162A7-450B-4741-B95E-71E423E619FB}"/>
              </a:ext>
            </a:extLst>
          </p:cNvPr>
          <p:cNvSpPr/>
          <p:nvPr/>
        </p:nvSpPr>
        <p:spPr>
          <a:xfrm>
            <a:off x="2072347" y="4107541"/>
            <a:ext cx="1589807" cy="1828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Rechnungswesen</a:t>
            </a:r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AA3DB03-24B1-4AD2-8B4D-72D816F46101}"/>
              </a:ext>
            </a:extLst>
          </p:cNvPr>
          <p:cNvSpPr/>
          <p:nvPr/>
        </p:nvSpPr>
        <p:spPr>
          <a:xfrm>
            <a:off x="3833760" y="4107540"/>
            <a:ext cx="1589807" cy="1828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Leiter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Programmierer</a:t>
            </a:r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Herr</a:t>
            </a:r>
            <a:r>
              <a:rPr lang="cs-CZ" sz="1400" dirty="0">
                <a:solidFill>
                  <a:schemeClr val="tx1"/>
                </a:solidFill>
              </a:rPr>
              <a:t> POGREBNIAK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072E7E8-AC25-43C6-9169-CA933D2F6B5D}"/>
              </a:ext>
            </a:extLst>
          </p:cNvPr>
          <p:cNvSpPr/>
          <p:nvPr/>
        </p:nvSpPr>
        <p:spPr>
          <a:xfrm>
            <a:off x="5642862" y="4107539"/>
            <a:ext cx="1589807" cy="1828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Einrichter</a:t>
            </a:r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Herr</a:t>
            </a:r>
            <a:r>
              <a:rPr lang="cs-CZ" sz="1400" dirty="0">
                <a:solidFill>
                  <a:schemeClr val="tx1"/>
                </a:solidFill>
              </a:rPr>
              <a:t> SEDLACEK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C7510C8-82A5-46B9-B606-48CFF4FCE663}"/>
              </a:ext>
            </a:extLst>
          </p:cNvPr>
          <p:cNvSpPr/>
          <p:nvPr/>
        </p:nvSpPr>
        <p:spPr>
          <a:xfrm>
            <a:off x="7451964" y="4117652"/>
            <a:ext cx="1589807" cy="1828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CNC </a:t>
            </a:r>
            <a:r>
              <a:rPr lang="cs-CZ" sz="1400" dirty="0" err="1">
                <a:solidFill>
                  <a:schemeClr val="tx1"/>
                </a:solidFill>
              </a:rPr>
              <a:t>Bediener</a:t>
            </a:r>
            <a:r>
              <a:rPr lang="cs-CZ" sz="1400" dirty="0">
                <a:solidFill>
                  <a:schemeClr val="tx1"/>
                </a:solidFill>
              </a:rPr>
              <a:t> und </a:t>
            </a:r>
            <a:r>
              <a:rPr lang="cs-CZ" sz="1400" dirty="0" err="1">
                <a:solidFill>
                  <a:schemeClr val="tx1"/>
                </a:solidFill>
              </a:rPr>
              <a:t>Mechaniker</a:t>
            </a:r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TEAM von 5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28E25F98-0D9D-4038-BCA8-68DC27AC8EF0}"/>
              </a:ext>
            </a:extLst>
          </p:cNvPr>
          <p:cNvSpPr/>
          <p:nvPr/>
        </p:nvSpPr>
        <p:spPr>
          <a:xfrm>
            <a:off x="10385480" y="4107539"/>
            <a:ext cx="1589807" cy="1828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Buchhalter</a:t>
            </a:r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 err="1">
                <a:solidFill>
                  <a:schemeClr val="tx1"/>
                </a:solidFill>
              </a:rPr>
              <a:t>Frau</a:t>
            </a:r>
            <a:r>
              <a:rPr lang="cs-CZ" sz="1400" dirty="0">
                <a:solidFill>
                  <a:schemeClr val="tx1"/>
                </a:solidFill>
              </a:rPr>
              <a:t> CECHOVA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5" name="Spojnice: pravoúhlá 34">
            <a:extLst>
              <a:ext uri="{FF2B5EF4-FFF2-40B4-BE49-F238E27FC236}">
                <a16:creationId xmlns:a16="http://schemas.microsoft.com/office/drawing/2014/main" id="{2893BD46-C6D7-46CD-9EB1-3F620675E518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rot="16200000" flipH="1">
            <a:off x="10190520" y="3117675"/>
            <a:ext cx="501678" cy="14780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pojnice: pravoúhlá 38">
            <a:extLst>
              <a:ext uri="{FF2B5EF4-FFF2-40B4-BE49-F238E27FC236}">
                <a16:creationId xmlns:a16="http://schemas.microsoft.com/office/drawing/2014/main" id="{DAC95A0C-CA24-4C93-9389-E892AD3749DE}"/>
              </a:ext>
            </a:extLst>
          </p:cNvPr>
          <p:cNvCxnSpPr>
            <a:stCxn id="21" idx="0"/>
            <a:endCxn id="2" idx="2"/>
          </p:cNvCxnSpPr>
          <p:nvPr/>
        </p:nvCxnSpPr>
        <p:spPr>
          <a:xfrm rot="5400000" flipH="1" flipV="1">
            <a:off x="1548346" y="3077527"/>
            <a:ext cx="509481" cy="155054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pojnice: pravoúhlá 40">
            <a:extLst>
              <a:ext uri="{FF2B5EF4-FFF2-40B4-BE49-F238E27FC236}">
                <a16:creationId xmlns:a16="http://schemas.microsoft.com/office/drawing/2014/main" id="{503BBFB3-4468-4761-A14F-C665EB9E9868}"/>
              </a:ext>
            </a:extLst>
          </p:cNvPr>
          <p:cNvCxnSpPr>
            <a:stCxn id="22" idx="0"/>
            <a:endCxn id="2" idx="2"/>
          </p:cNvCxnSpPr>
          <p:nvPr/>
        </p:nvCxnSpPr>
        <p:spPr>
          <a:xfrm rot="16200000" flipV="1">
            <a:off x="2468066" y="3708355"/>
            <a:ext cx="509481" cy="28889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pojnice: pravoúhlá 42">
            <a:extLst>
              <a:ext uri="{FF2B5EF4-FFF2-40B4-BE49-F238E27FC236}">
                <a16:creationId xmlns:a16="http://schemas.microsoft.com/office/drawing/2014/main" id="{E0EDB0ED-970E-4713-9E06-705CABE8581E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rot="5400000" flipH="1" flipV="1">
            <a:off x="5137824" y="3088900"/>
            <a:ext cx="509480" cy="152780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pojnice: pravoúhlá 44">
            <a:extLst>
              <a:ext uri="{FF2B5EF4-FFF2-40B4-BE49-F238E27FC236}">
                <a16:creationId xmlns:a16="http://schemas.microsoft.com/office/drawing/2014/main" id="{E232BC45-62D0-455C-A69A-88D87C014CFA}"/>
              </a:ext>
            </a:extLst>
          </p:cNvPr>
          <p:cNvCxnSpPr>
            <a:stCxn id="24" idx="0"/>
            <a:endCxn id="19" idx="2"/>
          </p:cNvCxnSpPr>
          <p:nvPr/>
        </p:nvCxnSpPr>
        <p:spPr>
          <a:xfrm rot="16200000" flipV="1">
            <a:off x="6042377" y="3712149"/>
            <a:ext cx="509479" cy="28130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pojnice: pravoúhlá 46">
            <a:extLst>
              <a:ext uri="{FF2B5EF4-FFF2-40B4-BE49-F238E27FC236}">
                <a16:creationId xmlns:a16="http://schemas.microsoft.com/office/drawing/2014/main" id="{A909A664-CE03-4944-B43D-B55CFC250495}"/>
              </a:ext>
            </a:extLst>
          </p:cNvPr>
          <p:cNvCxnSpPr>
            <a:stCxn id="25" idx="0"/>
            <a:endCxn id="19" idx="2"/>
          </p:cNvCxnSpPr>
          <p:nvPr/>
        </p:nvCxnSpPr>
        <p:spPr>
          <a:xfrm rot="16200000" flipV="1">
            <a:off x="6941871" y="2812654"/>
            <a:ext cx="519592" cy="209040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8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975932" y="1178011"/>
            <a:ext cx="459396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b="1" dirty="0"/>
              <a:t>ZERSPANUNG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429602"/>
            <a:ext cx="4235989" cy="23827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97" b="41692"/>
          <a:stretch/>
        </p:blipFill>
        <p:spPr>
          <a:xfrm>
            <a:off x="7905670" y="1882143"/>
            <a:ext cx="3810422" cy="23100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4063938"/>
            <a:ext cx="4270639" cy="24022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0241" y="2531352"/>
            <a:ext cx="5036572" cy="28330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30" y="4296229"/>
            <a:ext cx="3857461" cy="2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975932" y="1178011"/>
            <a:ext cx="459396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b="1" dirty="0"/>
              <a:t>ZERSPANUNG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6" y="1513936"/>
            <a:ext cx="4567853" cy="25694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0"/>
          <a:stretch/>
        </p:blipFill>
        <p:spPr>
          <a:xfrm rot="5400000">
            <a:off x="7555741" y="2440640"/>
            <a:ext cx="4711222" cy="352966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6" y="4020069"/>
            <a:ext cx="4567853" cy="256941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1830" y="2625823"/>
            <a:ext cx="5073488" cy="28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458266" y="1581727"/>
            <a:ext cx="611163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b="1" dirty="0"/>
              <a:t>VORRICHTUNGEN, BAUGRUPPEN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69B54B-A8FF-4E3C-87E4-75ABAF902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11" y="2657294"/>
            <a:ext cx="5961185" cy="39741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BF04B8-13F2-4CE0-88B5-96899F629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2"/>
          <a:stretch/>
        </p:blipFill>
        <p:spPr>
          <a:xfrm>
            <a:off x="642776" y="1378633"/>
            <a:ext cx="5603279" cy="4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0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54924" y="1178011"/>
            <a:ext cx="73953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b="1" dirty="0"/>
              <a:t>SONDERMASCHINEN, SPANNMITTEL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4381168" y="1916675"/>
            <a:ext cx="7269095" cy="442189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 b="6611"/>
          <a:stretch/>
        </p:blipFill>
        <p:spPr>
          <a:xfrm rot="16200000">
            <a:off x="-106249" y="2208952"/>
            <a:ext cx="4988068" cy="32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642776" y="358829"/>
            <a:ext cx="9217755" cy="81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System management welfare s.r.o.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178928" y="1581985"/>
            <a:ext cx="420183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b="1" dirty="0"/>
              <a:t>AUTOMATION</a:t>
            </a:r>
          </a:p>
        </p:txBody>
      </p:sp>
      <p:pic>
        <p:nvPicPr>
          <p:cNvPr id="4" name="Obrázek 3" descr="Obsah obrázku interiér, kuchyně, stůl, jídlo&#10;&#10;Popis vygenerován s velmi vysokou mírou spolehlivosti">
            <a:extLst>
              <a:ext uri="{FF2B5EF4-FFF2-40B4-BE49-F238E27FC236}">
                <a16:creationId xmlns:a16="http://schemas.microsoft.com/office/drawing/2014/main" id="{5E0835C6-81CC-4410-92E9-58A8D479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1" y="1336430"/>
            <a:ext cx="6815327" cy="5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56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0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1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2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4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5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6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7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8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9.xml><?xml version="1.0" encoding="utf-8"?>
<a:themeOverride xmlns:a="http://schemas.openxmlformats.org/drawingml/2006/main">
  <a:clrScheme name="Metropolitní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272</Words>
  <Application>Microsoft Office PowerPoint</Application>
  <PresentationFormat>Širokoúhlá obrazovka</PresentationFormat>
  <Paragraphs>105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Metropolitní</vt:lpstr>
      <vt:lpstr>System management welfare s.r.o.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management welfare s.r.o.</dc:title>
  <dc:creator>Petr Král</dc:creator>
  <cp:lastModifiedBy>Petr Král</cp:lastModifiedBy>
  <cp:revision>54</cp:revision>
  <dcterms:created xsi:type="dcterms:W3CDTF">2017-03-22T09:18:19Z</dcterms:created>
  <dcterms:modified xsi:type="dcterms:W3CDTF">2017-07-19T07:29:49Z</dcterms:modified>
</cp:coreProperties>
</file>