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2" r:id="rId6"/>
    <p:sldId id="276" r:id="rId7"/>
    <p:sldId id="271" r:id="rId8"/>
    <p:sldId id="272" r:id="rId9"/>
    <p:sldId id="273" r:id="rId10"/>
    <p:sldId id="274" r:id="rId11"/>
    <p:sldId id="257" r:id="rId12"/>
    <p:sldId id="263" r:id="rId13"/>
    <p:sldId id="264" r:id="rId14"/>
    <p:sldId id="265" r:id="rId15"/>
    <p:sldId id="266" r:id="rId16"/>
    <p:sldId id="267" r:id="rId17"/>
    <p:sldId id="268" r:id="rId18"/>
    <p:sldId id="269" r:id="rId19"/>
    <p:sldId id="261"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4690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937" autoAdjust="0"/>
  </p:normalViewPr>
  <p:slideViewPr>
    <p:cSldViewPr snapToGrid="0">
      <p:cViewPr varScale="1">
        <p:scale>
          <a:sx n="92" d="100"/>
          <a:sy n="92" d="100"/>
        </p:scale>
        <p:origin x="45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4690D5"/>
              </a:solidFill>
            </c:spPr>
          </c:dPt>
          <c:dPt>
            <c:idx val="1"/>
            <c:bubble3D val="0"/>
            <c:spPr>
              <a:solidFill>
                <a:srgbClr val="4690D5">
                  <a:alpha val="50000"/>
                </a:srgbClr>
              </a:solidFill>
            </c:spPr>
          </c:dPt>
          <c:dPt>
            <c:idx val="2"/>
            <c:bubble3D val="0"/>
            <c:spPr>
              <a:solidFill>
                <a:schemeClr val="bg2"/>
              </a:solidFill>
            </c:spPr>
          </c:dPt>
          <c:dPt>
            <c:idx val="3"/>
            <c:bubble3D val="0"/>
            <c:spPr>
              <a:solidFill>
                <a:schemeClr val="accent3"/>
              </a:solidFill>
            </c:spPr>
          </c:dPt>
          <c:dPt>
            <c:idx val="4"/>
            <c:bubble3D val="0"/>
            <c:spPr>
              <a:solidFill>
                <a:schemeClr val="tx1">
                  <a:alpha val="70000"/>
                </a:schemeClr>
              </a:solidFill>
            </c:spPr>
          </c:dPt>
          <c:dLbls>
            <c:dLbl>
              <c:idx val="0"/>
              <c:tx>
                <c:rich>
                  <a:bodyPr/>
                  <a:lstStyle/>
                  <a:p>
                    <a:fld id="{55D82DED-871C-4C06-A841-63BF6D403857}" type="PERCENTAGE">
                      <a:rPr lang="en-US">
                        <a:latin typeface="+mj-lt"/>
                      </a:rPr>
                      <a:pPr/>
                      <a:t>[PERCENTAGE]</a:t>
                    </a:fld>
                    <a:endParaRPr lang="de-DE"/>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1"/>
              <c:tx>
                <c:rich>
                  <a:bodyPr/>
                  <a:lstStyle/>
                  <a:p>
                    <a:fld id="{71377CC4-4930-46FE-9523-A78EBAE4A55C}" type="PERCENTAGE">
                      <a:rPr lang="en-US">
                        <a:latin typeface="+mj-lt"/>
                      </a:rPr>
                      <a:pPr/>
                      <a:t>[PERCENTAGE]</a:t>
                    </a:fld>
                    <a:endParaRPr lang="de-DE"/>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2"/>
              <c:tx>
                <c:rich>
                  <a:bodyPr/>
                  <a:lstStyle/>
                  <a:p>
                    <a:fld id="{778C50F1-B5CE-4D11-8363-97E5D4279A65}" type="PERCENTAGE">
                      <a:rPr lang="en-US">
                        <a:latin typeface="+mj-lt"/>
                      </a:rPr>
                      <a:pPr/>
                      <a:t>[PERCENTAGE]</a:t>
                    </a:fld>
                    <a:endParaRPr lang="de-DE"/>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4"/>
              <c:tx>
                <c:rich>
                  <a:bodyPr/>
                  <a:lstStyle/>
                  <a:p>
                    <a:fld id="{793AB66D-5FE7-47A1-8107-9EA03A30634C}" type="PERCENTAGE">
                      <a:rPr lang="en-US">
                        <a:latin typeface="+mj-lt"/>
                      </a:rPr>
                      <a:pPr/>
                      <a:t>[PERCENTAGE]</a:t>
                    </a:fld>
                    <a:endParaRPr lang="de-DE"/>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4"/>
                <c:pt idx="0">
                  <c:v>1st Qtr</c:v>
                </c:pt>
                <c:pt idx="1">
                  <c:v>2nd Qtr</c:v>
                </c:pt>
                <c:pt idx="2">
                  <c:v>3rd Qtr</c:v>
                </c:pt>
                <c:pt idx="3">
                  <c:v>4th Qtr</c:v>
                </c:pt>
              </c:strCache>
            </c:strRef>
          </c:cat>
          <c:val>
            <c:numRef>
              <c:f>Sheet1!$B$2:$B$6</c:f>
              <c:numCache>
                <c:formatCode>General</c:formatCode>
                <c:ptCount val="5"/>
                <c:pt idx="0">
                  <c:v>39</c:v>
                </c:pt>
                <c:pt idx="1">
                  <c:v>34</c:v>
                </c:pt>
                <c:pt idx="2">
                  <c:v>19</c:v>
                </c:pt>
                <c:pt idx="3">
                  <c:v>5</c:v>
                </c:pt>
                <c:pt idx="4">
                  <c:v>3</c:v>
                </c:pt>
              </c:numCache>
            </c:numRef>
          </c:val>
        </c:ser>
        <c:dLbls>
          <c:showLegendKey val="0"/>
          <c:showVal val="0"/>
          <c:showCatName val="0"/>
          <c:showSerName val="0"/>
          <c:showPercent val="1"/>
          <c:showBubbleSize val="0"/>
          <c:showLeaderLines val="1"/>
        </c:dLbls>
        <c:firstSliceAng val="0"/>
        <c:holeSize val="50"/>
      </c:doughnutChart>
    </c:plotArea>
    <c:plotVisOnly val="1"/>
    <c:dispBlanksAs val="gap"/>
    <c:showDLblsOverMax val="0"/>
  </c:chart>
  <c:txPr>
    <a:bodyPr/>
    <a:lstStyle/>
    <a:p>
      <a:pPr>
        <a:defRPr sz="1200">
          <a:solidFill>
            <a:schemeClr val="bg1"/>
          </a:solidFill>
          <a:latin typeface="Bebas Neue" pitchFamily="34" charset="0"/>
        </a:defRPr>
      </a:pPr>
      <a:endParaRPr lang="sl-S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911209766925645E-2"/>
          <c:y val="0.23883928571428573"/>
          <c:w val="0.90788013318534966"/>
          <c:h val="0.6026785714285714"/>
        </c:manualLayout>
      </c:layout>
      <c:lineChart>
        <c:grouping val="stacked"/>
        <c:varyColors val="0"/>
        <c:ser>
          <c:idx val="0"/>
          <c:order val="0"/>
          <c:tx>
            <c:strRef>
              <c:f>Sheet1!$A$2</c:f>
              <c:strCache>
                <c:ptCount val="1"/>
                <c:pt idx="0">
                  <c:v>Region 1</c:v>
                </c:pt>
              </c:strCache>
            </c:strRef>
          </c:tx>
          <c:spPr>
            <a:ln w="38100" cap="rnd">
              <a:solidFill>
                <a:schemeClr val="accent1"/>
              </a:solidFill>
              <a:round/>
            </a:ln>
            <a:effectLst/>
          </c:spPr>
          <c:marker>
            <c:symbol val="none"/>
          </c:marker>
          <c:cat>
            <c:numRef>
              <c:f>Sheet1!$B$1:$K$1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Sheet1!$B$2:$K$2</c:f>
              <c:numCache>
                <c:formatCode>General</c:formatCode>
                <c:ptCount val="10"/>
                <c:pt idx="0">
                  <c:v>8</c:v>
                </c:pt>
                <c:pt idx="1">
                  <c:v>11.5</c:v>
                </c:pt>
                <c:pt idx="2">
                  <c:v>12.7</c:v>
                </c:pt>
                <c:pt idx="3">
                  <c:v>13</c:v>
                </c:pt>
                <c:pt idx="4">
                  <c:v>17</c:v>
                </c:pt>
                <c:pt idx="5">
                  <c:v>19</c:v>
                </c:pt>
                <c:pt idx="6">
                  <c:v>20</c:v>
                </c:pt>
                <c:pt idx="7">
                  <c:v>21</c:v>
                </c:pt>
                <c:pt idx="8">
                  <c:v>22</c:v>
                </c:pt>
                <c:pt idx="9">
                  <c:v>23</c:v>
                </c:pt>
              </c:numCache>
            </c:numRef>
          </c:val>
          <c:smooth val="0"/>
        </c:ser>
        <c:dLbls>
          <c:showLegendKey val="0"/>
          <c:showVal val="0"/>
          <c:showCatName val="0"/>
          <c:showSerName val="0"/>
          <c:showPercent val="0"/>
          <c:showBubbleSize val="0"/>
        </c:dLbls>
        <c:smooth val="0"/>
        <c:axId val="-43998944"/>
        <c:axId val="-43995680"/>
      </c:lineChart>
      <c:catAx>
        <c:axId val="-439989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sl-SI"/>
          </a:p>
        </c:txPr>
        <c:crossAx val="-43995680"/>
        <c:crosses val="autoZero"/>
        <c:auto val="1"/>
        <c:lblAlgn val="ctr"/>
        <c:lblOffset val="100"/>
        <c:noMultiLvlLbl val="0"/>
      </c:catAx>
      <c:valAx>
        <c:axId val="-43995680"/>
        <c:scaling>
          <c:orientation val="minMax"/>
          <c:max val="25"/>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 #,##0.000000\ &quot;€&quot;_-;\-* #,##0.000000\ &quot;€&quot;_-;_-* &quot;-&quot;??????\ &quot;€&quot;_-;_-@_-"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l-SI"/>
          </a:p>
        </c:txPr>
        <c:crossAx val="-43998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l-S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en-US"/>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Uredite slog podnaslova matrice</a:t>
            </a:r>
            <a:endParaRPr lang="en-US"/>
          </a:p>
        </p:txBody>
      </p:sp>
      <p:sp>
        <p:nvSpPr>
          <p:cNvPr id="4" name="Označba mesta datuma 3"/>
          <p:cNvSpPr>
            <a:spLocks noGrp="1"/>
          </p:cNvSpPr>
          <p:nvPr>
            <p:ph type="dt" sz="half" idx="10"/>
          </p:nvPr>
        </p:nvSpPr>
        <p:spPr/>
        <p:txBody>
          <a:bodyPr/>
          <a:lstStyle/>
          <a:p>
            <a:fld id="{B6D6086A-BD2F-474F-9DE1-61CF3FC1B456}" type="datetimeFigureOut">
              <a:rPr lang="en-US" smtClean="0"/>
              <a:t>6/2/2016</a:t>
            </a:fld>
            <a:endParaRPr lang="en-US"/>
          </a:p>
        </p:txBody>
      </p:sp>
      <p:sp>
        <p:nvSpPr>
          <p:cNvPr id="5" name="Označba mesta noge 4"/>
          <p:cNvSpPr>
            <a:spLocks noGrp="1"/>
          </p:cNvSpPr>
          <p:nvPr>
            <p:ph type="ftr" sz="quarter" idx="11"/>
          </p:nvPr>
        </p:nvSpPr>
        <p:spPr/>
        <p:txBody>
          <a:bodyPr/>
          <a:lstStyle/>
          <a:p>
            <a:endParaRPr lang="en-US"/>
          </a:p>
        </p:txBody>
      </p:sp>
      <p:sp>
        <p:nvSpPr>
          <p:cNvPr id="6" name="Označba mesta številke diapozitiva 5"/>
          <p:cNvSpPr>
            <a:spLocks noGrp="1"/>
          </p:cNvSpPr>
          <p:nvPr>
            <p:ph type="sldNum" sz="quarter" idx="12"/>
          </p:nvPr>
        </p:nvSpPr>
        <p:spPr/>
        <p:txBody>
          <a:bodyPr/>
          <a:lstStyle/>
          <a:p>
            <a:fld id="{9037F7DA-948D-4897-A099-3A53E4999720}" type="slidenum">
              <a:rPr lang="en-US" smtClean="0"/>
              <a:t>‹#›</a:t>
            </a:fld>
            <a:endParaRPr lang="en-US"/>
          </a:p>
        </p:txBody>
      </p:sp>
    </p:spTree>
    <p:extLst>
      <p:ext uri="{BB962C8B-B14F-4D97-AF65-F5344CB8AC3E}">
        <p14:creationId xmlns:p14="http://schemas.microsoft.com/office/powerpoint/2010/main" val="3018904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en-US"/>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značba mesta datuma 3"/>
          <p:cNvSpPr>
            <a:spLocks noGrp="1"/>
          </p:cNvSpPr>
          <p:nvPr>
            <p:ph type="dt" sz="half" idx="10"/>
          </p:nvPr>
        </p:nvSpPr>
        <p:spPr/>
        <p:txBody>
          <a:bodyPr/>
          <a:lstStyle/>
          <a:p>
            <a:fld id="{B6D6086A-BD2F-474F-9DE1-61CF3FC1B456}" type="datetimeFigureOut">
              <a:rPr lang="en-US" smtClean="0"/>
              <a:t>6/2/2016</a:t>
            </a:fld>
            <a:endParaRPr lang="en-US"/>
          </a:p>
        </p:txBody>
      </p:sp>
      <p:sp>
        <p:nvSpPr>
          <p:cNvPr id="5" name="Označba mesta noge 4"/>
          <p:cNvSpPr>
            <a:spLocks noGrp="1"/>
          </p:cNvSpPr>
          <p:nvPr>
            <p:ph type="ftr" sz="quarter" idx="11"/>
          </p:nvPr>
        </p:nvSpPr>
        <p:spPr/>
        <p:txBody>
          <a:bodyPr/>
          <a:lstStyle/>
          <a:p>
            <a:endParaRPr lang="en-US"/>
          </a:p>
        </p:txBody>
      </p:sp>
      <p:sp>
        <p:nvSpPr>
          <p:cNvPr id="6" name="Označba mesta številke diapozitiva 5"/>
          <p:cNvSpPr>
            <a:spLocks noGrp="1"/>
          </p:cNvSpPr>
          <p:nvPr>
            <p:ph type="sldNum" sz="quarter" idx="12"/>
          </p:nvPr>
        </p:nvSpPr>
        <p:spPr/>
        <p:txBody>
          <a:bodyPr/>
          <a:lstStyle/>
          <a:p>
            <a:fld id="{9037F7DA-948D-4897-A099-3A53E4999720}" type="slidenum">
              <a:rPr lang="en-US" smtClean="0"/>
              <a:t>‹#›</a:t>
            </a:fld>
            <a:endParaRPr lang="en-US"/>
          </a:p>
        </p:txBody>
      </p:sp>
    </p:spTree>
    <p:extLst>
      <p:ext uri="{BB962C8B-B14F-4D97-AF65-F5344CB8AC3E}">
        <p14:creationId xmlns:p14="http://schemas.microsoft.com/office/powerpoint/2010/main" val="586864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en-US"/>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značba mesta datuma 3"/>
          <p:cNvSpPr>
            <a:spLocks noGrp="1"/>
          </p:cNvSpPr>
          <p:nvPr>
            <p:ph type="dt" sz="half" idx="10"/>
          </p:nvPr>
        </p:nvSpPr>
        <p:spPr/>
        <p:txBody>
          <a:bodyPr/>
          <a:lstStyle/>
          <a:p>
            <a:fld id="{B6D6086A-BD2F-474F-9DE1-61CF3FC1B456}" type="datetimeFigureOut">
              <a:rPr lang="en-US" smtClean="0"/>
              <a:t>6/2/2016</a:t>
            </a:fld>
            <a:endParaRPr lang="en-US"/>
          </a:p>
        </p:txBody>
      </p:sp>
      <p:sp>
        <p:nvSpPr>
          <p:cNvPr id="5" name="Označba mesta noge 4"/>
          <p:cNvSpPr>
            <a:spLocks noGrp="1"/>
          </p:cNvSpPr>
          <p:nvPr>
            <p:ph type="ftr" sz="quarter" idx="11"/>
          </p:nvPr>
        </p:nvSpPr>
        <p:spPr/>
        <p:txBody>
          <a:bodyPr/>
          <a:lstStyle/>
          <a:p>
            <a:endParaRPr lang="en-US"/>
          </a:p>
        </p:txBody>
      </p:sp>
      <p:sp>
        <p:nvSpPr>
          <p:cNvPr id="6" name="Označba mesta številke diapozitiva 5"/>
          <p:cNvSpPr>
            <a:spLocks noGrp="1"/>
          </p:cNvSpPr>
          <p:nvPr>
            <p:ph type="sldNum" sz="quarter" idx="12"/>
          </p:nvPr>
        </p:nvSpPr>
        <p:spPr/>
        <p:txBody>
          <a:bodyPr/>
          <a:lstStyle/>
          <a:p>
            <a:fld id="{9037F7DA-948D-4897-A099-3A53E4999720}" type="slidenum">
              <a:rPr lang="en-US" smtClean="0"/>
              <a:t>‹#›</a:t>
            </a:fld>
            <a:endParaRPr lang="en-US"/>
          </a:p>
        </p:txBody>
      </p:sp>
    </p:spTree>
    <p:extLst>
      <p:ext uri="{BB962C8B-B14F-4D97-AF65-F5344CB8AC3E}">
        <p14:creationId xmlns:p14="http://schemas.microsoft.com/office/powerpoint/2010/main" val="2137378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en-US"/>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značba mesta datuma 3"/>
          <p:cNvSpPr>
            <a:spLocks noGrp="1"/>
          </p:cNvSpPr>
          <p:nvPr>
            <p:ph type="dt" sz="half" idx="10"/>
          </p:nvPr>
        </p:nvSpPr>
        <p:spPr/>
        <p:txBody>
          <a:bodyPr/>
          <a:lstStyle/>
          <a:p>
            <a:fld id="{B6D6086A-BD2F-474F-9DE1-61CF3FC1B456}" type="datetimeFigureOut">
              <a:rPr lang="en-US" smtClean="0"/>
              <a:t>6/2/2016</a:t>
            </a:fld>
            <a:endParaRPr lang="en-US"/>
          </a:p>
        </p:txBody>
      </p:sp>
      <p:sp>
        <p:nvSpPr>
          <p:cNvPr id="5" name="Označba mesta noge 4"/>
          <p:cNvSpPr>
            <a:spLocks noGrp="1"/>
          </p:cNvSpPr>
          <p:nvPr>
            <p:ph type="ftr" sz="quarter" idx="11"/>
          </p:nvPr>
        </p:nvSpPr>
        <p:spPr/>
        <p:txBody>
          <a:bodyPr/>
          <a:lstStyle/>
          <a:p>
            <a:endParaRPr lang="en-US"/>
          </a:p>
        </p:txBody>
      </p:sp>
      <p:sp>
        <p:nvSpPr>
          <p:cNvPr id="6" name="Označba mesta številke diapozitiva 5"/>
          <p:cNvSpPr>
            <a:spLocks noGrp="1"/>
          </p:cNvSpPr>
          <p:nvPr>
            <p:ph type="sldNum" sz="quarter" idx="12"/>
          </p:nvPr>
        </p:nvSpPr>
        <p:spPr/>
        <p:txBody>
          <a:bodyPr/>
          <a:lstStyle/>
          <a:p>
            <a:fld id="{9037F7DA-948D-4897-A099-3A53E4999720}" type="slidenum">
              <a:rPr lang="en-US" smtClean="0"/>
              <a:t>‹#›</a:t>
            </a:fld>
            <a:endParaRPr lang="en-US"/>
          </a:p>
        </p:txBody>
      </p:sp>
    </p:spTree>
    <p:extLst>
      <p:ext uri="{BB962C8B-B14F-4D97-AF65-F5344CB8AC3E}">
        <p14:creationId xmlns:p14="http://schemas.microsoft.com/office/powerpoint/2010/main" val="3459294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en-US"/>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B6D6086A-BD2F-474F-9DE1-61CF3FC1B456}" type="datetimeFigureOut">
              <a:rPr lang="en-US" smtClean="0"/>
              <a:t>6/2/2016</a:t>
            </a:fld>
            <a:endParaRPr lang="en-US"/>
          </a:p>
        </p:txBody>
      </p:sp>
      <p:sp>
        <p:nvSpPr>
          <p:cNvPr id="5" name="Označba mesta noge 4"/>
          <p:cNvSpPr>
            <a:spLocks noGrp="1"/>
          </p:cNvSpPr>
          <p:nvPr>
            <p:ph type="ftr" sz="quarter" idx="11"/>
          </p:nvPr>
        </p:nvSpPr>
        <p:spPr/>
        <p:txBody>
          <a:bodyPr/>
          <a:lstStyle/>
          <a:p>
            <a:endParaRPr lang="en-US"/>
          </a:p>
        </p:txBody>
      </p:sp>
      <p:sp>
        <p:nvSpPr>
          <p:cNvPr id="6" name="Označba mesta številke diapozitiva 5"/>
          <p:cNvSpPr>
            <a:spLocks noGrp="1"/>
          </p:cNvSpPr>
          <p:nvPr>
            <p:ph type="sldNum" sz="quarter" idx="12"/>
          </p:nvPr>
        </p:nvSpPr>
        <p:spPr/>
        <p:txBody>
          <a:bodyPr/>
          <a:lstStyle/>
          <a:p>
            <a:fld id="{9037F7DA-948D-4897-A099-3A53E4999720}" type="slidenum">
              <a:rPr lang="en-US" smtClean="0"/>
              <a:t>‹#›</a:t>
            </a:fld>
            <a:endParaRPr lang="en-US"/>
          </a:p>
        </p:txBody>
      </p:sp>
    </p:spTree>
    <p:extLst>
      <p:ext uri="{BB962C8B-B14F-4D97-AF65-F5344CB8AC3E}">
        <p14:creationId xmlns:p14="http://schemas.microsoft.com/office/powerpoint/2010/main" val="1844896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en-US"/>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5" name="Označba mesta datuma 4"/>
          <p:cNvSpPr>
            <a:spLocks noGrp="1"/>
          </p:cNvSpPr>
          <p:nvPr>
            <p:ph type="dt" sz="half" idx="10"/>
          </p:nvPr>
        </p:nvSpPr>
        <p:spPr/>
        <p:txBody>
          <a:bodyPr/>
          <a:lstStyle/>
          <a:p>
            <a:fld id="{B6D6086A-BD2F-474F-9DE1-61CF3FC1B456}" type="datetimeFigureOut">
              <a:rPr lang="en-US" smtClean="0"/>
              <a:t>6/2/2016</a:t>
            </a:fld>
            <a:endParaRPr lang="en-US"/>
          </a:p>
        </p:txBody>
      </p:sp>
      <p:sp>
        <p:nvSpPr>
          <p:cNvPr id="6" name="Označba mesta noge 5"/>
          <p:cNvSpPr>
            <a:spLocks noGrp="1"/>
          </p:cNvSpPr>
          <p:nvPr>
            <p:ph type="ftr" sz="quarter" idx="11"/>
          </p:nvPr>
        </p:nvSpPr>
        <p:spPr/>
        <p:txBody>
          <a:bodyPr/>
          <a:lstStyle/>
          <a:p>
            <a:endParaRPr lang="en-US"/>
          </a:p>
        </p:txBody>
      </p:sp>
      <p:sp>
        <p:nvSpPr>
          <p:cNvPr id="7" name="Označba mesta številke diapozitiva 6"/>
          <p:cNvSpPr>
            <a:spLocks noGrp="1"/>
          </p:cNvSpPr>
          <p:nvPr>
            <p:ph type="sldNum" sz="quarter" idx="12"/>
          </p:nvPr>
        </p:nvSpPr>
        <p:spPr/>
        <p:txBody>
          <a:bodyPr/>
          <a:lstStyle/>
          <a:p>
            <a:fld id="{9037F7DA-948D-4897-A099-3A53E4999720}" type="slidenum">
              <a:rPr lang="en-US" smtClean="0"/>
              <a:t>‹#›</a:t>
            </a:fld>
            <a:endParaRPr lang="en-US"/>
          </a:p>
        </p:txBody>
      </p:sp>
    </p:spTree>
    <p:extLst>
      <p:ext uri="{BB962C8B-B14F-4D97-AF65-F5344CB8AC3E}">
        <p14:creationId xmlns:p14="http://schemas.microsoft.com/office/powerpoint/2010/main" val="911971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en-US"/>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7" name="Označba mesta datuma 6"/>
          <p:cNvSpPr>
            <a:spLocks noGrp="1"/>
          </p:cNvSpPr>
          <p:nvPr>
            <p:ph type="dt" sz="half" idx="10"/>
          </p:nvPr>
        </p:nvSpPr>
        <p:spPr/>
        <p:txBody>
          <a:bodyPr/>
          <a:lstStyle/>
          <a:p>
            <a:fld id="{B6D6086A-BD2F-474F-9DE1-61CF3FC1B456}" type="datetimeFigureOut">
              <a:rPr lang="en-US" smtClean="0"/>
              <a:t>6/2/2016</a:t>
            </a:fld>
            <a:endParaRPr lang="en-US"/>
          </a:p>
        </p:txBody>
      </p:sp>
      <p:sp>
        <p:nvSpPr>
          <p:cNvPr id="8" name="Označba mesta noge 7"/>
          <p:cNvSpPr>
            <a:spLocks noGrp="1"/>
          </p:cNvSpPr>
          <p:nvPr>
            <p:ph type="ftr" sz="quarter" idx="11"/>
          </p:nvPr>
        </p:nvSpPr>
        <p:spPr/>
        <p:txBody>
          <a:bodyPr/>
          <a:lstStyle/>
          <a:p>
            <a:endParaRPr lang="en-US"/>
          </a:p>
        </p:txBody>
      </p:sp>
      <p:sp>
        <p:nvSpPr>
          <p:cNvPr id="9" name="Označba mesta številke diapozitiva 8"/>
          <p:cNvSpPr>
            <a:spLocks noGrp="1"/>
          </p:cNvSpPr>
          <p:nvPr>
            <p:ph type="sldNum" sz="quarter" idx="12"/>
          </p:nvPr>
        </p:nvSpPr>
        <p:spPr/>
        <p:txBody>
          <a:bodyPr/>
          <a:lstStyle/>
          <a:p>
            <a:fld id="{9037F7DA-948D-4897-A099-3A53E4999720}" type="slidenum">
              <a:rPr lang="en-US" smtClean="0"/>
              <a:t>‹#›</a:t>
            </a:fld>
            <a:endParaRPr lang="en-US"/>
          </a:p>
        </p:txBody>
      </p:sp>
    </p:spTree>
    <p:extLst>
      <p:ext uri="{BB962C8B-B14F-4D97-AF65-F5344CB8AC3E}">
        <p14:creationId xmlns:p14="http://schemas.microsoft.com/office/powerpoint/2010/main" val="2121538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en-US"/>
          </a:p>
        </p:txBody>
      </p:sp>
      <p:sp>
        <p:nvSpPr>
          <p:cNvPr id="3" name="Označba mesta datuma 2"/>
          <p:cNvSpPr>
            <a:spLocks noGrp="1"/>
          </p:cNvSpPr>
          <p:nvPr>
            <p:ph type="dt" sz="half" idx="10"/>
          </p:nvPr>
        </p:nvSpPr>
        <p:spPr/>
        <p:txBody>
          <a:bodyPr/>
          <a:lstStyle/>
          <a:p>
            <a:fld id="{B6D6086A-BD2F-474F-9DE1-61CF3FC1B456}" type="datetimeFigureOut">
              <a:rPr lang="en-US" smtClean="0"/>
              <a:t>6/2/2016</a:t>
            </a:fld>
            <a:endParaRPr lang="en-US"/>
          </a:p>
        </p:txBody>
      </p:sp>
      <p:sp>
        <p:nvSpPr>
          <p:cNvPr id="4" name="Označba mesta noge 3"/>
          <p:cNvSpPr>
            <a:spLocks noGrp="1"/>
          </p:cNvSpPr>
          <p:nvPr>
            <p:ph type="ftr" sz="quarter" idx="11"/>
          </p:nvPr>
        </p:nvSpPr>
        <p:spPr/>
        <p:txBody>
          <a:bodyPr/>
          <a:lstStyle/>
          <a:p>
            <a:endParaRPr lang="en-US"/>
          </a:p>
        </p:txBody>
      </p:sp>
      <p:sp>
        <p:nvSpPr>
          <p:cNvPr id="5" name="Označba mesta številke diapozitiva 4"/>
          <p:cNvSpPr>
            <a:spLocks noGrp="1"/>
          </p:cNvSpPr>
          <p:nvPr>
            <p:ph type="sldNum" sz="quarter" idx="12"/>
          </p:nvPr>
        </p:nvSpPr>
        <p:spPr/>
        <p:txBody>
          <a:bodyPr/>
          <a:lstStyle/>
          <a:p>
            <a:fld id="{9037F7DA-948D-4897-A099-3A53E4999720}" type="slidenum">
              <a:rPr lang="en-US" smtClean="0"/>
              <a:t>‹#›</a:t>
            </a:fld>
            <a:endParaRPr lang="en-US"/>
          </a:p>
        </p:txBody>
      </p:sp>
    </p:spTree>
    <p:extLst>
      <p:ext uri="{BB962C8B-B14F-4D97-AF65-F5344CB8AC3E}">
        <p14:creationId xmlns:p14="http://schemas.microsoft.com/office/powerpoint/2010/main" val="3524255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B6D6086A-BD2F-474F-9DE1-61CF3FC1B456}" type="datetimeFigureOut">
              <a:rPr lang="en-US" smtClean="0"/>
              <a:t>6/2/2016</a:t>
            </a:fld>
            <a:endParaRPr lang="en-US"/>
          </a:p>
        </p:txBody>
      </p:sp>
      <p:sp>
        <p:nvSpPr>
          <p:cNvPr id="3" name="Označba mesta noge 2"/>
          <p:cNvSpPr>
            <a:spLocks noGrp="1"/>
          </p:cNvSpPr>
          <p:nvPr>
            <p:ph type="ftr" sz="quarter" idx="11"/>
          </p:nvPr>
        </p:nvSpPr>
        <p:spPr/>
        <p:txBody>
          <a:bodyPr/>
          <a:lstStyle/>
          <a:p>
            <a:endParaRPr lang="en-US"/>
          </a:p>
        </p:txBody>
      </p:sp>
      <p:sp>
        <p:nvSpPr>
          <p:cNvPr id="4" name="Označba mesta številke diapozitiva 3"/>
          <p:cNvSpPr>
            <a:spLocks noGrp="1"/>
          </p:cNvSpPr>
          <p:nvPr>
            <p:ph type="sldNum" sz="quarter" idx="12"/>
          </p:nvPr>
        </p:nvSpPr>
        <p:spPr/>
        <p:txBody>
          <a:bodyPr/>
          <a:lstStyle/>
          <a:p>
            <a:fld id="{9037F7DA-948D-4897-A099-3A53E4999720}" type="slidenum">
              <a:rPr lang="en-US" smtClean="0"/>
              <a:t>‹#›</a:t>
            </a:fld>
            <a:endParaRPr lang="en-US"/>
          </a:p>
        </p:txBody>
      </p:sp>
    </p:spTree>
    <p:extLst>
      <p:ext uri="{BB962C8B-B14F-4D97-AF65-F5344CB8AC3E}">
        <p14:creationId xmlns:p14="http://schemas.microsoft.com/office/powerpoint/2010/main" val="1273841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en-US"/>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B6D6086A-BD2F-474F-9DE1-61CF3FC1B456}" type="datetimeFigureOut">
              <a:rPr lang="en-US" smtClean="0"/>
              <a:t>6/2/2016</a:t>
            </a:fld>
            <a:endParaRPr lang="en-US"/>
          </a:p>
        </p:txBody>
      </p:sp>
      <p:sp>
        <p:nvSpPr>
          <p:cNvPr id="6" name="Označba mesta noge 5"/>
          <p:cNvSpPr>
            <a:spLocks noGrp="1"/>
          </p:cNvSpPr>
          <p:nvPr>
            <p:ph type="ftr" sz="quarter" idx="11"/>
          </p:nvPr>
        </p:nvSpPr>
        <p:spPr/>
        <p:txBody>
          <a:bodyPr/>
          <a:lstStyle/>
          <a:p>
            <a:endParaRPr lang="en-US"/>
          </a:p>
        </p:txBody>
      </p:sp>
      <p:sp>
        <p:nvSpPr>
          <p:cNvPr id="7" name="Označba mesta številke diapozitiva 6"/>
          <p:cNvSpPr>
            <a:spLocks noGrp="1"/>
          </p:cNvSpPr>
          <p:nvPr>
            <p:ph type="sldNum" sz="quarter" idx="12"/>
          </p:nvPr>
        </p:nvSpPr>
        <p:spPr/>
        <p:txBody>
          <a:bodyPr/>
          <a:lstStyle/>
          <a:p>
            <a:fld id="{9037F7DA-948D-4897-A099-3A53E4999720}" type="slidenum">
              <a:rPr lang="en-US" smtClean="0"/>
              <a:t>‹#›</a:t>
            </a:fld>
            <a:endParaRPr lang="en-US"/>
          </a:p>
        </p:txBody>
      </p:sp>
    </p:spTree>
    <p:extLst>
      <p:ext uri="{BB962C8B-B14F-4D97-AF65-F5344CB8AC3E}">
        <p14:creationId xmlns:p14="http://schemas.microsoft.com/office/powerpoint/2010/main" val="1536119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en-US"/>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B6D6086A-BD2F-474F-9DE1-61CF3FC1B456}" type="datetimeFigureOut">
              <a:rPr lang="en-US" smtClean="0"/>
              <a:t>6/2/2016</a:t>
            </a:fld>
            <a:endParaRPr lang="en-US"/>
          </a:p>
        </p:txBody>
      </p:sp>
      <p:sp>
        <p:nvSpPr>
          <p:cNvPr id="6" name="Označba mesta noge 5"/>
          <p:cNvSpPr>
            <a:spLocks noGrp="1"/>
          </p:cNvSpPr>
          <p:nvPr>
            <p:ph type="ftr" sz="quarter" idx="11"/>
          </p:nvPr>
        </p:nvSpPr>
        <p:spPr/>
        <p:txBody>
          <a:bodyPr/>
          <a:lstStyle/>
          <a:p>
            <a:endParaRPr lang="en-US"/>
          </a:p>
        </p:txBody>
      </p:sp>
      <p:sp>
        <p:nvSpPr>
          <p:cNvPr id="7" name="Označba mesta številke diapozitiva 6"/>
          <p:cNvSpPr>
            <a:spLocks noGrp="1"/>
          </p:cNvSpPr>
          <p:nvPr>
            <p:ph type="sldNum" sz="quarter" idx="12"/>
          </p:nvPr>
        </p:nvSpPr>
        <p:spPr/>
        <p:txBody>
          <a:bodyPr/>
          <a:lstStyle/>
          <a:p>
            <a:fld id="{9037F7DA-948D-4897-A099-3A53E4999720}" type="slidenum">
              <a:rPr lang="en-US" smtClean="0"/>
              <a:t>‹#›</a:t>
            </a:fld>
            <a:endParaRPr lang="en-US"/>
          </a:p>
        </p:txBody>
      </p:sp>
    </p:spTree>
    <p:extLst>
      <p:ext uri="{BB962C8B-B14F-4D97-AF65-F5344CB8AC3E}">
        <p14:creationId xmlns:p14="http://schemas.microsoft.com/office/powerpoint/2010/main" val="1408318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en-US"/>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D6086A-BD2F-474F-9DE1-61CF3FC1B456}" type="datetimeFigureOut">
              <a:rPr lang="en-US" smtClean="0"/>
              <a:t>6/2/2016</a:t>
            </a:fld>
            <a:endParaRPr lang="en-US"/>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7F7DA-948D-4897-A099-3A53E4999720}" type="slidenum">
              <a:rPr lang="en-US" smtClean="0"/>
              <a:t>‹#›</a:t>
            </a:fld>
            <a:endParaRPr lang="en-US"/>
          </a:p>
        </p:txBody>
      </p:sp>
    </p:spTree>
    <p:extLst>
      <p:ext uri="{BB962C8B-B14F-4D97-AF65-F5344CB8AC3E}">
        <p14:creationId xmlns:p14="http://schemas.microsoft.com/office/powerpoint/2010/main" val="272149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eg"/><Relationship Id="rId7" Type="http://schemas.openxmlformats.org/officeDocument/2006/relationships/image" Target="../media/image12.jp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image" Target="../media/image36.png"/><Relationship Id="rId4" Type="http://schemas.openxmlformats.org/officeDocument/2006/relationships/image" Target="../media/image35.jpg"/></Relationships>
</file>

<file path=ppt/slides/_rels/slide17.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18.xml.rels><?xml version="1.0" encoding="UTF-8" standalone="yes"?>
<Relationships xmlns="http://schemas.openxmlformats.org/package/2006/relationships"><Relationship Id="rId3" Type="http://schemas.openxmlformats.org/officeDocument/2006/relationships/image" Target="../media/image44.jpg"/><Relationship Id="rId7" Type="http://schemas.openxmlformats.org/officeDocument/2006/relationships/image" Target="../media/image48.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1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hyperlink" Target="mailto:info@sumer.si" TargetMode="External"/><Relationship Id="rId7" Type="http://schemas.openxmlformats.org/officeDocument/2006/relationships/image" Target="../media/image5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Oy6-2dEvHv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Slika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76745" y="2403364"/>
            <a:ext cx="3411472" cy="961554"/>
          </a:xfrm>
          <a:prstGeom prst="rect">
            <a:avLst/>
          </a:prstGeom>
        </p:spPr>
      </p:pic>
      <p:sp>
        <p:nvSpPr>
          <p:cNvPr id="3" name="Title 13"/>
          <p:cNvSpPr txBox="1">
            <a:spLocks/>
          </p:cNvSpPr>
          <p:nvPr/>
        </p:nvSpPr>
        <p:spPr>
          <a:xfrm>
            <a:off x="838200" y="2716859"/>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en-US" sz="4400" dirty="0" smtClean="0">
                <a:solidFill>
                  <a:schemeClr val="bg1">
                    <a:lumMod val="65000"/>
                  </a:schemeClr>
                </a:solidFill>
                <a:latin typeface="Source Sans Pro Light" panose="020B0403030403020204" pitchFamily="34" charset="-18"/>
              </a:rPr>
              <a:t>Company presentation</a:t>
            </a:r>
          </a:p>
        </p:txBody>
      </p:sp>
    </p:spTree>
    <p:extLst>
      <p:ext uri="{BB962C8B-B14F-4D97-AF65-F5344CB8AC3E}">
        <p14:creationId xmlns:p14="http://schemas.microsoft.com/office/powerpoint/2010/main" val="139479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6096000" y="1"/>
            <a:ext cx="3586" cy="1581373"/>
          </a:xfrm>
          <a:prstGeom prst="line">
            <a:avLst/>
          </a:prstGeom>
          <a:ln>
            <a:solidFill>
              <a:schemeClr val="bg1">
                <a:lumMod val="7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404" name="Content Placeholder 2"/>
          <p:cNvSpPr txBox="1">
            <a:spLocks/>
          </p:cNvSpPr>
          <p:nvPr/>
        </p:nvSpPr>
        <p:spPr bwMode="auto">
          <a:xfrm>
            <a:off x="3467100" y="3593481"/>
            <a:ext cx="5257800" cy="3046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20000"/>
              </a:spcBef>
              <a:buFont typeface="Arial" panose="020B0604020202020204" pitchFamily="34" charset="0"/>
              <a:buNone/>
            </a:pPr>
            <a:r>
              <a:rPr lang="en-GB" sz="1400" dirty="0" smtClean="0">
                <a:latin typeface="+mj-lt"/>
              </a:rPr>
              <a:t>Quality department is responsible for the quality management which ensures that production and the products meet the requirements of the customer. </a:t>
            </a:r>
          </a:p>
          <a:p>
            <a:pPr algn="ctr">
              <a:spcBef>
                <a:spcPct val="20000"/>
              </a:spcBef>
              <a:buFont typeface="Arial" panose="020B0604020202020204" pitchFamily="34" charset="0"/>
              <a:buNone/>
            </a:pPr>
            <a:r>
              <a:rPr lang="en-GB" sz="1400" b="1" dirty="0" smtClean="0">
                <a:latin typeface="+mj-lt"/>
              </a:rPr>
              <a:t>Our laboratory offers the following tests:</a:t>
            </a:r>
            <a:r>
              <a:rPr lang="en-GB" sz="1400" dirty="0" smtClean="0">
                <a:latin typeface="+mj-lt"/>
              </a:rPr>
              <a:t/>
            </a:r>
            <a:br>
              <a:rPr lang="en-GB" sz="1400" dirty="0" smtClean="0">
                <a:latin typeface="+mj-lt"/>
              </a:rPr>
            </a:br>
            <a:r>
              <a:rPr lang="en-GB" sz="1400" dirty="0" smtClean="0">
                <a:latin typeface="+mj-lt"/>
              </a:rPr>
              <a:t>• breakout tests,</a:t>
            </a:r>
            <a:r>
              <a:rPr lang="en-GB" sz="1400" dirty="0" smtClean="0"/>
              <a:t> </a:t>
            </a:r>
            <a:r>
              <a:rPr lang="en-GB" sz="1400" dirty="0" smtClean="0">
                <a:latin typeface="+mj-lt"/>
              </a:rPr>
              <a:t>physical properties,</a:t>
            </a:r>
            <a:br>
              <a:rPr lang="en-GB" sz="1400" dirty="0" smtClean="0">
                <a:latin typeface="+mj-lt"/>
              </a:rPr>
            </a:br>
            <a:r>
              <a:rPr lang="en-GB" sz="1400" dirty="0" smtClean="0">
                <a:latin typeface="+mj-lt"/>
              </a:rPr>
              <a:t>• measurements of the hardness,</a:t>
            </a:r>
            <a:br>
              <a:rPr lang="en-GB" sz="1400" dirty="0" smtClean="0">
                <a:latin typeface="+mj-lt"/>
              </a:rPr>
            </a:br>
            <a:r>
              <a:rPr lang="en-GB" sz="1400" dirty="0" smtClean="0">
                <a:latin typeface="+mj-lt"/>
              </a:rPr>
              <a:t>• measurements of the roughness,</a:t>
            </a:r>
            <a:br>
              <a:rPr lang="en-GB" sz="1400" dirty="0" smtClean="0">
                <a:latin typeface="+mj-lt"/>
              </a:rPr>
            </a:br>
            <a:r>
              <a:rPr lang="en-GB" sz="1400" dirty="0" smtClean="0">
                <a:latin typeface="+mj-lt"/>
              </a:rPr>
              <a:t>• measurements of the thickness of the coating,</a:t>
            </a:r>
            <a:br>
              <a:rPr lang="en-GB" sz="1400" dirty="0" smtClean="0">
                <a:latin typeface="+mj-lt"/>
              </a:rPr>
            </a:br>
            <a:r>
              <a:rPr lang="en-GB" sz="1400" dirty="0" smtClean="0">
                <a:latin typeface="+mj-lt"/>
              </a:rPr>
              <a:t>• extensive measurements with 3D measuring machine,</a:t>
            </a:r>
            <a:br>
              <a:rPr lang="en-GB" sz="1400" dirty="0" smtClean="0">
                <a:latin typeface="+mj-lt"/>
              </a:rPr>
            </a:br>
            <a:r>
              <a:rPr lang="en-GB" sz="1400" dirty="0" smtClean="0">
                <a:latin typeface="+mj-lt"/>
              </a:rPr>
              <a:t>• measurements with optical measurement systems,</a:t>
            </a:r>
            <a:br>
              <a:rPr lang="en-GB" sz="1400" dirty="0" smtClean="0">
                <a:latin typeface="+mj-lt"/>
              </a:rPr>
            </a:br>
            <a:r>
              <a:rPr lang="en-GB" sz="1400" dirty="0" smtClean="0">
                <a:latin typeface="+mj-lt"/>
              </a:rPr>
              <a:t>• measurements with projectors and microscopes,</a:t>
            </a:r>
            <a:br>
              <a:rPr lang="en-GB" sz="1400" dirty="0" smtClean="0">
                <a:latin typeface="+mj-lt"/>
              </a:rPr>
            </a:br>
            <a:r>
              <a:rPr lang="en-GB" sz="1400" dirty="0" smtClean="0">
                <a:latin typeface="+mj-lt"/>
              </a:rPr>
              <a:t>• metallurgical tests and</a:t>
            </a:r>
            <a:br>
              <a:rPr lang="en-GB" sz="1400" dirty="0" smtClean="0">
                <a:latin typeface="+mj-lt"/>
              </a:rPr>
            </a:br>
            <a:r>
              <a:rPr lang="en-GB" sz="1400" dirty="0" smtClean="0">
                <a:latin typeface="+mj-lt"/>
              </a:rPr>
              <a:t>• sustainable tests.</a:t>
            </a:r>
            <a:endParaRPr lang="en-GB" altLang="en-US" sz="1400" dirty="0">
              <a:solidFill>
                <a:schemeClr val="bg1"/>
              </a:solidFill>
              <a:latin typeface="+mj-lt"/>
            </a:endParaRPr>
          </a:p>
        </p:txBody>
      </p:sp>
      <p:sp>
        <p:nvSpPr>
          <p:cNvPr id="418" name="Title 13"/>
          <p:cNvSpPr txBox="1">
            <a:spLocks/>
          </p:cNvSpPr>
          <p:nvPr/>
        </p:nvSpPr>
        <p:spPr bwMode="auto">
          <a:xfrm>
            <a:off x="4174067" y="3093949"/>
            <a:ext cx="3843867" cy="58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2667" dirty="0" smtClean="0">
                <a:solidFill>
                  <a:schemeClr val="bg1">
                    <a:lumMod val="65000"/>
                  </a:schemeClr>
                </a:solidFill>
                <a:latin typeface="Source Sans Pro Light" panose="020B0403030403020204" pitchFamily="34" charset="-18"/>
              </a:rPr>
              <a:t>Quality</a:t>
            </a:r>
            <a:endParaRPr lang="en-GB" altLang="en-US" sz="2667" dirty="0">
              <a:solidFill>
                <a:schemeClr val="bg1">
                  <a:lumMod val="65000"/>
                </a:schemeClr>
              </a:solidFill>
              <a:latin typeface="Source Sans Pro Light" panose="020B0403030403020204" pitchFamily="34" charset="-18"/>
            </a:endParaRPr>
          </a:p>
        </p:txBody>
      </p:sp>
      <p:sp>
        <p:nvSpPr>
          <p:cNvPr id="7" name="Freeform 6"/>
          <p:cNvSpPr>
            <a:spLocks/>
          </p:cNvSpPr>
          <p:nvPr/>
        </p:nvSpPr>
        <p:spPr bwMode="auto">
          <a:xfrm>
            <a:off x="5598585" y="1967881"/>
            <a:ext cx="994833" cy="1030816"/>
          </a:xfrm>
          <a:custGeom>
            <a:avLst/>
            <a:gdLst>
              <a:gd name="T0" fmla="*/ 280129 w 274"/>
              <a:gd name="T1" fmla="*/ 772840 h 284"/>
              <a:gd name="T2" fmla="*/ 217576 w 274"/>
              <a:gd name="T3" fmla="*/ 742906 h 284"/>
              <a:gd name="T4" fmla="*/ 24477 w 274"/>
              <a:gd name="T5" fmla="*/ 484386 h 284"/>
              <a:gd name="T6" fmla="*/ 38076 w 274"/>
              <a:gd name="T7" fmla="*/ 378256 h 284"/>
              <a:gd name="T8" fmla="*/ 144144 w 274"/>
              <a:gd name="T9" fmla="*/ 394584 h 284"/>
              <a:gd name="T10" fmla="*/ 271970 w 274"/>
              <a:gd name="T11" fmla="*/ 563302 h 284"/>
              <a:gd name="T12" fmla="*/ 595614 w 274"/>
              <a:gd name="T13" fmla="*/ 46262 h 284"/>
              <a:gd name="T14" fmla="*/ 698963 w 274"/>
              <a:gd name="T15" fmla="*/ 21770 h 284"/>
              <a:gd name="T16" fmla="*/ 723440 w 274"/>
              <a:gd name="T17" fmla="*/ 127900 h 284"/>
              <a:gd name="T18" fmla="*/ 342682 w 274"/>
              <a:gd name="T19" fmla="*/ 737464 h 284"/>
              <a:gd name="T20" fmla="*/ 282849 w 274"/>
              <a:gd name="T21" fmla="*/ 772840 h 284"/>
              <a:gd name="T22" fmla="*/ 280129 w 274"/>
              <a:gd name="T23" fmla="*/ 772840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4690D4"/>
          </a:solidFill>
          <a:ln>
            <a:noFill/>
          </a:ln>
        </p:spPr>
        <p:txBody>
          <a:bodyPr/>
          <a:lstStyle/>
          <a:p>
            <a:endParaRPr lang="en-US" sz="2400"/>
          </a:p>
        </p:txBody>
      </p:sp>
      <p:pic>
        <p:nvPicPr>
          <p:cNvPr id="6" name="Slika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59846" y="339203"/>
            <a:ext cx="1209584" cy="340932"/>
          </a:xfrm>
          <a:prstGeom prst="rect">
            <a:avLst/>
          </a:prstGeom>
        </p:spPr>
      </p:pic>
      <p:sp>
        <p:nvSpPr>
          <p:cNvPr id="9" name="Elipsa 8"/>
          <p:cNvSpPr/>
          <p:nvPr/>
        </p:nvSpPr>
        <p:spPr>
          <a:xfrm>
            <a:off x="294968" y="1858298"/>
            <a:ext cx="540000" cy="540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690D4"/>
              </a:solidFill>
            </a:endParaRPr>
          </a:p>
        </p:txBody>
      </p:sp>
      <p:sp>
        <p:nvSpPr>
          <p:cNvPr id="10" name="PoljeZBesedilom 9"/>
          <p:cNvSpPr txBox="1"/>
          <p:nvPr/>
        </p:nvSpPr>
        <p:spPr>
          <a:xfrm>
            <a:off x="422787" y="1943632"/>
            <a:ext cx="1120878" cy="369332"/>
          </a:xfrm>
          <a:prstGeom prst="rect">
            <a:avLst/>
          </a:prstGeom>
          <a:noFill/>
        </p:spPr>
        <p:txBody>
          <a:bodyPr wrap="square" rtlCol="0">
            <a:spAutoFit/>
          </a:bodyPr>
          <a:lstStyle/>
          <a:p>
            <a:r>
              <a:rPr lang="sl-SI" dirty="0" smtClean="0">
                <a:solidFill>
                  <a:schemeClr val="bg1">
                    <a:lumMod val="85000"/>
                  </a:schemeClr>
                </a:solidFill>
                <a:latin typeface="+mj-lt"/>
              </a:rPr>
              <a:t>1</a:t>
            </a:r>
            <a:endParaRPr lang="en-US" dirty="0">
              <a:solidFill>
                <a:schemeClr val="bg1">
                  <a:lumMod val="85000"/>
                </a:schemeClr>
              </a:solidFill>
              <a:latin typeface="+mj-lt"/>
            </a:endParaRPr>
          </a:p>
        </p:txBody>
      </p:sp>
      <p:sp>
        <p:nvSpPr>
          <p:cNvPr id="11" name="PoljeZBesedilom 10"/>
          <p:cNvSpPr txBox="1"/>
          <p:nvPr/>
        </p:nvSpPr>
        <p:spPr>
          <a:xfrm>
            <a:off x="201562" y="2358195"/>
            <a:ext cx="1524000" cy="307777"/>
          </a:xfrm>
          <a:prstGeom prst="rect">
            <a:avLst/>
          </a:prstGeom>
          <a:noFill/>
        </p:spPr>
        <p:txBody>
          <a:bodyPr wrap="square" rtlCol="0">
            <a:spAutoFit/>
          </a:bodyPr>
          <a:lstStyle/>
          <a:p>
            <a:r>
              <a:rPr lang="sl-SI" sz="1400" dirty="0" err="1" smtClean="0">
                <a:solidFill>
                  <a:schemeClr val="bg1">
                    <a:lumMod val="85000"/>
                  </a:schemeClr>
                </a:solidFill>
                <a:latin typeface="+mj-lt"/>
              </a:rPr>
              <a:t>company</a:t>
            </a:r>
            <a:endParaRPr lang="en-US" sz="1400" dirty="0">
              <a:solidFill>
                <a:schemeClr val="bg1">
                  <a:lumMod val="85000"/>
                </a:schemeClr>
              </a:solidFill>
              <a:latin typeface="+mj-lt"/>
            </a:endParaRPr>
          </a:p>
        </p:txBody>
      </p:sp>
      <p:sp>
        <p:nvSpPr>
          <p:cNvPr id="12" name="Elipsa 11"/>
          <p:cNvSpPr/>
          <p:nvPr/>
        </p:nvSpPr>
        <p:spPr>
          <a:xfrm>
            <a:off x="294968" y="2719986"/>
            <a:ext cx="540000" cy="540000"/>
          </a:xfrm>
          <a:prstGeom prst="ellipse">
            <a:avLst/>
          </a:prstGeom>
          <a:noFill/>
          <a:ln>
            <a:solidFill>
              <a:srgbClr val="4690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oljeZBesedilom 12"/>
          <p:cNvSpPr txBox="1"/>
          <p:nvPr/>
        </p:nvSpPr>
        <p:spPr>
          <a:xfrm>
            <a:off x="422787" y="2805320"/>
            <a:ext cx="1120878" cy="369332"/>
          </a:xfrm>
          <a:prstGeom prst="rect">
            <a:avLst/>
          </a:prstGeom>
          <a:noFill/>
        </p:spPr>
        <p:txBody>
          <a:bodyPr wrap="square" rtlCol="0">
            <a:spAutoFit/>
          </a:bodyPr>
          <a:lstStyle/>
          <a:p>
            <a:r>
              <a:rPr lang="sl-SI" dirty="0" smtClean="0">
                <a:solidFill>
                  <a:srgbClr val="4690D4"/>
                </a:solidFill>
                <a:latin typeface="+mj-lt"/>
              </a:rPr>
              <a:t>2</a:t>
            </a:r>
            <a:endParaRPr lang="en-US" dirty="0">
              <a:solidFill>
                <a:srgbClr val="4690D4"/>
              </a:solidFill>
              <a:latin typeface="+mj-lt"/>
            </a:endParaRPr>
          </a:p>
        </p:txBody>
      </p:sp>
      <p:sp>
        <p:nvSpPr>
          <p:cNvPr id="14" name="PoljeZBesedilom 13"/>
          <p:cNvSpPr txBox="1"/>
          <p:nvPr/>
        </p:nvSpPr>
        <p:spPr>
          <a:xfrm>
            <a:off x="201562" y="3219883"/>
            <a:ext cx="1524000" cy="307777"/>
          </a:xfrm>
          <a:prstGeom prst="rect">
            <a:avLst/>
          </a:prstGeom>
          <a:noFill/>
        </p:spPr>
        <p:txBody>
          <a:bodyPr wrap="square" rtlCol="0">
            <a:spAutoFit/>
          </a:bodyPr>
          <a:lstStyle/>
          <a:p>
            <a:r>
              <a:rPr lang="sl-SI" sz="1400" dirty="0" err="1" smtClean="0">
                <a:solidFill>
                  <a:srgbClr val="4690D4"/>
                </a:solidFill>
                <a:latin typeface="+mj-lt"/>
              </a:rPr>
              <a:t>services</a:t>
            </a:r>
            <a:endParaRPr lang="en-US" sz="1400" dirty="0">
              <a:solidFill>
                <a:srgbClr val="4690D4"/>
              </a:solidFill>
              <a:latin typeface="+mj-lt"/>
            </a:endParaRPr>
          </a:p>
        </p:txBody>
      </p:sp>
      <p:sp>
        <p:nvSpPr>
          <p:cNvPr id="15" name="Elipsa 14"/>
          <p:cNvSpPr/>
          <p:nvPr/>
        </p:nvSpPr>
        <p:spPr>
          <a:xfrm>
            <a:off x="294968" y="3581674"/>
            <a:ext cx="540000" cy="540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oljeZBesedilom 15"/>
          <p:cNvSpPr txBox="1"/>
          <p:nvPr/>
        </p:nvSpPr>
        <p:spPr>
          <a:xfrm>
            <a:off x="422787" y="3667008"/>
            <a:ext cx="1120878" cy="369332"/>
          </a:xfrm>
          <a:prstGeom prst="rect">
            <a:avLst/>
          </a:prstGeom>
          <a:noFill/>
        </p:spPr>
        <p:txBody>
          <a:bodyPr wrap="square" rtlCol="0">
            <a:spAutoFit/>
          </a:bodyPr>
          <a:lstStyle/>
          <a:p>
            <a:r>
              <a:rPr lang="sl-SI" dirty="0" smtClean="0">
                <a:solidFill>
                  <a:schemeClr val="bg1">
                    <a:lumMod val="85000"/>
                  </a:schemeClr>
                </a:solidFill>
                <a:latin typeface="+mj-lt"/>
              </a:rPr>
              <a:t>3</a:t>
            </a:r>
            <a:endParaRPr lang="en-US" dirty="0">
              <a:solidFill>
                <a:schemeClr val="bg1">
                  <a:lumMod val="85000"/>
                </a:schemeClr>
              </a:solidFill>
              <a:latin typeface="+mj-lt"/>
            </a:endParaRPr>
          </a:p>
        </p:txBody>
      </p:sp>
      <p:sp>
        <p:nvSpPr>
          <p:cNvPr id="17" name="PoljeZBesedilom 16"/>
          <p:cNvSpPr txBox="1"/>
          <p:nvPr/>
        </p:nvSpPr>
        <p:spPr>
          <a:xfrm>
            <a:off x="250722" y="4081571"/>
            <a:ext cx="1524000" cy="307777"/>
          </a:xfrm>
          <a:prstGeom prst="rect">
            <a:avLst/>
          </a:prstGeom>
          <a:noFill/>
        </p:spPr>
        <p:txBody>
          <a:bodyPr wrap="square" rtlCol="0">
            <a:spAutoFit/>
          </a:bodyPr>
          <a:lstStyle/>
          <a:p>
            <a:r>
              <a:rPr lang="sl-SI" sz="1400" dirty="0" err="1" smtClean="0">
                <a:solidFill>
                  <a:schemeClr val="bg1">
                    <a:lumMod val="85000"/>
                  </a:schemeClr>
                </a:solidFill>
                <a:latin typeface="+mj-lt"/>
              </a:rPr>
              <a:t>products</a:t>
            </a:r>
            <a:endParaRPr lang="en-US" sz="1400" dirty="0">
              <a:solidFill>
                <a:schemeClr val="bg1">
                  <a:lumMod val="85000"/>
                </a:schemeClr>
              </a:solidFill>
              <a:latin typeface="+mj-lt"/>
            </a:endParaRPr>
          </a:p>
        </p:txBody>
      </p:sp>
      <p:sp>
        <p:nvSpPr>
          <p:cNvPr id="18" name="Elipsa 17"/>
          <p:cNvSpPr/>
          <p:nvPr/>
        </p:nvSpPr>
        <p:spPr>
          <a:xfrm>
            <a:off x="294968" y="4428676"/>
            <a:ext cx="540000" cy="540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oljeZBesedilom 18"/>
          <p:cNvSpPr txBox="1"/>
          <p:nvPr/>
        </p:nvSpPr>
        <p:spPr>
          <a:xfrm>
            <a:off x="422787" y="4514010"/>
            <a:ext cx="1120878" cy="369332"/>
          </a:xfrm>
          <a:prstGeom prst="rect">
            <a:avLst/>
          </a:prstGeom>
          <a:noFill/>
        </p:spPr>
        <p:txBody>
          <a:bodyPr wrap="square" rtlCol="0">
            <a:spAutoFit/>
          </a:bodyPr>
          <a:lstStyle/>
          <a:p>
            <a:r>
              <a:rPr lang="sl-SI" dirty="0">
                <a:solidFill>
                  <a:schemeClr val="bg1">
                    <a:lumMod val="85000"/>
                  </a:schemeClr>
                </a:solidFill>
                <a:latin typeface="+mj-lt"/>
              </a:rPr>
              <a:t>4</a:t>
            </a:r>
            <a:endParaRPr lang="en-US" dirty="0">
              <a:solidFill>
                <a:schemeClr val="bg1">
                  <a:lumMod val="85000"/>
                </a:schemeClr>
              </a:solidFill>
              <a:latin typeface="+mj-lt"/>
            </a:endParaRPr>
          </a:p>
        </p:txBody>
      </p:sp>
      <p:sp>
        <p:nvSpPr>
          <p:cNvPr id="20" name="PoljeZBesedilom 19"/>
          <p:cNvSpPr txBox="1"/>
          <p:nvPr/>
        </p:nvSpPr>
        <p:spPr>
          <a:xfrm>
            <a:off x="221226" y="4928573"/>
            <a:ext cx="1524000" cy="307777"/>
          </a:xfrm>
          <a:prstGeom prst="rect">
            <a:avLst/>
          </a:prstGeom>
          <a:noFill/>
        </p:spPr>
        <p:txBody>
          <a:bodyPr wrap="square" rtlCol="0">
            <a:spAutoFit/>
          </a:bodyPr>
          <a:lstStyle/>
          <a:p>
            <a:r>
              <a:rPr lang="sl-SI" sz="1400" dirty="0" err="1" smtClean="0">
                <a:solidFill>
                  <a:schemeClr val="bg1">
                    <a:lumMod val="85000"/>
                  </a:schemeClr>
                </a:solidFill>
                <a:latin typeface="+mj-lt"/>
              </a:rPr>
              <a:t>contacts</a:t>
            </a:r>
            <a:endParaRPr lang="en-US" sz="1400" dirty="0">
              <a:solidFill>
                <a:schemeClr val="bg1">
                  <a:lumMod val="85000"/>
                </a:schemeClr>
              </a:solidFill>
              <a:latin typeface="+mj-lt"/>
            </a:endParaRPr>
          </a:p>
        </p:txBody>
      </p:sp>
    </p:spTree>
    <p:extLst>
      <p:ext uri="{BB962C8B-B14F-4D97-AF65-F5344CB8AC3E}">
        <p14:creationId xmlns:p14="http://schemas.microsoft.com/office/powerpoint/2010/main" val="1546150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nodeType="afterGroup">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418"/>
                                        </p:tgtEl>
                                        <p:attrNameLst>
                                          <p:attrName>style.visibility</p:attrName>
                                        </p:attrNameLst>
                                      </p:cBhvr>
                                      <p:to>
                                        <p:strVal val="visible"/>
                                      </p:to>
                                    </p:set>
                                    <p:animEffect transition="in" filter="barn(inVertical)">
                                      <p:cBhvr>
                                        <p:cTn id="13" dur="500"/>
                                        <p:tgtEl>
                                          <p:spTgt spid="418"/>
                                        </p:tgtEl>
                                      </p:cBhvr>
                                    </p:animEffect>
                                  </p:childTnLst>
                                </p:cTn>
                              </p:par>
                            </p:childTnLst>
                          </p:cTn>
                        </p:par>
                        <p:par>
                          <p:cTn id="14" fill="hold" nodeType="afterGroup">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404"/>
                                        </p:tgtEl>
                                        <p:attrNameLst>
                                          <p:attrName>style.visibility</p:attrName>
                                        </p:attrNameLst>
                                      </p:cBhvr>
                                      <p:to>
                                        <p:strVal val="visible"/>
                                      </p:to>
                                    </p:set>
                                    <p:animEffect transition="in" filter="barn(inVertical)">
                                      <p:cBhvr>
                                        <p:cTn id="17" dur="500"/>
                                        <p:tgtEl>
                                          <p:spTgt spid="404"/>
                                        </p:tgtEl>
                                      </p:cBhvr>
                                    </p:animEffect>
                                  </p:childTnLst>
                                </p:cTn>
                              </p:par>
                              <p:par>
                                <p:cTn id="18" presetID="26" presetClass="emph" presetSubtype="0" fill="hold" grpId="0" nodeType="withEffect">
                                  <p:stCondLst>
                                    <p:cond delay="0"/>
                                  </p:stCondLst>
                                  <p:childTnLst>
                                    <p:animEffect transition="out" filter="fade">
                                      <p:cBhvr>
                                        <p:cTn id="19" dur="500" tmFilter="0, 0; .2, .5; .8, .5; 1, 0"/>
                                        <p:tgtEl>
                                          <p:spTgt spid="12"/>
                                        </p:tgtEl>
                                      </p:cBhvr>
                                    </p:animEffect>
                                    <p:animScale>
                                      <p:cBhvr>
                                        <p:cTn id="20" dur="250" autoRev="1" fill="hold"/>
                                        <p:tgtEl>
                                          <p:spTgt spid="12"/>
                                        </p:tgtEl>
                                      </p:cBhvr>
                                      <p:by x="105000" y="105000"/>
                                    </p:animScale>
                                  </p:childTnLst>
                                </p:cTn>
                              </p:par>
                              <p:par>
                                <p:cTn id="21" presetID="26" presetClass="emph" presetSubtype="0" fill="hold" grpId="0" nodeType="withEffect">
                                  <p:stCondLst>
                                    <p:cond delay="0"/>
                                  </p:stCondLst>
                                  <p:childTnLst>
                                    <p:animEffect transition="out" filter="fade">
                                      <p:cBhvr>
                                        <p:cTn id="22" dur="500" tmFilter="0, 0; .2, .5; .8, .5; 1, 0"/>
                                        <p:tgtEl>
                                          <p:spTgt spid="13"/>
                                        </p:tgtEl>
                                      </p:cBhvr>
                                    </p:animEffect>
                                    <p:animScale>
                                      <p:cBhvr>
                                        <p:cTn id="23" dur="250" autoRev="1" fill="hold"/>
                                        <p:tgtEl>
                                          <p:spTgt spid="13"/>
                                        </p:tgtEl>
                                      </p:cBhvr>
                                      <p:by x="105000" y="105000"/>
                                    </p:animScale>
                                  </p:childTnLst>
                                </p:cTn>
                              </p:par>
                              <p:par>
                                <p:cTn id="24" presetID="26" presetClass="emph" presetSubtype="0" fill="hold" grpId="0" nodeType="withEffect">
                                  <p:stCondLst>
                                    <p:cond delay="0"/>
                                  </p:stCondLst>
                                  <p:childTnLst>
                                    <p:animEffect transition="out" filter="fade">
                                      <p:cBhvr>
                                        <p:cTn id="25" dur="500" tmFilter="0, 0; .2, .5; .8, .5; 1, 0"/>
                                        <p:tgtEl>
                                          <p:spTgt spid="14"/>
                                        </p:tgtEl>
                                      </p:cBhvr>
                                    </p:animEffect>
                                    <p:animScale>
                                      <p:cBhvr>
                                        <p:cTn id="26"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 grpId="0"/>
      <p:bldP spid="418" grpId="0"/>
      <p:bldP spid="7" grpId="0" animBg="1"/>
      <p:bldP spid="12" grpId="0" animBg="1"/>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Zaobljeni pravokotnik 3"/>
          <p:cNvSpPr/>
          <p:nvPr/>
        </p:nvSpPr>
        <p:spPr>
          <a:xfrm>
            <a:off x="1159088" y="1854539"/>
            <a:ext cx="10834563" cy="1816052"/>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27"/>
          <p:cNvGrpSpPr>
            <a:grpSpLocks/>
          </p:cNvGrpSpPr>
          <p:nvPr/>
        </p:nvGrpSpPr>
        <p:grpSpPr bwMode="auto">
          <a:xfrm>
            <a:off x="1159088" y="4111762"/>
            <a:ext cx="1549955" cy="1332460"/>
            <a:chOff x="0" y="0"/>
            <a:chExt cx="3307" cy="1416"/>
          </a:xfrm>
        </p:grpSpPr>
        <p:sp>
          <p:nvSpPr>
            <p:cNvPr id="49" name="Rectangle 28"/>
            <p:cNvSpPr>
              <a:spLocks/>
            </p:cNvSpPr>
            <p:nvPr/>
          </p:nvSpPr>
          <p:spPr bwMode="auto">
            <a:xfrm>
              <a:off x="0" y="392"/>
              <a:ext cx="3307"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a:lnSpc>
                  <a:spcPct val="125000"/>
                </a:lnSpc>
              </a:pPr>
              <a:r>
                <a:rPr lang="en-GB" sz="1200" dirty="0" smtClean="0">
                  <a:solidFill>
                    <a:srgbClr val="4D4D4D"/>
                  </a:solidFill>
                  <a:latin typeface="+mj-lt"/>
                  <a:ea typeface="ＭＳ Ｐゴシック" charset="0"/>
                  <a:cs typeface="Lato Light" charset="0"/>
                  <a:sym typeface="Lato Light" charset="0"/>
                </a:rPr>
                <a:t>Production of standard and customized springs and wire bended elements.</a:t>
              </a:r>
              <a:endParaRPr lang="en-GB" sz="1200" dirty="0">
                <a:solidFill>
                  <a:srgbClr val="4D4D4D"/>
                </a:solidFill>
                <a:latin typeface="+mj-lt"/>
                <a:ea typeface="ＭＳ Ｐゴシック" charset="0"/>
                <a:cs typeface="Lato Light" charset="0"/>
                <a:sym typeface="Lato Light" charset="0"/>
              </a:endParaRPr>
            </a:p>
          </p:txBody>
        </p:sp>
        <p:sp>
          <p:nvSpPr>
            <p:cNvPr id="50" name="Rectangle 29"/>
            <p:cNvSpPr>
              <a:spLocks/>
            </p:cNvSpPr>
            <p:nvPr/>
          </p:nvSpPr>
          <p:spPr bwMode="auto">
            <a:xfrm>
              <a:off x="0" y="0"/>
              <a:ext cx="3307"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a:lnSpc>
                  <a:spcPct val="80000"/>
                </a:lnSpc>
              </a:pPr>
              <a:r>
                <a:rPr lang="en-GB" sz="2000" dirty="0" smtClean="0">
                  <a:solidFill>
                    <a:schemeClr val="bg1">
                      <a:lumMod val="65000"/>
                    </a:schemeClr>
                  </a:solidFill>
                  <a:latin typeface="Source Sans Pro Light" panose="020B0403030403020204" pitchFamily="34" charset="-18"/>
                  <a:ea typeface="ＭＳ Ｐゴシック" charset="0"/>
                  <a:cs typeface="Bebas Neue" charset="0"/>
                  <a:sym typeface="Bebas Neue" charset="0"/>
                </a:rPr>
                <a:t>Springs</a:t>
              </a:r>
              <a:endParaRPr lang="en-GB" sz="2000" dirty="0">
                <a:solidFill>
                  <a:schemeClr val="bg1">
                    <a:lumMod val="65000"/>
                  </a:schemeClr>
                </a:solidFill>
                <a:latin typeface="Source Sans Pro Light" panose="020B0403030403020204" pitchFamily="34" charset="-18"/>
                <a:ea typeface="ＭＳ Ｐゴシック" charset="0"/>
                <a:cs typeface="Bebas Neue" charset="0"/>
                <a:sym typeface="Bebas Neue" charset="0"/>
              </a:endParaRPr>
            </a:p>
          </p:txBody>
        </p:sp>
      </p:grpSp>
      <p:grpSp>
        <p:nvGrpSpPr>
          <p:cNvPr id="53" name="Group 1"/>
          <p:cNvGrpSpPr/>
          <p:nvPr/>
        </p:nvGrpSpPr>
        <p:grpSpPr>
          <a:xfrm>
            <a:off x="1347420" y="2098754"/>
            <a:ext cx="1241419" cy="1243921"/>
            <a:chOff x="882015" y="1966915"/>
            <a:chExt cx="1313649" cy="1313649"/>
          </a:xfrm>
        </p:grpSpPr>
        <p:sp>
          <p:nvSpPr>
            <p:cNvPr id="55" name="Teardrop 104"/>
            <p:cNvSpPr/>
            <p:nvPr/>
          </p:nvSpPr>
          <p:spPr bwMode="auto">
            <a:xfrm rot="8100000">
              <a:off x="882015" y="1966915"/>
              <a:ext cx="1313649" cy="1313649"/>
            </a:xfrm>
            <a:prstGeom prst="teardrop">
              <a:avLst/>
            </a:prstGeom>
            <a:noFill/>
            <a:ln w="28575" cap="rnd" cmpd="sng" algn="ctr">
              <a:noFill/>
              <a:prstDash val="sysDot"/>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en-US" sz="7466">
                <a:solidFill>
                  <a:srgbClr val="000000"/>
                </a:solidFill>
                <a:latin typeface="Gill Sans" charset="0"/>
                <a:ea typeface="ヒラギノ角ゴ ProN W3" charset="0"/>
                <a:cs typeface="ヒラギノ角ゴ ProN W3" charset="0"/>
                <a:sym typeface="Gill Sans" charset="0"/>
              </a:endParaRPr>
            </a:p>
          </p:txBody>
        </p:sp>
        <p:grpSp>
          <p:nvGrpSpPr>
            <p:cNvPr id="56" name="Group 40"/>
            <p:cNvGrpSpPr>
              <a:grpSpLocks noChangeAspect="1"/>
            </p:cNvGrpSpPr>
            <p:nvPr/>
          </p:nvGrpSpPr>
          <p:grpSpPr>
            <a:xfrm>
              <a:off x="996010" y="2080909"/>
              <a:ext cx="1085660" cy="1085660"/>
              <a:chOff x="4173841" y="688802"/>
              <a:chExt cx="1902056" cy="1902056"/>
            </a:xfrm>
          </p:grpSpPr>
          <p:sp>
            <p:nvSpPr>
              <p:cNvPr id="57" name="Teardrop 41"/>
              <p:cNvSpPr/>
              <p:nvPr/>
            </p:nvSpPr>
            <p:spPr bwMode="auto">
              <a:xfrm rot="8100000">
                <a:off x="4252872" y="767833"/>
                <a:ext cx="1743994" cy="1743994"/>
              </a:xfrm>
              <a:prstGeom prst="teardrop">
                <a:avLst/>
              </a:prstGeom>
              <a:blipFill dpi="0" rotWithShape="0">
                <a:blip r:embed="rId2" cstate="email">
                  <a:extLst>
                    <a:ext uri="{28A0092B-C50C-407E-A947-70E740481C1C}">
                      <a14:useLocalDpi xmlns:a14="http://schemas.microsoft.com/office/drawing/2010/main"/>
                    </a:ext>
                  </a:extLst>
                </a:blip>
                <a:srcRect/>
                <a:stretch>
                  <a:fillRect/>
                </a:stretch>
              </a:blipFill>
              <a:ln w="25400" cap="flat" cmpd="sng" algn="ctr">
                <a:noFill/>
                <a:prstDash val="solid"/>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en-US" sz="7466">
                  <a:solidFill>
                    <a:srgbClr val="000000"/>
                  </a:solidFill>
                  <a:latin typeface="Gill Sans" charset="0"/>
                  <a:ea typeface="ヒラギノ角ゴ ProN W3" charset="0"/>
                  <a:cs typeface="ヒラギノ角ゴ ProN W3" charset="0"/>
                  <a:sym typeface="Gill Sans" charset="0"/>
                </a:endParaRPr>
              </a:p>
            </p:txBody>
          </p:sp>
          <p:sp>
            <p:nvSpPr>
              <p:cNvPr id="58" name="Teardrop 42"/>
              <p:cNvSpPr/>
              <p:nvPr/>
            </p:nvSpPr>
            <p:spPr bwMode="auto">
              <a:xfrm rot="8100000">
                <a:off x="4173841" y="688802"/>
                <a:ext cx="1902056" cy="1902056"/>
              </a:xfrm>
              <a:prstGeom prst="teardrop">
                <a:avLst/>
              </a:prstGeom>
              <a:noFill/>
              <a:ln w="28575" cap="rnd" cmpd="sng" algn="ctr">
                <a:solidFill>
                  <a:srgbClr val="4690D4"/>
                </a:solidFill>
                <a:prstDash val="sysDot"/>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en-US" sz="7466">
                  <a:solidFill>
                    <a:srgbClr val="000000"/>
                  </a:solidFill>
                  <a:latin typeface="Gill Sans" charset="0"/>
                  <a:ea typeface="ヒラギノ角ゴ ProN W3" charset="0"/>
                  <a:cs typeface="ヒラギノ角ゴ ProN W3" charset="0"/>
                  <a:sym typeface="Gill Sans" charset="0"/>
                </a:endParaRPr>
              </a:p>
            </p:txBody>
          </p:sp>
        </p:grpSp>
      </p:grpSp>
      <p:grpSp>
        <p:nvGrpSpPr>
          <p:cNvPr id="60" name="Group 1"/>
          <p:cNvGrpSpPr/>
          <p:nvPr/>
        </p:nvGrpSpPr>
        <p:grpSpPr>
          <a:xfrm>
            <a:off x="2779611" y="2111279"/>
            <a:ext cx="1241419" cy="1243921"/>
            <a:chOff x="882015" y="1966915"/>
            <a:chExt cx="1313649" cy="1313649"/>
          </a:xfrm>
        </p:grpSpPr>
        <p:sp>
          <p:nvSpPr>
            <p:cNvPr id="62" name="Teardrop 104"/>
            <p:cNvSpPr/>
            <p:nvPr/>
          </p:nvSpPr>
          <p:spPr bwMode="auto">
            <a:xfrm rot="8100000">
              <a:off x="882015" y="1966915"/>
              <a:ext cx="1313649" cy="1313649"/>
            </a:xfrm>
            <a:prstGeom prst="teardrop">
              <a:avLst/>
            </a:prstGeom>
            <a:noFill/>
            <a:ln w="28575" cap="rnd" cmpd="sng" algn="ctr">
              <a:noFill/>
              <a:prstDash val="sysDot"/>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en-US" sz="7466">
                <a:solidFill>
                  <a:srgbClr val="000000"/>
                </a:solidFill>
                <a:latin typeface="Gill Sans" charset="0"/>
                <a:ea typeface="ヒラギノ角ゴ ProN W3" charset="0"/>
                <a:cs typeface="ヒラギノ角ゴ ProN W3" charset="0"/>
                <a:sym typeface="Gill Sans" charset="0"/>
              </a:endParaRPr>
            </a:p>
          </p:txBody>
        </p:sp>
        <p:grpSp>
          <p:nvGrpSpPr>
            <p:cNvPr id="63" name="Group 40"/>
            <p:cNvGrpSpPr>
              <a:grpSpLocks noChangeAspect="1"/>
            </p:cNvGrpSpPr>
            <p:nvPr/>
          </p:nvGrpSpPr>
          <p:grpSpPr>
            <a:xfrm>
              <a:off x="996010" y="2080909"/>
              <a:ext cx="1085660" cy="1085660"/>
              <a:chOff x="4173841" y="688802"/>
              <a:chExt cx="1902056" cy="1902056"/>
            </a:xfrm>
          </p:grpSpPr>
          <p:sp>
            <p:nvSpPr>
              <p:cNvPr id="64" name="Teardrop 41"/>
              <p:cNvSpPr/>
              <p:nvPr/>
            </p:nvSpPr>
            <p:spPr bwMode="auto">
              <a:xfrm rot="8100000">
                <a:off x="4252872" y="767833"/>
                <a:ext cx="1743994" cy="1743994"/>
              </a:xfrm>
              <a:prstGeom prst="teardrop">
                <a:avLst/>
              </a:prstGeom>
              <a:blipFill dpi="0" rotWithShape="0">
                <a:blip r:embed="rId3" cstate="email">
                  <a:extLst>
                    <a:ext uri="{28A0092B-C50C-407E-A947-70E740481C1C}">
                      <a14:useLocalDpi xmlns:a14="http://schemas.microsoft.com/office/drawing/2010/main"/>
                    </a:ext>
                  </a:extLst>
                </a:blip>
                <a:srcRect/>
                <a:stretch>
                  <a:fillRect t="-10000" b="10000"/>
                </a:stretch>
              </a:blipFill>
              <a:ln w="25400" cap="flat" cmpd="sng" algn="ctr">
                <a:noFill/>
                <a:prstDash val="solid"/>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en-US" sz="7466">
                  <a:solidFill>
                    <a:srgbClr val="000000"/>
                  </a:solidFill>
                  <a:latin typeface="Gill Sans" charset="0"/>
                  <a:ea typeface="ヒラギノ角ゴ ProN W3" charset="0"/>
                  <a:cs typeface="ヒラギノ角ゴ ProN W3" charset="0"/>
                  <a:sym typeface="Gill Sans" charset="0"/>
                </a:endParaRPr>
              </a:p>
            </p:txBody>
          </p:sp>
          <p:sp>
            <p:nvSpPr>
              <p:cNvPr id="99" name="Teardrop 42"/>
              <p:cNvSpPr/>
              <p:nvPr/>
            </p:nvSpPr>
            <p:spPr bwMode="auto">
              <a:xfrm rot="8100000">
                <a:off x="4173841" y="688802"/>
                <a:ext cx="1902056" cy="1902056"/>
              </a:xfrm>
              <a:prstGeom prst="teardrop">
                <a:avLst/>
              </a:prstGeom>
              <a:noFill/>
              <a:ln w="28575" cap="rnd" cmpd="sng" algn="ctr">
                <a:solidFill>
                  <a:srgbClr val="4690D4"/>
                </a:solidFill>
                <a:prstDash val="sysDot"/>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en-US" sz="7466">
                  <a:solidFill>
                    <a:srgbClr val="000000"/>
                  </a:solidFill>
                  <a:latin typeface="Gill Sans" charset="0"/>
                  <a:ea typeface="ヒラギノ角ゴ ProN W3" charset="0"/>
                  <a:cs typeface="ヒラギノ角ゴ ProN W3" charset="0"/>
                  <a:sym typeface="Gill Sans" charset="0"/>
                </a:endParaRPr>
              </a:p>
            </p:txBody>
          </p:sp>
        </p:grpSp>
      </p:grpSp>
      <p:grpSp>
        <p:nvGrpSpPr>
          <p:cNvPr id="102" name="Group 1"/>
          <p:cNvGrpSpPr/>
          <p:nvPr/>
        </p:nvGrpSpPr>
        <p:grpSpPr>
          <a:xfrm>
            <a:off x="4306264" y="2094597"/>
            <a:ext cx="1241419" cy="1243921"/>
            <a:chOff x="882015" y="1966915"/>
            <a:chExt cx="1313649" cy="1313649"/>
          </a:xfrm>
        </p:grpSpPr>
        <p:sp>
          <p:nvSpPr>
            <p:cNvPr id="109" name="Teardrop 104"/>
            <p:cNvSpPr/>
            <p:nvPr/>
          </p:nvSpPr>
          <p:spPr bwMode="auto">
            <a:xfrm rot="8100000">
              <a:off x="882015" y="1966915"/>
              <a:ext cx="1313649" cy="1313649"/>
            </a:xfrm>
            <a:prstGeom prst="teardrop">
              <a:avLst/>
            </a:prstGeom>
            <a:noFill/>
            <a:ln w="28575" cap="rnd" cmpd="sng" algn="ctr">
              <a:noFill/>
              <a:prstDash val="sysDot"/>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en-US" sz="7466">
                <a:solidFill>
                  <a:srgbClr val="000000"/>
                </a:solidFill>
                <a:latin typeface="Gill Sans" charset="0"/>
                <a:ea typeface="ヒラギノ角ゴ ProN W3" charset="0"/>
                <a:cs typeface="ヒラギノ角ゴ ProN W3" charset="0"/>
                <a:sym typeface="Gill Sans" charset="0"/>
              </a:endParaRPr>
            </a:p>
          </p:txBody>
        </p:sp>
        <p:grpSp>
          <p:nvGrpSpPr>
            <p:cNvPr id="110" name="Group 40"/>
            <p:cNvGrpSpPr>
              <a:grpSpLocks noChangeAspect="1"/>
            </p:cNvGrpSpPr>
            <p:nvPr/>
          </p:nvGrpSpPr>
          <p:grpSpPr>
            <a:xfrm>
              <a:off x="996010" y="2080909"/>
              <a:ext cx="1085660" cy="1085660"/>
              <a:chOff x="4173841" y="688802"/>
              <a:chExt cx="1902056" cy="1902056"/>
            </a:xfrm>
          </p:grpSpPr>
          <p:sp>
            <p:nvSpPr>
              <p:cNvPr id="111" name="Teardrop 41"/>
              <p:cNvSpPr/>
              <p:nvPr/>
            </p:nvSpPr>
            <p:spPr bwMode="auto">
              <a:xfrm rot="8100000">
                <a:off x="4252872" y="767833"/>
                <a:ext cx="1743994" cy="1743994"/>
              </a:xfrm>
              <a:prstGeom prst="teardrop">
                <a:avLst/>
              </a:prstGeom>
              <a:blipFill dpi="0" rotWithShape="0">
                <a:blip r:embed="rId4"/>
                <a:srcRect/>
                <a:stretch>
                  <a:fillRect r="-10000" b="5000"/>
                </a:stretch>
              </a:blipFill>
              <a:ln w="25400" cap="flat" cmpd="sng" algn="ctr">
                <a:noFill/>
                <a:prstDash val="solid"/>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en-US" sz="7466">
                  <a:solidFill>
                    <a:srgbClr val="000000"/>
                  </a:solidFill>
                  <a:latin typeface="Gill Sans" charset="0"/>
                  <a:ea typeface="ヒラギノ角ゴ ProN W3" charset="0"/>
                  <a:cs typeface="ヒラギノ角ゴ ProN W3" charset="0"/>
                  <a:sym typeface="Gill Sans" charset="0"/>
                </a:endParaRPr>
              </a:p>
            </p:txBody>
          </p:sp>
          <p:sp>
            <p:nvSpPr>
              <p:cNvPr id="112" name="Teardrop 42"/>
              <p:cNvSpPr/>
              <p:nvPr/>
            </p:nvSpPr>
            <p:spPr bwMode="auto">
              <a:xfrm rot="8100000">
                <a:off x="4173841" y="688802"/>
                <a:ext cx="1902056" cy="1902056"/>
              </a:xfrm>
              <a:prstGeom prst="teardrop">
                <a:avLst/>
              </a:prstGeom>
              <a:noFill/>
              <a:ln w="28575" cap="rnd" cmpd="sng" algn="ctr">
                <a:solidFill>
                  <a:srgbClr val="4690D4"/>
                </a:solidFill>
                <a:prstDash val="sysDot"/>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en-US" sz="7466">
                  <a:solidFill>
                    <a:srgbClr val="000000"/>
                  </a:solidFill>
                  <a:latin typeface="Gill Sans" charset="0"/>
                  <a:ea typeface="ヒラギノ角ゴ ProN W3" charset="0"/>
                  <a:cs typeface="ヒラギノ角ゴ ProN W3" charset="0"/>
                  <a:sym typeface="Gill Sans" charset="0"/>
                </a:endParaRPr>
              </a:p>
            </p:txBody>
          </p:sp>
        </p:grpSp>
      </p:grpSp>
      <p:grpSp>
        <p:nvGrpSpPr>
          <p:cNvPr id="114" name="Group 1"/>
          <p:cNvGrpSpPr/>
          <p:nvPr/>
        </p:nvGrpSpPr>
        <p:grpSpPr>
          <a:xfrm>
            <a:off x="5818500" y="2111460"/>
            <a:ext cx="1241419" cy="1243921"/>
            <a:chOff x="882015" y="1966915"/>
            <a:chExt cx="1313649" cy="1313649"/>
          </a:xfrm>
        </p:grpSpPr>
        <p:sp>
          <p:nvSpPr>
            <p:cNvPr id="116" name="Teardrop 104"/>
            <p:cNvSpPr/>
            <p:nvPr/>
          </p:nvSpPr>
          <p:spPr bwMode="auto">
            <a:xfrm rot="8100000">
              <a:off x="882015" y="1966915"/>
              <a:ext cx="1313649" cy="1313649"/>
            </a:xfrm>
            <a:prstGeom prst="teardrop">
              <a:avLst/>
            </a:prstGeom>
            <a:noFill/>
            <a:ln w="28575" cap="rnd" cmpd="sng" algn="ctr">
              <a:noFill/>
              <a:prstDash val="sysDot"/>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en-US" sz="7466">
                <a:solidFill>
                  <a:srgbClr val="000000"/>
                </a:solidFill>
                <a:latin typeface="Gill Sans" charset="0"/>
                <a:ea typeface="ヒラギノ角ゴ ProN W3" charset="0"/>
                <a:cs typeface="ヒラギノ角ゴ ProN W3" charset="0"/>
                <a:sym typeface="Gill Sans" charset="0"/>
              </a:endParaRPr>
            </a:p>
          </p:txBody>
        </p:sp>
        <p:grpSp>
          <p:nvGrpSpPr>
            <p:cNvPr id="117" name="Group 40"/>
            <p:cNvGrpSpPr>
              <a:grpSpLocks noChangeAspect="1"/>
            </p:cNvGrpSpPr>
            <p:nvPr/>
          </p:nvGrpSpPr>
          <p:grpSpPr>
            <a:xfrm>
              <a:off x="996010" y="2080909"/>
              <a:ext cx="1085660" cy="1085660"/>
              <a:chOff x="4173841" y="688802"/>
              <a:chExt cx="1902056" cy="1902056"/>
            </a:xfrm>
          </p:grpSpPr>
          <p:sp>
            <p:nvSpPr>
              <p:cNvPr id="118" name="Teardrop 41"/>
              <p:cNvSpPr/>
              <p:nvPr/>
            </p:nvSpPr>
            <p:spPr bwMode="auto">
              <a:xfrm rot="8100000">
                <a:off x="4252872" y="767833"/>
                <a:ext cx="1743994" cy="1743994"/>
              </a:xfrm>
              <a:prstGeom prst="teardrop">
                <a:avLst/>
              </a:prstGeom>
              <a:blipFill dpi="0" rotWithShape="0">
                <a:blip r:embed="rId5"/>
                <a:srcRect/>
                <a:stretch>
                  <a:fillRect r="-5000" b="2000"/>
                </a:stretch>
              </a:blipFill>
              <a:ln w="25400" cap="flat" cmpd="sng" algn="ctr">
                <a:noFill/>
                <a:prstDash val="solid"/>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en-US" sz="7466">
                  <a:solidFill>
                    <a:srgbClr val="000000"/>
                  </a:solidFill>
                  <a:latin typeface="Gill Sans" charset="0"/>
                  <a:ea typeface="ヒラギノ角ゴ ProN W3" charset="0"/>
                  <a:cs typeface="ヒラギノ角ゴ ProN W3" charset="0"/>
                  <a:sym typeface="Gill Sans" charset="0"/>
                </a:endParaRPr>
              </a:p>
            </p:txBody>
          </p:sp>
          <p:sp>
            <p:nvSpPr>
              <p:cNvPr id="119" name="Teardrop 42"/>
              <p:cNvSpPr/>
              <p:nvPr/>
            </p:nvSpPr>
            <p:spPr bwMode="auto">
              <a:xfrm rot="8100000">
                <a:off x="4173841" y="688802"/>
                <a:ext cx="1902056" cy="1902056"/>
              </a:xfrm>
              <a:prstGeom prst="teardrop">
                <a:avLst/>
              </a:prstGeom>
              <a:noFill/>
              <a:ln w="28575" cap="rnd" cmpd="sng" algn="ctr">
                <a:solidFill>
                  <a:srgbClr val="4690D4"/>
                </a:solidFill>
                <a:prstDash val="sysDot"/>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en-US" sz="7466">
                  <a:solidFill>
                    <a:srgbClr val="000000"/>
                  </a:solidFill>
                  <a:latin typeface="Gill Sans" charset="0"/>
                  <a:ea typeface="ヒラギノ角ゴ ProN W3" charset="0"/>
                  <a:cs typeface="ヒラギノ角ゴ ProN W3" charset="0"/>
                  <a:sym typeface="Gill Sans" charset="0"/>
                </a:endParaRPr>
              </a:p>
            </p:txBody>
          </p:sp>
        </p:grpSp>
      </p:grpSp>
      <p:grpSp>
        <p:nvGrpSpPr>
          <p:cNvPr id="121" name="Group 1"/>
          <p:cNvGrpSpPr/>
          <p:nvPr/>
        </p:nvGrpSpPr>
        <p:grpSpPr>
          <a:xfrm>
            <a:off x="7409898" y="2109742"/>
            <a:ext cx="1241419" cy="1243921"/>
            <a:chOff x="882015" y="1966915"/>
            <a:chExt cx="1313649" cy="1313649"/>
          </a:xfrm>
        </p:grpSpPr>
        <p:sp>
          <p:nvSpPr>
            <p:cNvPr id="123" name="Teardrop 104"/>
            <p:cNvSpPr/>
            <p:nvPr/>
          </p:nvSpPr>
          <p:spPr bwMode="auto">
            <a:xfrm rot="8100000">
              <a:off x="882015" y="1966915"/>
              <a:ext cx="1313649" cy="1313649"/>
            </a:xfrm>
            <a:prstGeom prst="teardrop">
              <a:avLst/>
            </a:prstGeom>
            <a:noFill/>
            <a:ln w="28575" cap="rnd" cmpd="sng" algn="ctr">
              <a:noFill/>
              <a:prstDash val="sysDot"/>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en-US" sz="7466">
                <a:solidFill>
                  <a:srgbClr val="000000"/>
                </a:solidFill>
                <a:latin typeface="Gill Sans" charset="0"/>
                <a:ea typeface="ヒラギノ角ゴ ProN W3" charset="0"/>
                <a:cs typeface="ヒラギノ角ゴ ProN W3" charset="0"/>
                <a:sym typeface="Gill Sans" charset="0"/>
              </a:endParaRPr>
            </a:p>
          </p:txBody>
        </p:sp>
        <p:grpSp>
          <p:nvGrpSpPr>
            <p:cNvPr id="124" name="Group 40"/>
            <p:cNvGrpSpPr>
              <a:grpSpLocks noChangeAspect="1"/>
            </p:cNvGrpSpPr>
            <p:nvPr/>
          </p:nvGrpSpPr>
          <p:grpSpPr>
            <a:xfrm>
              <a:off x="996010" y="2080909"/>
              <a:ext cx="1085660" cy="1085660"/>
              <a:chOff x="4173841" y="688802"/>
              <a:chExt cx="1902056" cy="1902056"/>
            </a:xfrm>
          </p:grpSpPr>
          <p:sp>
            <p:nvSpPr>
              <p:cNvPr id="125" name="Teardrop 41"/>
              <p:cNvSpPr/>
              <p:nvPr/>
            </p:nvSpPr>
            <p:spPr bwMode="auto">
              <a:xfrm rot="8100000">
                <a:off x="4252872" y="767833"/>
                <a:ext cx="1743994" cy="1743994"/>
              </a:xfrm>
              <a:prstGeom prst="teardrop">
                <a:avLst/>
              </a:prstGeom>
              <a:blipFill dpi="0" rotWithShape="0">
                <a:blip r:embed="rId6"/>
                <a:srcRect/>
                <a:stretch>
                  <a:fillRect b="9000"/>
                </a:stretch>
              </a:blipFill>
              <a:ln w="25400" cap="flat" cmpd="sng" algn="ctr">
                <a:noFill/>
                <a:prstDash val="solid"/>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en-US" sz="7466">
                  <a:solidFill>
                    <a:srgbClr val="000000"/>
                  </a:solidFill>
                  <a:latin typeface="Gill Sans" charset="0"/>
                  <a:ea typeface="ヒラギノ角ゴ ProN W3" charset="0"/>
                  <a:cs typeface="ヒラギノ角ゴ ProN W3" charset="0"/>
                  <a:sym typeface="Gill Sans" charset="0"/>
                </a:endParaRPr>
              </a:p>
            </p:txBody>
          </p:sp>
          <p:sp>
            <p:nvSpPr>
              <p:cNvPr id="126" name="Teardrop 42"/>
              <p:cNvSpPr/>
              <p:nvPr/>
            </p:nvSpPr>
            <p:spPr bwMode="auto">
              <a:xfrm rot="8100000">
                <a:off x="4173841" y="688802"/>
                <a:ext cx="1902056" cy="1902056"/>
              </a:xfrm>
              <a:prstGeom prst="teardrop">
                <a:avLst/>
              </a:prstGeom>
              <a:noFill/>
              <a:ln w="28575" cap="rnd" cmpd="sng" algn="ctr">
                <a:solidFill>
                  <a:srgbClr val="4690D4"/>
                </a:solidFill>
                <a:prstDash val="sysDot"/>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en-US" sz="7466">
                  <a:solidFill>
                    <a:srgbClr val="000000"/>
                  </a:solidFill>
                  <a:latin typeface="Gill Sans" charset="0"/>
                  <a:ea typeface="ヒラギノ角ゴ ProN W3" charset="0"/>
                  <a:cs typeface="ヒラギノ角ゴ ProN W3" charset="0"/>
                  <a:sym typeface="Gill Sans" charset="0"/>
                </a:endParaRPr>
              </a:p>
            </p:txBody>
          </p:sp>
        </p:grpSp>
      </p:grpSp>
      <p:grpSp>
        <p:nvGrpSpPr>
          <p:cNvPr id="128" name="Group 1"/>
          <p:cNvGrpSpPr/>
          <p:nvPr/>
        </p:nvGrpSpPr>
        <p:grpSpPr>
          <a:xfrm>
            <a:off x="8879584" y="2058612"/>
            <a:ext cx="1241419" cy="1243921"/>
            <a:chOff x="882015" y="1966915"/>
            <a:chExt cx="1313649" cy="1313649"/>
          </a:xfrm>
        </p:grpSpPr>
        <p:sp>
          <p:nvSpPr>
            <p:cNvPr id="130" name="Teardrop 104"/>
            <p:cNvSpPr/>
            <p:nvPr/>
          </p:nvSpPr>
          <p:spPr bwMode="auto">
            <a:xfrm rot="8100000">
              <a:off x="882015" y="1966915"/>
              <a:ext cx="1313649" cy="1313649"/>
            </a:xfrm>
            <a:prstGeom prst="teardrop">
              <a:avLst/>
            </a:prstGeom>
            <a:noFill/>
            <a:ln w="28575" cap="rnd" cmpd="sng" algn="ctr">
              <a:noFill/>
              <a:prstDash val="sysDot"/>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en-US" sz="7466">
                <a:solidFill>
                  <a:srgbClr val="000000"/>
                </a:solidFill>
                <a:latin typeface="Gill Sans" charset="0"/>
                <a:ea typeface="ヒラギノ角ゴ ProN W3" charset="0"/>
                <a:cs typeface="ヒラギノ角ゴ ProN W3" charset="0"/>
                <a:sym typeface="Gill Sans" charset="0"/>
              </a:endParaRPr>
            </a:p>
          </p:txBody>
        </p:sp>
        <p:grpSp>
          <p:nvGrpSpPr>
            <p:cNvPr id="131" name="Group 40"/>
            <p:cNvGrpSpPr>
              <a:grpSpLocks noChangeAspect="1"/>
            </p:cNvGrpSpPr>
            <p:nvPr/>
          </p:nvGrpSpPr>
          <p:grpSpPr>
            <a:xfrm>
              <a:off x="996010" y="2080909"/>
              <a:ext cx="1085660" cy="1085660"/>
              <a:chOff x="4173841" y="688802"/>
              <a:chExt cx="1902056" cy="1902056"/>
            </a:xfrm>
          </p:grpSpPr>
          <p:sp>
            <p:nvSpPr>
              <p:cNvPr id="132" name="Teardrop 41"/>
              <p:cNvSpPr/>
              <p:nvPr/>
            </p:nvSpPr>
            <p:spPr bwMode="auto">
              <a:xfrm rot="8100000">
                <a:off x="4252872" y="767833"/>
                <a:ext cx="1743994" cy="1743994"/>
              </a:xfrm>
              <a:prstGeom prst="teardrop">
                <a:avLst/>
              </a:prstGeom>
              <a:blipFill dpi="0" rotWithShape="0">
                <a:blip r:embed="rId7"/>
                <a:srcRect/>
                <a:stretch>
                  <a:fillRect/>
                </a:stretch>
              </a:blipFill>
              <a:ln w="25400" cap="flat" cmpd="sng" algn="ctr">
                <a:noFill/>
                <a:prstDash val="solid"/>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en-US" sz="7466">
                  <a:solidFill>
                    <a:srgbClr val="000000"/>
                  </a:solidFill>
                  <a:latin typeface="Gill Sans" charset="0"/>
                  <a:ea typeface="ヒラギノ角ゴ ProN W3" charset="0"/>
                  <a:cs typeface="ヒラギノ角ゴ ProN W3" charset="0"/>
                  <a:sym typeface="Gill Sans" charset="0"/>
                </a:endParaRPr>
              </a:p>
            </p:txBody>
          </p:sp>
          <p:sp>
            <p:nvSpPr>
              <p:cNvPr id="133" name="Teardrop 42"/>
              <p:cNvSpPr/>
              <p:nvPr/>
            </p:nvSpPr>
            <p:spPr bwMode="auto">
              <a:xfrm rot="8100000">
                <a:off x="4173841" y="688802"/>
                <a:ext cx="1902056" cy="1902056"/>
              </a:xfrm>
              <a:prstGeom prst="teardrop">
                <a:avLst/>
              </a:prstGeom>
              <a:noFill/>
              <a:ln w="28575" cap="rnd" cmpd="sng" algn="ctr">
                <a:solidFill>
                  <a:srgbClr val="4690D4"/>
                </a:solidFill>
                <a:prstDash val="sysDot"/>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en-US" sz="7466">
                  <a:solidFill>
                    <a:srgbClr val="000000"/>
                  </a:solidFill>
                  <a:latin typeface="Gill Sans" charset="0"/>
                  <a:ea typeface="ヒラギノ角ゴ ProN W3" charset="0"/>
                  <a:cs typeface="ヒラギノ角ゴ ProN W3" charset="0"/>
                  <a:sym typeface="Gill Sans" charset="0"/>
                </a:endParaRPr>
              </a:p>
            </p:txBody>
          </p:sp>
        </p:grpSp>
      </p:grpSp>
      <p:grpSp>
        <p:nvGrpSpPr>
          <p:cNvPr id="135" name="Group 1"/>
          <p:cNvGrpSpPr/>
          <p:nvPr/>
        </p:nvGrpSpPr>
        <p:grpSpPr>
          <a:xfrm>
            <a:off x="10497157" y="2058611"/>
            <a:ext cx="1241419" cy="1243921"/>
            <a:chOff x="882015" y="1966915"/>
            <a:chExt cx="1313649" cy="1313649"/>
          </a:xfrm>
        </p:grpSpPr>
        <p:sp>
          <p:nvSpPr>
            <p:cNvPr id="137" name="Teardrop 104"/>
            <p:cNvSpPr/>
            <p:nvPr/>
          </p:nvSpPr>
          <p:spPr bwMode="auto">
            <a:xfrm rot="8100000">
              <a:off x="882015" y="1966915"/>
              <a:ext cx="1313649" cy="1313649"/>
            </a:xfrm>
            <a:prstGeom prst="teardrop">
              <a:avLst/>
            </a:prstGeom>
            <a:noFill/>
            <a:ln w="28575" cap="rnd" cmpd="sng" algn="ctr">
              <a:noFill/>
              <a:prstDash val="sysDot"/>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en-US" sz="7466">
                <a:solidFill>
                  <a:srgbClr val="000000"/>
                </a:solidFill>
                <a:latin typeface="Gill Sans" charset="0"/>
                <a:ea typeface="ヒラギノ角ゴ ProN W3" charset="0"/>
                <a:cs typeface="ヒラギノ角ゴ ProN W3" charset="0"/>
                <a:sym typeface="Gill Sans" charset="0"/>
              </a:endParaRPr>
            </a:p>
          </p:txBody>
        </p:sp>
        <p:grpSp>
          <p:nvGrpSpPr>
            <p:cNvPr id="138" name="Group 40"/>
            <p:cNvGrpSpPr>
              <a:grpSpLocks noChangeAspect="1"/>
            </p:cNvGrpSpPr>
            <p:nvPr/>
          </p:nvGrpSpPr>
          <p:grpSpPr>
            <a:xfrm>
              <a:off x="996010" y="2080909"/>
              <a:ext cx="1085660" cy="1085660"/>
              <a:chOff x="4173841" y="688802"/>
              <a:chExt cx="1902056" cy="1902056"/>
            </a:xfrm>
          </p:grpSpPr>
          <p:sp>
            <p:nvSpPr>
              <p:cNvPr id="139" name="Teardrop 41"/>
              <p:cNvSpPr/>
              <p:nvPr/>
            </p:nvSpPr>
            <p:spPr bwMode="auto">
              <a:xfrm rot="8100000">
                <a:off x="4252872" y="767833"/>
                <a:ext cx="1743994" cy="1743994"/>
              </a:xfrm>
              <a:prstGeom prst="teardrop">
                <a:avLst/>
              </a:prstGeom>
              <a:blipFill dpi="0" rotWithShape="0">
                <a:blip r:embed="rId8"/>
                <a:srcRect/>
                <a:stretch>
                  <a:fillRect/>
                </a:stretch>
              </a:blipFill>
              <a:ln w="25400" cap="flat" cmpd="sng" algn="ctr">
                <a:noFill/>
                <a:prstDash val="solid"/>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en-US" sz="7466">
                  <a:solidFill>
                    <a:srgbClr val="000000"/>
                  </a:solidFill>
                  <a:latin typeface="Gill Sans" charset="0"/>
                  <a:ea typeface="ヒラギノ角ゴ ProN W3" charset="0"/>
                  <a:cs typeface="ヒラギノ角ゴ ProN W3" charset="0"/>
                  <a:sym typeface="Gill Sans" charset="0"/>
                </a:endParaRPr>
              </a:p>
            </p:txBody>
          </p:sp>
          <p:sp>
            <p:nvSpPr>
              <p:cNvPr id="140" name="Teardrop 42"/>
              <p:cNvSpPr/>
              <p:nvPr/>
            </p:nvSpPr>
            <p:spPr bwMode="auto">
              <a:xfrm rot="8100000">
                <a:off x="4173841" y="688802"/>
                <a:ext cx="1902056" cy="1902056"/>
              </a:xfrm>
              <a:prstGeom prst="teardrop">
                <a:avLst/>
              </a:prstGeom>
              <a:noFill/>
              <a:ln w="28575" cap="rnd" cmpd="sng" algn="ctr">
                <a:solidFill>
                  <a:srgbClr val="4690D4"/>
                </a:solidFill>
                <a:prstDash val="sysDot"/>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en-US" sz="7466">
                  <a:solidFill>
                    <a:srgbClr val="000000"/>
                  </a:solidFill>
                  <a:latin typeface="Gill Sans" charset="0"/>
                  <a:ea typeface="ヒラギノ角ゴ ProN W3" charset="0"/>
                  <a:cs typeface="ヒラギノ角ゴ ProN W3" charset="0"/>
                  <a:sym typeface="Gill Sans" charset="0"/>
                </a:endParaRPr>
              </a:p>
            </p:txBody>
          </p:sp>
        </p:grpSp>
      </p:grpSp>
      <p:grpSp>
        <p:nvGrpSpPr>
          <p:cNvPr id="141" name="Group 27"/>
          <p:cNvGrpSpPr>
            <a:grpSpLocks/>
          </p:cNvGrpSpPr>
          <p:nvPr/>
        </p:nvGrpSpPr>
        <p:grpSpPr bwMode="auto">
          <a:xfrm>
            <a:off x="2593427" y="4176856"/>
            <a:ext cx="1549955" cy="974407"/>
            <a:chOff x="0" y="0"/>
            <a:chExt cx="3307" cy="1416"/>
          </a:xfrm>
        </p:grpSpPr>
        <p:sp>
          <p:nvSpPr>
            <p:cNvPr id="142" name="Rectangle 28"/>
            <p:cNvSpPr>
              <a:spLocks/>
            </p:cNvSpPr>
            <p:nvPr/>
          </p:nvSpPr>
          <p:spPr bwMode="auto">
            <a:xfrm>
              <a:off x="0" y="392"/>
              <a:ext cx="3307"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a:lnSpc>
                  <a:spcPct val="125000"/>
                </a:lnSpc>
              </a:pPr>
              <a:r>
                <a:rPr lang="en-GB" sz="1200" dirty="0" smtClean="0">
                  <a:solidFill>
                    <a:srgbClr val="4D4D4D"/>
                  </a:solidFill>
                  <a:latin typeface="+mj-lt"/>
                  <a:ea typeface="ＭＳ Ｐゴシック" charset="0"/>
                  <a:cs typeface="Lato Light" charset="0"/>
                  <a:sym typeface="Lato Light" charset="0"/>
                </a:rPr>
                <a:t>Stamped and deep drawn parts</a:t>
              </a:r>
              <a:endParaRPr lang="en-GB" sz="1200" dirty="0">
                <a:solidFill>
                  <a:srgbClr val="4D4D4D"/>
                </a:solidFill>
                <a:latin typeface="+mj-lt"/>
                <a:ea typeface="ＭＳ Ｐゴシック" charset="0"/>
                <a:cs typeface="Lato Light" charset="0"/>
                <a:sym typeface="Lato Light" charset="0"/>
              </a:endParaRPr>
            </a:p>
          </p:txBody>
        </p:sp>
        <p:sp>
          <p:nvSpPr>
            <p:cNvPr id="143" name="Rectangle 29"/>
            <p:cNvSpPr>
              <a:spLocks/>
            </p:cNvSpPr>
            <p:nvPr/>
          </p:nvSpPr>
          <p:spPr bwMode="auto">
            <a:xfrm>
              <a:off x="0" y="0"/>
              <a:ext cx="3307"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a:lnSpc>
                  <a:spcPct val="80000"/>
                </a:lnSpc>
              </a:pPr>
              <a:r>
                <a:rPr lang="en-GB" sz="2000" dirty="0" smtClean="0">
                  <a:solidFill>
                    <a:schemeClr val="bg1">
                      <a:lumMod val="65000"/>
                    </a:schemeClr>
                  </a:solidFill>
                  <a:latin typeface="Source Sans Pro Light" panose="020B0403030403020204" pitchFamily="34" charset="-18"/>
                  <a:ea typeface="ＭＳ Ｐゴシック" charset="0"/>
                  <a:cs typeface="Bebas Neue" charset="0"/>
                  <a:sym typeface="Bebas Neue" charset="0"/>
                </a:rPr>
                <a:t>Stamping</a:t>
              </a:r>
              <a:endParaRPr lang="en-GB" sz="2000" dirty="0">
                <a:solidFill>
                  <a:schemeClr val="bg1">
                    <a:lumMod val="65000"/>
                  </a:schemeClr>
                </a:solidFill>
                <a:latin typeface="Source Sans Pro Light" panose="020B0403030403020204" pitchFamily="34" charset="-18"/>
                <a:ea typeface="ＭＳ Ｐゴシック" charset="0"/>
                <a:cs typeface="Bebas Neue" charset="0"/>
                <a:sym typeface="Bebas Neue" charset="0"/>
              </a:endParaRPr>
            </a:p>
          </p:txBody>
        </p:sp>
      </p:grpSp>
      <p:grpSp>
        <p:nvGrpSpPr>
          <p:cNvPr id="144" name="Group 27"/>
          <p:cNvGrpSpPr>
            <a:grpSpLocks/>
          </p:cNvGrpSpPr>
          <p:nvPr/>
        </p:nvGrpSpPr>
        <p:grpSpPr bwMode="auto">
          <a:xfrm>
            <a:off x="4098688" y="4032946"/>
            <a:ext cx="1549955" cy="1993780"/>
            <a:chOff x="0" y="0"/>
            <a:chExt cx="3307" cy="1416"/>
          </a:xfrm>
        </p:grpSpPr>
        <p:sp>
          <p:nvSpPr>
            <p:cNvPr id="145" name="Rectangle 28"/>
            <p:cNvSpPr>
              <a:spLocks/>
            </p:cNvSpPr>
            <p:nvPr/>
          </p:nvSpPr>
          <p:spPr bwMode="auto">
            <a:xfrm>
              <a:off x="0" y="392"/>
              <a:ext cx="3307"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nSpc>
                  <a:spcPct val="125000"/>
                </a:lnSpc>
              </a:pPr>
              <a:r>
                <a:rPr lang="en-GB" sz="1200" dirty="0" smtClean="0">
                  <a:solidFill>
                    <a:srgbClr val="4D4D4D"/>
                  </a:solidFill>
                  <a:latin typeface="+mj-lt"/>
                  <a:ea typeface="ＭＳ Ｐゴシック" charset="0"/>
                  <a:cs typeface="Lato Light" charset="0"/>
                  <a:sym typeface="Lato Light" charset="0"/>
                </a:rPr>
                <a:t>Turned and milled parts.</a:t>
              </a:r>
            </a:p>
            <a:p>
              <a:pPr>
                <a:lnSpc>
                  <a:spcPct val="125000"/>
                </a:lnSpc>
              </a:pPr>
              <a:r>
                <a:rPr lang="en-GB" sz="1200" dirty="0" smtClean="0">
                  <a:solidFill>
                    <a:srgbClr val="4D4D4D"/>
                  </a:solidFill>
                  <a:latin typeface="+mj-lt"/>
                  <a:ea typeface="ＭＳ Ｐゴシック" charset="0"/>
                  <a:cs typeface="Lato Light" charset="0"/>
                  <a:sym typeface="Lato Light" charset="0"/>
                </a:rPr>
                <a:t>Materials:</a:t>
              </a:r>
            </a:p>
            <a:p>
              <a:pPr marL="171450" indent="-171450">
                <a:buFont typeface="Arial" panose="020B0604020202020204" pitchFamily="34" charset="0"/>
                <a:buChar char="•"/>
              </a:pPr>
              <a:r>
                <a:rPr lang="en-GB" sz="1200" dirty="0" smtClean="0">
                  <a:solidFill>
                    <a:srgbClr val="4D4D4D"/>
                  </a:solidFill>
                  <a:latin typeface="+mj-lt"/>
                  <a:ea typeface="ＭＳ Ｐゴシック" charset="0"/>
                  <a:cs typeface="Lato Light" charset="0"/>
                  <a:sym typeface="Lato Light" charset="0"/>
                </a:rPr>
                <a:t>Steel</a:t>
              </a:r>
            </a:p>
            <a:p>
              <a:pPr marL="171450" indent="-171450">
                <a:buFont typeface="Arial" panose="020B0604020202020204" pitchFamily="34" charset="0"/>
                <a:buChar char="•"/>
              </a:pPr>
              <a:r>
                <a:rPr lang="en-GB" sz="1200" dirty="0" smtClean="0">
                  <a:solidFill>
                    <a:srgbClr val="4D4D4D"/>
                  </a:solidFill>
                  <a:latin typeface="+mj-lt"/>
                  <a:ea typeface="ＭＳ Ｐゴシック" charset="0"/>
                  <a:cs typeface="Lato Light" charset="0"/>
                  <a:sym typeface="Lato Light" charset="0"/>
                </a:rPr>
                <a:t>Stainless steel</a:t>
              </a:r>
            </a:p>
            <a:p>
              <a:pPr marL="171450" indent="-171450">
                <a:buFont typeface="Arial" panose="020B0604020202020204" pitchFamily="34" charset="0"/>
                <a:buChar char="•"/>
              </a:pPr>
              <a:r>
                <a:rPr lang="en-GB" sz="1200" dirty="0" smtClean="0">
                  <a:solidFill>
                    <a:srgbClr val="4D4D4D"/>
                  </a:solidFill>
                  <a:latin typeface="+mj-lt"/>
                  <a:ea typeface="ＭＳ Ｐゴシック" charset="0"/>
                  <a:cs typeface="Lato Light" charset="0"/>
                  <a:sym typeface="Lato Light" charset="0"/>
                </a:rPr>
                <a:t>Bronze and Brass</a:t>
              </a:r>
            </a:p>
            <a:p>
              <a:pPr marL="171450" indent="-171450">
                <a:buFont typeface="Arial" panose="020B0604020202020204" pitchFamily="34" charset="0"/>
                <a:buChar char="•"/>
              </a:pPr>
              <a:r>
                <a:rPr lang="en-GB" sz="1200" dirty="0" smtClean="0">
                  <a:solidFill>
                    <a:srgbClr val="4D4D4D"/>
                  </a:solidFill>
                  <a:latin typeface="+mj-lt"/>
                  <a:ea typeface="ＭＳ Ｐゴシック" charset="0"/>
                  <a:cs typeface="Lato Light" charset="0"/>
                  <a:sym typeface="Lato Light" charset="0"/>
                </a:rPr>
                <a:t>Other special materials</a:t>
              </a:r>
            </a:p>
            <a:p>
              <a:pPr marL="171450" indent="-171450" algn="l">
                <a:lnSpc>
                  <a:spcPct val="125000"/>
                </a:lnSpc>
                <a:buFont typeface="Arial" panose="020B0604020202020204" pitchFamily="34" charset="0"/>
                <a:buChar char="•"/>
              </a:pPr>
              <a:endParaRPr lang="en-US" sz="1200" dirty="0">
                <a:solidFill>
                  <a:srgbClr val="4D4D4D"/>
                </a:solidFill>
                <a:latin typeface="+mj-lt"/>
                <a:ea typeface="ＭＳ Ｐゴシック" charset="0"/>
                <a:cs typeface="Lato Light" charset="0"/>
                <a:sym typeface="Lato Light" charset="0"/>
              </a:endParaRPr>
            </a:p>
            <a:p>
              <a:pPr algn="l">
                <a:lnSpc>
                  <a:spcPct val="125000"/>
                </a:lnSpc>
              </a:pPr>
              <a:endParaRPr lang="en-US" sz="1200" dirty="0">
                <a:solidFill>
                  <a:srgbClr val="4D4D4D"/>
                </a:solidFill>
                <a:latin typeface="+mj-lt"/>
                <a:ea typeface="ＭＳ Ｐゴシック" charset="0"/>
                <a:cs typeface="Lato Light" charset="0"/>
                <a:sym typeface="Lato Light" charset="0"/>
              </a:endParaRPr>
            </a:p>
          </p:txBody>
        </p:sp>
        <p:sp>
          <p:nvSpPr>
            <p:cNvPr id="146" name="Rectangle 29"/>
            <p:cNvSpPr>
              <a:spLocks/>
            </p:cNvSpPr>
            <p:nvPr/>
          </p:nvSpPr>
          <p:spPr bwMode="auto">
            <a:xfrm>
              <a:off x="0" y="0"/>
              <a:ext cx="3307"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a:lnSpc>
                  <a:spcPct val="80000"/>
                </a:lnSpc>
              </a:pPr>
              <a:r>
                <a:rPr lang="en-GB" sz="2000" dirty="0" smtClean="0">
                  <a:solidFill>
                    <a:schemeClr val="bg1">
                      <a:lumMod val="65000"/>
                    </a:schemeClr>
                  </a:solidFill>
                  <a:latin typeface="Source Sans Pro Light" panose="020B0403030403020204" pitchFamily="34" charset="-18"/>
                  <a:ea typeface="ＭＳ Ｐゴシック" charset="0"/>
                  <a:cs typeface="Bebas Neue" charset="0"/>
                  <a:sym typeface="Bebas Neue" charset="0"/>
                </a:rPr>
                <a:t>Machining</a:t>
              </a:r>
              <a:endParaRPr lang="en-GB" sz="2000" dirty="0">
                <a:solidFill>
                  <a:schemeClr val="bg1">
                    <a:lumMod val="65000"/>
                  </a:schemeClr>
                </a:solidFill>
                <a:latin typeface="Source Sans Pro Light" panose="020B0403030403020204" pitchFamily="34" charset="-18"/>
                <a:ea typeface="ＭＳ Ｐゴシック" charset="0"/>
                <a:cs typeface="Bebas Neue" charset="0"/>
                <a:sym typeface="Bebas Neue" charset="0"/>
              </a:endParaRPr>
            </a:p>
          </p:txBody>
        </p:sp>
      </p:grpSp>
      <p:grpSp>
        <p:nvGrpSpPr>
          <p:cNvPr id="147" name="Group 27"/>
          <p:cNvGrpSpPr>
            <a:grpSpLocks/>
          </p:cNvGrpSpPr>
          <p:nvPr/>
        </p:nvGrpSpPr>
        <p:grpSpPr bwMode="auto">
          <a:xfrm>
            <a:off x="5593379" y="4217821"/>
            <a:ext cx="1740243" cy="1001243"/>
            <a:chOff x="-135" y="0"/>
            <a:chExt cx="3713" cy="1455"/>
          </a:xfrm>
        </p:grpSpPr>
        <p:sp>
          <p:nvSpPr>
            <p:cNvPr id="148" name="Rectangle 28"/>
            <p:cNvSpPr>
              <a:spLocks/>
            </p:cNvSpPr>
            <p:nvPr/>
          </p:nvSpPr>
          <p:spPr bwMode="auto">
            <a:xfrm>
              <a:off x="0" y="431"/>
              <a:ext cx="3307"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a:lnSpc>
                  <a:spcPct val="125000"/>
                </a:lnSpc>
              </a:pPr>
              <a:r>
                <a:rPr lang="en-GB" sz="1200" dirty="0" smtClean="0">
                  <a:solidFill>
                    <a:srgbClr val="4D4D4D"/>
                  </a:solidFill>
                  <a:latin typeface="+mj-lt"/>
                  <a:ea typeface="ＭＳ Ｐゴシック" charset="0"/>
                  <a:cs typeface="Lato Light" charset="0"/>
                  <a:sym typeface="Lato Light" charset="0"/>
                </a:rPr>
                <a:t>Over-moulded semi-products and final metal-plastic products</a:t>
              </a:r>
              <a:endParaRPr lang="en-GB" sz="1200" dirty="0">
                <a:solidFill>
                  <a:srgbClr val="4D4D4D"/>
                </a:solidFill>
                <a:latin typeface="+mj-lt"/>
                <a:ea typeface="ＭＳ Ｐゴシック" charset="0"/>
                <a:cs typeface="Lato Light" charset="0"/>
                <a:sym typeface="Lato Light" charset="0"/>
              </a:endParaRPr>
            </a:p>
          </p:txBody>
        </p:sp>
        <p:sp>
          <p:nvSpPr>
            <p:cNvPr id="149" name="Rectangle 29"/>
            <p:cNvSpPr>
              <a:spLocks/>
            </p:cNvSpPr>
            <p:nvPr/>
          </p:nvSpPr>
          <p:spPr bwMode="auto">
            <a:xfrm>
              <a:off x="-135" y="0"/>
              <a:ext cx="3713"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a:lnSpc>
                  <a:spcPct val="80000"/>
                </a:lnSpc>
              </a:pPr>
              <a:r>
                <a:rPr lang="en-GB" sz="2000" dirty="0" smtClean="0">
                  <a:solidFill>
                    <a:schemeClr val="bg1">
                      <a:lumMod val="65000"/>
                    </a:schemeClr>
                  </a:solidFill>
                  <a:latin typeface="Source Sans Pro Light" panose="020B0403030403020204" pitchFamily="34" charset="-18"/>
                  <a:ea typeface="ＭＳ Ｐゴシック" charset="0"/>
                  <a:cs typeface="Bebas Neue" charset="0"/>
                  <a:sym typeface="Bebas Neue" charset="0"/>
                </a:rPr>
                <a:t>Metal-plastic</a:t>
              </a:r>
              <a:endParaRPr lang="en-GB" sz="2000" dirty="0">
                <a:solidFill>
                  <a:schemeClr val="bg1">
                    <a:lumMod val="65000"/>
                  </a:schemeClr>
                </a:solidFill>
                <a:latin typeface="Source Sans Pro Light" panose="020B0403030403020204" pitchFamily="34" charset="-18"/>
                <a:ea typeface="ＭＳ Ｐゴシック" charset="0"/>
                <a:cs typeface="Bebas Neue" charset="0"/>
                <a:sym typeface="Bebas Neue" charset="0"/>
              </a:endParaRPr>
            </a:p>
          </p:txBody>
        </p:sp>
      </p:grpSp>
      <p:grpSp>
        <p:nvGrpSpPr>
          <p:cNvPr id="150" name="Group 27"/>
          <p:cNvGrpSpPr>
            <a:grpSpLocks/>
          </p:cNvGrpSpPr>
          <p:nvPr/>
        </p:nvGrpSpPr>
        <p:grpSpPr bwMode="auto">
          <a:xfrm>
            <a:off x="7364755" y="4232383"/>
            <a:ext cx="1331705" cy="974407"/>
            <a:chOff x="0" y="0"/>
            <a:chExt cx="3307" cy="1416"/>
          </a:xfrm>
        </p:grpSpPr>
        <p:sp>
          <p:nvSpPr>
            <p:cNvPr id="151" name="Rectangle 28"/>
            <p:cNvSpPr>
              <a:spLocks/>
            </p:cNvSpPr>
            <p:nvPr/>
          </p:nvSpPr>
          <p:spPr bwMode="auto">
            <a:xfrm>
              <a:off x="0" y="392"/>
              <a:ext cx="3307"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a:lnSpc>
                  <a:spcPct val="125000"/>
                </a:lnSpc>
              </a:pPr>
              <a:r>
                <a:rPr lang="en-GB" sz="1200" dirty="0" smtClean="0">
                  <a:solidFill>
                    <a:srgbClr val="4D4D4D"/>
                  </a:solidFill>
                  <a:latin typeface="+mj-lt"/>
                  <a:ea typeface="ＭＳ Ｐゴシック" charset="0"/>
                  <a:cs typeface="Lato Light" charset="0"/>
                  <a:sym typeface="Lato Light" charset="0"/>
                </a:rPr>
                <a:t>Plastic components and final products</a:t>
              </a:r>
              <a:endParaRPr lang="en-GB" sz="1200" dirty="0">
                <a:solidFill>
                  <a:srgbClr val="4D4D4D"/>
                </a:solidFill>
                <a:latin typeface="+mj-lt"/>
                <a:ea typeface="ＭＳ Ｐゴシック" charset="0"/>
                <a:cs typeface="Lato Light" charset="0"/>
                <a:sym typeface="Lato Light" charset="0"/>
              </a:endParaRPr>
            </a:p>
          </p:txBody>
        </p:sp>
        <p:sp>
          <p:nvSpPr>
            <p:cNvPr id="152" name="Rectangle 29"/>
            <p:cNvSpPr>
              <a:spLocks/>
            </p:cNvSpPr>
            <p:nvPr/>
          </p:nvSpPr>
          <p:spPr bwMode="auto">
            <a:xfrm>
              <a:off x="0" y="0"/>
              <a:ext cx="3307"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a:lnSpc>
                  <a:spcPct val="80000"/>
                </a:lnSpc>
              </a:pPr>
              <a:r>
                <a:rPr lang="en-GB" sz="2000" dirty="0" smtClean="0">
                  <a:solidFill>
                    <a:schemeClr val="bg1">
                      <a:lumMod val="65000"/>
                    </a:schemeClr>
                  </a:solidFill>
                  <a:latin typeface="Source Sans Pro Light" panose="020B0403030403020204" pitchFamily="34" charset="-18"/>
                  <a:ea typeface="ＭＳ Ｐゴシック" charset="0"/>
                  <a:cs typeface="Bebas Neue" charset="0"/>
                  <a:sym typeface="Bebas Neue" charset="0"/>
                </a:rPr>
                <a:t>Plastic</a:t>
              </a:r>
              <a:endParaRPr lang="en-GB" sz="2000" dirty="0">
                <a:solidFill>
                  <a:schemeClr val="bg1">
                    <a:lumMod val="65000"/>
                  </a:schemeClr>
                </a:solidFill>
                <a:latin typeface="Source Sans Pro Light" panose="020B0403030403020204" pitchFamily="34" charset="-18"/>
                <a:ea typeface="ＭＳ Ｐゴシック" charset="0"/>
                <a:cs typeface="Bebas Neue" charset="0"/>
                <a:sym typeface="Bebas Neue" charset="0"/>
              </a:endParaRPr>
            </a:p>
          </p:txBody>
        </p:sp>
      </p:grpSp>
      <p:grpSp>
        <p:nvGrpSpPr>
          <p:cNvPr id="153" name="Group 27"/>
          <p:cNvGrpSpPr>
            <a:grpSpLocks/>
          </p:cNvGrpSpPr>
          <p:nvPr/>
        </p:nvGrpSpPr>
        <p:grpSpPr bwMode="auto">
          <a:xfrm>
            <a:off x="8807291" y="3972608"/>
            <a:ext cx="1549955" cy="2457590"/>
            <a:chOff x="0" y="0"/>
            <a:chExt cx="3307" cy="1388"/>
          </a:xfrm>
        </p:grpSpPr>
        <p:sp>
          <p:nvSpPr>
            <p:cNvPr id="154" name="Rectangle 28"/>
            <p:cNvSpPr>
              <a:spLocks/>
            </p:cNvSpPr>
            <p:nvPr/>
          </p:nvSpPr>
          <p:spPr bwMode="auto">
            <a:xfrm>
              <a:off x="0" y="364"/>
              <a:ext cx="3307"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nSpc>
                  <a:spcPct val="125000"/>
                </a:lnSpc>
              </a:pPr>
              <a:r>
                <a:rPr lang="en-GB" sz="1200" dirty="0" smtClean="0">
                  <a:solidFill>
                    <a:srgbClr val="4D4D4D"/>
                  </a:solidFill>
                  <a:latin typeface="+mj-lt"/>
                  <a:ea typeface="ＭＳ Ｐゴシック" charset="0"/>
                  <a:cs typeface="Lato Light" charset="0"/>
                  <a:sym typeface="Lato Light" charset="0"/>
                </a:rPr>
                <a:t>Heat treatment and surface treatment:</a:t>
              </a:r>
            </a:p>
            <a:p>
              <a:pPr marL="171450" indent="-171450">
                <a:buFont typeface="Arial" panose="020B0604020202020204" pitchFamily="34" charset="0"/>
                <a:buChar char="•"/>
              </a:pPr>
              <a:r>
                <a:rPr lang="en-GB" altLang="sl-SI" sz="1200" dirty="0" smtClean="0">
                  <a:solidFill>
                    <a:srgbClr val="4D4D4D"/>
                  </a:solidFill>
                  <a:latin typeface="+mj-lt"/>
                </a:rPr>
                <a:t>Hardening,</a:t>
              </a:r>
              <a:endParaRPr lang="en-GB" sz="1200" dirty="0" smtClean="0">
                <a:solidFill>
                  <a:srgbClr val="4D4D4D"/>
                </a:solidFill>
                <a:latin typeface="+mj-lt"/>
                <a:ea typeface="ＭＳ Ｐゴシック" charset="0"/>
                <a:cs typeface="Lato Light" charset="0"/>
                <a:sym typeface="Lato Light" charset="0"/>
              </a:endParaRPr>
            </a:p>
            <a:p>
              <a:pPr marL="171450" indent="-171450">
                <a:buFont typeface="Arial" panose="020B0604020202020204" pitchFamily="34" charset="0"/>
                <a:buChar char="•"/>
              </a:pPr>
              <a:r>
                <a:rPr lang="en-GB" altLang="sl-SI" sz="1200" dirty="0" err="1" smtClean="0">
                  <a:solidFill>
                    <a:srgbClr val="4D4D4D"/>
                  </a:solidFill>
                  <a:latin typeface="+mj-lt"/>
                  <a:ea typeface="ＭＳ Ｐゴシック" charset="0"/>
                  <a:sym typeface="Lato Light" charset="0"/>
                </a:rPr>
                <a:t>C</a:t>
              </a:r>
              <a:r>
                <a:rPr lang="en-GB" altLang="sl-SI" sz="1200" dirty="0" err="1" smtClean="0">
                  <a:solidFill>
                    <a:srgbClr val="4D4D4D"/>
                  </a:solidFill>
                  <a:latin typeface="+mj-lt"/>
                </a:rPr>
                <a:t>arbonitriding</a:t>
              </a:r>
              <a:endParaRPr lang="en-GB" sz="1200" dirty="0" smtClean="0">
                <a:solidFill>
                  <a:srgbClr val="4D4D4D"/>
                </a:solidFill>
                <a:latin typeface="+mj-lt"/>
                <a:ea typeface="ＭＳ Ｐゴシック" charset="0"/>
                <a:cs typeface="Lato Light" charset="0"/>
                <a:sym typeface="Lato Light" charset="0"/>
              </a:endParaRPr>
            </a:p>
            <a:p>
              <a:pPr marL="171450" indent="-171450">
                <a:buFont typeface="Arial" panose="020B0604020202020204" pitchFamily="34" charset="0"/>
                <a:buChar char="•"/>
              </a:pPr>
              <a:r>
                <a:rPr lang="en-GB" altLang="sl-SI" sz="1200" dirty="0" smtClean="0">
                  <a:solidFill>
                    <a:srgbClr val="4D4D4D"/>
                  </a:solidFill>
                  <a:latin typeface="+mj-lt"/>
                </a:rPr>
                <a:t>Annealing</a:t>
              </a:r>
              <a:endParaRPr lang="en-GB" sz="1200" dirty="0" smtClean="0">
                <a:solidFill>
                  <a:srgbClr val="4D4D4D"/>
                </a:solidFill>
                <a:latin typeface="+mj-lt"/>
                <a:ea typeface="ＭＳ Ｐゴシック" charset="0"/>
                <a:cs typeface="Lato Light" charset="0"/>
                <a:sym typeface="Lato Light" charset="0"/>
              </a:endParaRPr>
            </a:p>
            <a:p>
              <a:pPr marL="171450" indent="-171450">
                <a:buFont typeface="Arial" panose="020B0604020202020204" pitchFamily="34" charset="0"/>
                <a:buChar char="•"/>
              </a:pPr>
              <a:r>
                <a:rPr lang="en-GB" altLang="sl-SI" sz="1200" dirty="0" smtClean="0">
                  <a:solidFill>
                    <a:srgbClr val="4D4D4D"/>
                  </a:solidFill>
                  <a:latin typeface="+mj-lt"/>
                </a:rPr>
                <a:t>Tempering</a:t>
              </a:r>
            </a:p>
            <a:p>
              <a:pPr marL="171450" indent="-171450">
                <a:buFont typeface="Arial" panose="020B0604020202020204" pitchFamily="34" charset="0"/>
                <a:buChar char="•"/>
              </a:pPr>
              <a:r>
                <a:rPr lang="en-GB" altLang="sl-SI" sz="1200" dirty="0" smtClean="0">
                  <a:solidFill>
                    <a:srgbClr val="4D4D4D"/>
                  </a:solidFill>
                  <a:latin typeface="+mj-lt"/>
                </a:rPr>
                <a:t>Quenching</a:t>
              </a:r>
            </a:p>
            <a:p>
              <a:pPr marL="171450" indent="-171450">
                <a:buFont typeface="Arial" panose="020B0604020202020204" pitchFamily="34" charset="0"/>
                <a:buChar char="•"/>
              </a:pPr>
              <a:r>
                <a:rPr lang="en-GB" altLang="sl-SI" sz="1200" dirty="0" smtClean="0">
                  <a:solidFill>
                    <a:srgbClr val="4D4D4D"/>
                  </a:solidFill>
                  <a:latin typeface="+mj-lt"/>
                </a:rPr>
                <a:t>Aging</a:t>
              </a:r>
            </a:p>
            <a:p>
              <a:pPr marL="171450" indent="-171450">
                <a:buFont typeface="Arial" panose="020B0604020202020204" pitchFamily="34" charset="0"/>
                <a:buChar char="•"/>
              </a:pPr>
              <a:r>
                <a:rPr lang="en-GB" altLang="sl-SI" sz="1200" dirty="0" smtClean="0">
                  <a:solidFill>
                    <a:srgbClr val="4D4D4D"/>
                  </a:solidFill>
                  <a:latin typeface="+mj-lt"/>
                </a:rPr>
                <a:t>Normalizing </a:t>
              </a:r>
              <a:endParaRPr lang="en-GB" sz="1200" dirty="0" smtClean="0">
                <a:solidFill>
                  <a:srgbClr val="4D4D4D"/>
                </a:solidFill>
                <a:latin typeface="+mj-lt"/>
                <a:ea typeface="ＭＳ Ｐゴシック" charset="0"/>
                <a:cs typeface="Lato Light" charset="0"/>
                <a:sym typeface="Lato Light" charset="0"/>
              </a:endParaRPr>
            </a:p>
            <a:p>
              <a:pPr marL="171450" indent="-171450">
                <a:buFont typeface="Arial" panose="020B0604020202020204" pitchFamily="34" charset="0"/>
                <a:buChar char="•"/>
              </a:pPr>
              <a:r>
                <a:rPr lang="en-GB" sz="1200" dirty="0" smtClean="0">
                  <a:solidFill>
                    <a:srgbClr val="4D4D4D"/>
                  </a:solidFill>
                  <a:latin typeface="+mj-lt"/>
                  <a:ea typeface="ＭＳ Ｐゴシック" charset="0"/>
                  <a:cs typeface="Lato Light" charset="0"/>
                  <a:sym typeface="Lato Light" charset="0"/>
                </a:rPr>
                <a:t>S</a:t>
              </a:r>
              <a:r>
                <a:rPr lang="sl-SI" sz="1200" dirty="0" smtClean="0">
                  <a:solidFill>
                    <a:srgbClr val="4D4D4D"/>
                  </a:solidFill>
                  <a:latin typeface="+mj-lt"/>
                  <a:ea typeface="ＭＳ Ｐゴシック" charset="0"/>
                  <a:cs typeface="Lato Light" charset="0"/>
                  <a:sym typeface="Lato Light" charset="0"/>
                </a:rPr>
                <a:t>t</a:t>
              </a:r>
              <a:r>
                <a:rPr lang="en-GB" altLang="sl-SI" sz="1200" dirty="0" err="1" smtClean="0">
                  <a:solidFill>
                    <a:srgbClr val="4D4D4D"/>
                  </a:solidFill>
                  <a:latin typeface="+mj-lt"/>
                </a:rPr>
                <a:t>ress</a:t>
              </a:r>
              <a:r>
                <a:rPr lang="en-GB" altLang="sl-SI" sz="1200" dirty="0" smtClean="0">
                  <a:solidFill>
                    <a:srgbClr val="4D4D4D"/>
                  </a:solidFill>
                  <a:latin typeface="+mj-lt"/>
                </a:rPr>
                <a:t> relieving</a:t>
              </a:r>
              <a:endParaRPr lang="en-GB" sz="1200" dirty="0" smtClean="0">
                <a:solidFill>
                  <a:srgbClr val="4D4D4D"/>
                </a:solidFill>
                <a:latin typeface="+mj-lt"/>
                <a:ea typeface="ＭＳ Ｐゴシック" charset="0"/>
                <a:cs typeface="Lato Light" charset="0"/>
                <a:sym typeface="Lato Light" charset="0"/>
              </a:endParaRPr>
            </a:p>
          </p:txBody>
        </p:sp>
        <p:sp>
          <p:nvSpPr>
            <p:cNvPr id="155" name="Rectangle 29"/>
            <p:cNvSpPr>
              <a:spLocks/>
            </p:cNvSpPr>
            <p:nvPr/>
          </p:nvSpPr>
          <p:spPr bwMode="auto">
            <a:xfrm>
              <a:off x="0" y="0"/>
              <a:ext cx="3307"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nSpc>
                  <a:spcPct val="80000"/>
                </a:lnSpc>
              </a:pPr>
              <a:r>
                <a:rPr lang="en-GB" sz="2000" dirty="0" smtClean="0">
                  <a:solidFill>
                    <a:schemeClr val="bg1">
                      <a:lumMod val="65000"/>
                    </a:schemeClr>
                  </a:solidFill>
                  <a:latin typeface="Source Sans Pro Light" panose="020B0403030403020204" pitchFamily="34" charset="-18"/>
                  <a:ea typeface="ＭＳ Ｐゴシック" charset="0"/>
                  <a:cs typeface="Bebas Neue" charset="0"/>
                  <a:sym typeface="Bebas Neue" charset="0"/>
                </a:rPr>
                <a:t>Treatment</a:t>
              </a:r>
              <a:endParaRPr lang="en-GB" sz="2000" dirty="0">
                <a:solidFill>
                  <a:schemeClr val="bg1">
                    <a:lumMod val="65000"/>
                  </a:schemeClr>
                </a:solidFill>
                <a:latin typeface="Source Sans Pro Light" panose="020B0403030403020204" pitchFamily="34" charset="-18"/>
                <a:ea typeface="ＭＳ Ｐゴシック" charset="0"/>
                <a:cs typeface="Bebas Neue" charset="0"/>
                <a:sym typeface="Bebas Neue" charset="0"/>
              </a:endParaRPr>
            </a:p>
          </p:txBody>
        </p:sp>
      </p:grpSp>
      <p:grpSp>
        <p:nvGrpSpPr>
          <p:cNvPr id="156" name="Group 27"/>
          <p:cNvGrpSpPr>
            <a:grpSpLocks/>
          </p:cNvGrpSpPr>
          <p:nvPr/>
        </p:nvGrpSpPr>
        <p:grpSpPr bwMode="auto">
          <a:xfrm>
            <a:off x="10443697" y="4017456"/>
            <a:ext cx="1549955" cy="2215313"/>
            <a:chOff x="0" y="0"/>
            <a:chExt cx="3307" cy="1416"/>
          </a:xfrm>
        </p:grpSpPr>
        <p:sp>
          <p:nvSpPr>
            <p:cNvPr id="157" name="Rectangle 28"/>
            <p:cNvSpPr>
              <a:spLocks/>
            </p:cNvSpPr>
            <p:nvPr/>
          </p:nvSpPr>
          <p:spPr bwMode="auto">
            <a:xfrm>
              <a:off x="0" y="392"/>
              <a:ext cx="3307"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l">
                <a:lnSpc>
                  <a:spcPct val="125000"/>
                </a:lnSpc>
              </a:pPr>
              <a:r>
                <a:rPr lang="en-GB" sz="1200" dirty="0" smtClean="0">
                  <a:solidFill>
                    <a:srgbClr val="4D4D4D"/>
                  </a:solidFill>
                  <a:latin typeface="+mj-lt"/>
                  <a:ea typeface="ＭＳ Ｐゴシック" charset="0"/>
                  <a:cs typeface="Lato Light" charset="0"/>
                  <a:sym typeface="Lato Light" charset="0"/>
                </a:rPr>
                <a:t>Assembling components:</a:t>
              </a:r>
            </a:p>
            <a:p>
              <a:pPr marL="171450" indent="-171450" algn="l">
                <a:buFont typeface="Arial" panose="020B0604020202020204" pitchFamily="34" charset="0"/>
                <a:buChar char="•"/>
              </a:pPr>
              <a:r>
                <a:rPr lang="en-GB" sz="1200" dirty="0" smtClean="0">
                  <a:solidFill>
                    <a:srgbClr val="4D4D4D"/>
                  </a:solidFill>
                  <a:latin typeface="+mj-lt"/>
                  <a:ea typeface="ＭＳ Ｐゴシック" charset="0"/>
                  <a:cs typeface="Lato Light" charset="0"/>
                  <a:sym typeface="Lato Light" charset="0"/>
                </a:rPr>
                <a:t>Hand blenders,</a:t>
              </a:r>
            </a:p>
            <a:p>
              <a:pPr marL="171450" indent="-171450" algn="l">
                <a:buFont typeface="Arial" panose="020B0604020202020204" pitchFamily="34" charset="0"/>
                <a:buChar char="•"/>
              </a:pPr>
              <a:r>
                <a:rPr lang="en-GB" sz="1200" dirty="0" smtClean="0">
                  <a:solidFill>
                    <a:srgbClr val="4D4D4D"/>
                  </a:solidFill>
                  <a:latin typeface="+mj-lt"/>
                  <a:ea typeface="ＭＳ Ｐゴシック" charset="0"/>
                  <a:cs typeface="Lato Light" charset="0"/>
                  <a:sym typeface="Lato Light" charset="0"/>
                </a:rPr>
                <a:t>DC motors,</a:t>
              </a:r>
            </a:p>
            <a:p>
              <a:pPr marL="171450" indent="-171450" algn="l">
                <a:buFont typeface="Arial" panose="020B0604020202020204" pitchFamily="34" charset="0"/>
                <a:buChar char="•"/>
              </a:pPr>
              <a:r>
                <a:rPr lang="en-GB" sz="1200" dirty="0" smtClean="0">
                  <a:solidFill>
                    <a:srgbClr val="4D4D4D"/>
                  </a:solidFill>
                  <a:latin typeface="+mj-lt"/>
                  <a:ea typeface="ＭＳ Ｐゴシック" charset="0"/>
                  <a:cs typeface="Lato Light" charset="0"/>
                  <a:sym typeface="Lato Light" charset="0"/>
                </a:rPr>
                <a:t>Contacts,</a:t>
              </a:r>
            </a:p>
            <a:p>
              <a:pPr marL="171450" indent="-171450" algn="l">
                <a:buFont typeface="Arial" panose="020B0604020202020204" pitchFamily="34" charset="0"/>
                <a:buChar char="•"/>
              </a:pPr>
              <a:r>
                <a:rPr lang="en-GB" sz="1200" dirty="0" smtClean="0">
                  <a:solidFill>
                    <a:srgbClr val="4D4D4D"/>
                  </a:solidFill>
                  <a:latin typeface="+mj-lt"/>
                  <a:ea typeface="ＭＳ Ｐゴシック" charset="0"/>
                  <a:cs typeface="Lato Light" charset="0"/>
                  <a:sym typeface="Lato Light" charset="0"/>
                </a:rPr>
                <a:t>Magnet activators,</a:t>
              </a:r>
            </a:p>
            <a:p>
              <a:pPr marL="171450" indent="-171450" algn="l">
                <a:buFont typeface="Arial" panose="020B0604020202020204" pitchFamily="34" charset="0"/>
                <a:buChar char="•"/>
              </a:pPr>
              <a:r>
                <a:rPr lang="en-GB" sz="1200" dirty="0" smtClean="0">
                  <a:solidFill>
                    <a:srgbClr val="4D4D4D"/>
                  </a:solidFill>
                  <a:latin typeface="+mj-lt"/>
                  <a:ea typeface="ＭＳ Ｐゴシック" charset="0"/>
                  <a:cs typeface="Lato Light" charset="0"/>
                  <a:sym typeface="Lato Light" charset="0"/>
                </a:rPr>
                <a:t>Hinges,</a:t>
              </a:r>
            </a:p>
            <a:p>
              <a:pPr marL="171450" indent="-171450" algn="l">
                <a:buFont typeface="Arial" panose="020B0604020202020204" pitchFamily="34" charset="0"/>
                <a:buChar char="•"/>
              </a:pPr>
              <a:r>
                <a:rPr lang="en-GB" sz="1200" dirty="0" smtClean="0">
                  <a:solidFill>
                    <a:srgbClr val="4D4D4D"/>
                  </a:solidFill>
                  <a:latin typeface="+mj-lt"/>
                  <a:ea typeface="ＭＳ Ｐゴシック" charset="0"/>
                  <a:cs typeface="Lato Light" charset="0"/>
                  <a:sym typeface="Lato Light" charset="0"/>
                </a:rPr>
                <a:t>Safety devices,</a:t>
              </a:r>
            </a:p>
            <a:p>
              <a:pPr marL="171450" indent="-171450" algn="l">
                <a:buFont typeface="Arial" panose="020B0604020202020204" pitchFamily="34" charset="0"/>
                <a:buChar char="•"/>
              </a:pPr>
              <a:r>
                <a:rPr lang="en-GB" sz="1200" dirty="0" smtClean="0">
                  <a:solidFill>
                    <a:srgbClr val="4D4D4D"/>
                  </a:solidFill>
                  <a:latin typeface="+mj-lt"/>
                  <a:ea typeface="ＭＳ Ｐゴシック" charset="0"/>
                  <a:cs typeface="Lato Light" charset="0"/>
                  <a:sym typeface="Lato Light" charset="0"/>
                </a:rPr>
                <a:t>Electric fuses</a:t>
              </a:r>
            </a:p>
            <a:p>
              <a:pPr algn="l">
                <a:lnSpc>
                  <a:spcPct val="125000"/>
                </a:lnSpc>
              </a:pPr>
              <a:endParaRPr lang="en-US" sz="1200" dirty="0">
                <a:solidFill>
                  <a:srgbClr val="4D4D4D"/>
                </a:solidFill>
                <a:latin typeface="+mj-lt"/>
                <a:ea typeface="ＭＳ Ｐゴシック" charset="0"/>
                <a:cs typeface="Lato Light" charset="0"/>
                <a:sym typeface="Lato Light" charset="0"/>
              </a:endParaRPr>
            </a:p>
          </p:txBody>
        </p:sp>
        <p:sp>
          <p:nvSpPr>
            <p:cNvPr id="158" name="Rectangle 29"/>
            <p:cNvSpPr>
              <a:spLocks/>
            </p:cNvSpPr>
            <p:nvPr/>
          </p:nvSpPr>
          <p:spPr bwMode="auto">
            <a:xfrm>
              <a:off x="0" y="0"/>
              <a:ext cx="3307"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a:lnSpc>
                  <a:spcPct val="80000"/>
                </a:lnSpc>
              </a:pPr>
              <a:r>
                <a:rPr lang="en-GB" sz="2000" dirty="0" smtClean="0">
                  <a:solidFill>
                    <a:schemeClr val="bg1">
                      <a:lumMod val="65000"/>
                    </a:schemeClr>
                  </a:solidFill>
                  <a:latin typeface="Source Sans Pro Light" panose="020B0403030403020204" pitchFamily="34" charset="-18"/>
                  <a:ea typeface="ＭＳ Ｐゴシック" charset="0"/>
                  <a:cs typeface="Bebas Neue" charset="0"/>
                  <a:sym typeface="Bebas Neue" charset="0"/>
                </a:rPr>
                <a:t>Assembly</a:t>
              </a:r>
              <a:endParaRPr lang="en-GB" sz="2000" dirty="0">
                <a:solidFill>
                  <a:schemeClr val="bg1">
                    <a:lumMod val="65000"/>
                  </a:schemeClr>
                </a:solidFill>
                <a:latin typeface="Source Sans Pro Light" panose="020B0403030403020204" pitchFamily="34" charset="-18"/>
                <a:ea typeface="ＭＳ Ｐゴシック" charset="0"/>
                <a:cs typeface="Bebas Neue" charset="0"/>
                <a:sym typeface="Bebas Neue" charset="0"/>
              </a:endParaRPr>
            </a:p>
          </p:txBody>
        </p:sp>
      </p:grpSp>
      <p:sp>
        <p:nvSpPr>
          <p:cNvPr id="91" name="Elipsa 90"/>
          <p:cNvSpPr/>
          <p:nvPr/>
        </p:nvSpPr>
        <p:spPr>
          <a:xfrm>
            <a:off x="294968" y="1858298"/>
            <a:ext cx="540000" cy="540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690D4"/>
              </a:solidFill>
            </a:endParaRPr>
          </a:p>
        </p:txBody>
      </p:sp>
      <p:sp>
        <p:nvSpPr>
          <p:cNvPr id="92" name="PoljeZBesedilom 91"/>
          <p:cNvSpPr txBox="1"/>
          <p:nvPr/>
        </p:nvSpPr>
        <p:spPr>
          <a:xfrm>
            <a:off x="422787" y="1943632"/>
            <a:ext cx="1120878" cy="369332"/>
          </a:xfrm>
          <a:prstGeom prst="rect">
            <a:avLst/>
          </a:prstGeom>
          <a:noFill/>
        </p:spPr>
        <p:txBody>
          <a:bodyPr wrap="square" rtlCol="0">
            <a:spAutoFit/>
          </a:bodyPr>
          <a:lstStyle/>
          <a:p>
            <a:r>
              <a:rPr lang="sl-SI" dirty="0" smtClean="0">
                <a:solidFill>
                  <a:schemeClr val="bg1">
                    <a:lumMod val="85000"/>
                  </a:schemeClr>
                </a:solidFill>
                <a:latin typeface="+mj-lt"/>
              </a:rPr>
              <a:t>1</a:t>
            </a:r>
            <a:endParaRPr lang="en-US" dirty="0">
              <a:solidFill>
                <a:schemeClr val="bg1">
                  <a:lumMod val="85000"/>
                </a:schemeClr>
              </a:solidFill>
              <a:latin typeface="+mj-lt"/>
            </a:endParaRPr>
          </a:p>
        </p:txBody>
      </p:sp>
      <p:sp>
        <p:nvSpPr>
          <p:cNvPr id="93" name="PoljeZBesedilom 92"/>
          <p:cNvSpPr txBox="1"/>
          <p:nvPr/>
        </p:nvSpPr>
        <p:spPr>
          <a:xfrm>
            <a:off x="201562" y="2358195"/>
            <a:ext cx="1524000" cy="307777"/>
          </a:xfrm>
          <a:prstGeom prst="rect">
            <a:avLst/>
          </a:prstGeom>
          <a:noFill/>
        </p:spPr>
        <p:txBody>
          <a:bodyPr wrap="square" rtlCol="0">
            <a:spAutoFit/>
          </a:bodyPr>
          <a:lstStyle/>
          <a:p>
            <a:r>
              <a:rPr lang="sl-SI" sz="1400" dirty="0" err="1" smtClean="0">
                <a:solidFill>
                  <a:schemeClr val="bg1">
                    <a:lumMod val="85000"/>
                  </a:schemeClr>
                </a:solidFill>
                <a:latin typeface="+mj-lt"/>
              </a:rPr>
              <a:t>company</a:t>
            </a:r>
            <a:endParaRPr lang="en-US" sz="1400" dirty="0">
              <a:solidFill>
                <a:schemeClr val="bg1">
                  <a:lumMod val="85000"/>
                </a:schemeClr>
              </a:solidFill>
              <a:latin typeface="+mj-lt"/>
            </a:endParaRPr>
          </a:p>
        </p:txBody>
      </p:sp>
      <p:sp>
        <p:nvSpPr>
          <p:cNvPr id="94" name="Elipsa 93"/>
          <p:cNvSpPr/>
          <p:nvPr/>
        </p:nvSpPr>
        <p:spPr>
          <a:xfrm>
            <a:off x="294968" y="2719986"/>
            <a:ext cx="540000" cy="540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PoljeZBesedilom 94"/>
          <p:cNvSpPr txBox="1"/>
          <p:nvPr/>
        </p:nvSpPr>
        <p:spPr>
          <a:xfrm>
            <a:off x="422787" y="2805320"/>
            <a:ext cx="1120878" cy="369332"/>
          </a:xfrm>
          <a:prstGeom prst="rect">
            <a:avLst/>
          </a:prstGeom>
          <a:noFill/>
        </p:spPr>
        <p:txBody>
          <a:bodyPr wrap="square" rtlCol="0">
            <a:spAutoFit/>
          </a:bodyPr>
          <a:lstStyle/>
          <a:p>
            <a:r>
              <a:rPr lang="sl-SI" dirty="0" smtClean="0">
                <a:solidFill>
                  <a:schemeClr val="bg1">
                    <a:lumMod val="85000"/>
                  </a:schemeClr>
                </a:solidFill>
                <a:latin typeface="+mj-lt"/>
              </a:rPr>
              <a:t>2</a:t>
            </a:r>
            <a:endParaRPr lang="en-US" dirty="0">
              <a:solidFill>
                <a:schemeClr val="bg1">
                  <a:lumMod val="85000"/>
                </a:schemeClr>
              </a:solidFill>
              <a:latin typeface="+mj-lt"/>
            </a:endParaRPr>
          </a:p>
        </p:txBody>
      </p:sp>
      <p:sp>
        <p:nvSpPr>
          <p:cNvPr id="101" name="PoljeZBesedilom 100"/>
          <p:cNvSpPr txBox="1"/>
          <p:nvPr/>
        </p:nvSpPr>
        <p:spPr>
          <a:xfrm>
            <a:off x="201562" y="3219883"/>
            <a:ext cx="1524000" cy="307777"/>
          </a:xfrm>
          <a:prstGeom prst="rect">
            <a:avLst/>
          </a:prstGeom>
          <a:noFill/>
        </p:spPr>
        <p:txBody>
          <a:bodyPr wrap="square" rtlCol="0">
            <a:spAutoFit/>
          </a:bodyPr>
          <a:lstStyle/>
          <a:p>
            <a:r>
              <a:rPr lang="sl-SI" sz="1400" dirty="0" err="1" smtClean="0">
                <a:solidFill>
                  <a:schemeClr val="bg1">
                    <a:lumMod val="85000"/>
                  </a:schemeClr>
                </a:solidFill>
                <a:latin typeface="+mj-lt"/>
              </a:rPr>
              <a:t>services</a:t>
            </a:r>
            <a:endParaRPr lang="en-US" sz="1400" dirty="0">
              <a:solidFill>
                <a:schemeClr val="bg1">
                  <a:lumMod val="85000"/>
                </a:schemeClr>
              </a:solidFill>
              <a:latin typeface="+mj-lt"/>
            </a:endParaRPr>
          </a:p>
        </p:txBody>
      </p:sp>
      <p:sp>
        <p:nvSpPr>
          <p:cNvPr id="103" name="Elipsa 102"/>
          <p:cNvSpPr/>
          <p:nvPr/>
        </p:nvSpPr>
        <p:spPr>
          <a:xfrm>
            <a:off x="294968" y="3581674"/>
            <a:ext cx="540000" cy="540000"/>
          </a:xfrm>
          <a:prstGeom prst="ellipse">
            <a:avLst/>
          </a:prstGeom>
          <a:noFill/>
          <a:ln>
            <a:solidFill>
              <a:srgbClr val="4690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PoljeZBesedilom 112"/>
          <p:cNvSpPr txBox="1"/>
          <p:nvPr/>
        </p:nvSpPr>
        <p:spPr>
          <a:xfrm>
            <a:off x="422787" y="3667008"/>
            <a:ext cx="1120878" cy="369332"/>
          </a:xfrm>
          <a:prstGeom prst="rect">
            <a:avLst/>
          </a:prstGeom>
          <a:noFill/>
        </p:spPr>
        <p:txBody>
          <a:bodyPr wrap="square" rtlCol="0">
            <a:spAutoFit/>
          </a:bodyPr>
          <a:lstStyle/>
          <a:p>
            <a:r>
              <a:rPr lang="sl-SI" dirty="0" smtClean="0">
                <a:solidFill>
                  <a:srgbClr val="4690D4"/>
                </a:solidFill>
                <a:latin typeface="+mj-lt"/>
              </a:rPr>
              <a:t>3</a:t>
            </a:r>
            <a:endParaRPr lang="en-US" dirty="0">
              <a:solidFill>
                <a:srgbClr val="4690D4"/>
              </a:solidFill>
              <a:latin typeface="+mj-lt"/>
            </a:endParaRPr>
          </a:p>
        </p:txBody>
      </p:sp>
      <p:sp>
        <p:nvSpPr>
          <p:cNvPr id="115" name="PoljeZBesedilom 114"/>
          <p:cNvSpPr txBox="1"/>
          <p:nvPr/>
        </p:nvSpPr>
        <p:spPr>
          <a:xfrm>
            <a:off x="250722" y="4081571"/>
            <a:ext cx="1524000" cy="307777"/>
          </a:xfrm>
          <a:prstGeom prst="rect">
            <a:avLst/>
          </a:prstGeom>
          <a:noFill/>
        </p:spPr>
        <p:txBody>
          <a:bodyPr wrap="square" rtlCol="0">
            <a:spAutoFit/>
          </a:bodyPr>
          <a:lstStyle/>
          <a:p>
            <a:r>
              <a:rPr lang="sl-SI" sz="1400" dirty="0" err="1" smtClean="0">
                <a:solidFill>
                  <a:srgbClr val="4690D4"/>
                </a:solidFill>
                <a:latin typeface="+mj-lt"/>
              </a:rPr>
              <a:t>products</a:t>
            </a:r>
            <a:endParaRPr lang="en-US" sz="1400" dirty="0">
              <a:solidFill>
                <a:srgbClr val="4690D4"/>
              </a:solidFill>
              <a:latin typeface="+mj-lt"/>
            </a:endParaRPr>
          </a:p>
        </p:txBody>
      </p:sp>
      <p:sp>
        <p:nvSpPr>
          <p:cNvPr id="120" name="Elipsa 119"/>
          <p:cNvSpPr/>
          <p:nvPr/>
        </p:nvSpPr>
        <p:spPr>
          <a:xfrm>
            <a:off x="294968" y="4428676"/>
            <a:ext cx="540000" cy="540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PoljeZBesedilom 121"/>
          <p:cNvSpPr txBox="1"/>
          <p:nvPr/>
        </p:nvSpPr>
        <p:spPr>
          <a:xfrm>
            <a:off x="422787" y="4514010"/>
            <a:ext cx="1120878" cy="369332"/>
          </a:xfrm>
          <a:prstGeom prst="rect">
            <a:avLst/>
          </a:prstGeom>
          <a:noFill/>
        </p:spPr>
        <p:txBody>
          <a:bodyPr wrap="square" rtlCol="0">
            <a:spAutoFit/>
          </a:bodyPr>
          <a:lstStyle/>
          <a:p>
            <a:r>
              <a:rPr lang="sl-SI" dirty="0">
                <a:solidFill>
                  <a:schemeClr val="bg1">
                    <a:lumMod val="85000"/>
                  </a:schemeClr>
                </a:solidFill>
                <a:latin typeface="+mj-lt"/>
              </a:rPr>
              <a:t>4</a:t>
            </a:r>
            <a:endParaRPr lang="en-US" dirty="0">
              <a:solidFill>
                <a:schemeClr val="bg1">
                  <a:lumMod val="85000"/>
                </a:schemeClr>
              </a:solidFill>
              <a:latin typeface="+mj-lt"/>
            </a:endParaRPr>
          </a:p>
        </p:txBody>
      </p:sp>
      <p:sp>
        <p:nvSpPr>
          <p:cNvPr id="127" name="PoljeZBesedilom 126"/>
          <p:cNvSpPr txBox="1"/>
          <p:nvPr/>
        </p:nvSpPr>
        <p:spPr>
          <a:xfrm>
            <a:off x="221226" y="4928573"/>
            <a:ext cx="1524000" cy="307777"/>
          </a:xfrm>
          <a:prstGeom prst="rect">
            <a:avLst/>
          </a:prstGeom>
          <a:noFill/>
        </p:spPr>
        <p:txBody>
          <a:bodyPr wrap="square" rtlCol="0">
            <a:spAutoFit/>
          </a:bodyPr>
          <a:lstStyle/>
          <a:p>
            <a:r>
              <a:rPr lang="sl-SI" sz="1400" dirty="0" err="1" smtClean="0">
                <a:solidFill>
                  <a:schemeClr val="bg1">
                    <a:lumMod val="85000"/>
                  </a:schemeClr>
                </a:solidFill>
                <a:latin typeface="+mj-lt"/>
              </a:rPr>
              <a:t>contacts</a:t>
            </a:r>
            <a:endParaRPr lang="en-US" sz="1400" dirty="0">
              <a:solidFill>
                <a:schemeClr val="bg1">
                  <a:lumMod val="85000"/>
                </a:schemeClr>
              </a:solidFill>
              <a:latin typeface="+mj-lt"/>
            </a:endParaRPr>
          </a:p>
        </p:txBody>
      </p:sp>
      <p:pic>
        <p:nvPicPr>
          <p:cNvPr id="129" name="Slika 12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559846" y="339203"/>
            <a:ext cx="1209584" cy="340932"/>
          </a:xfrm>
          <a:prstGeom prst="rect">
            <a:avLst/>
          </a:prstGeom>
        </p:spPr>
      </p:pic>
      <p:sp>
        <p:nvSpPr>
          <p:cNvPr id="73" name="Title 13"/>
          <p:cNvSpPr>
            <a:spLocks noGrp="1"/>
          </p:cNvSpPr>
          <p:nvPr>
            <p:ph type="title"/>
          </p:nvPr>
        </p:nvSpPr>
        <p:spPr>
          <a:xfrm>
            <a:off x="838200" y="365125"/>
            <a:ext cx="10515600" cy="1325563"/>
          </a:xfrm>
        </p:spPr>
        <p:txBody>
          <a:bodyPr/>
          <a:lstStyle/>
          <a:p>
            <a:pPr algn="ctr"/>
            <a:r>
              <a:rPr lang="en-GB" altLang="en-US" dirty="0" smtClean="0">
                <a:solidFill>
                  <a:schemeClr val="bg1">
                    <a:lumMod val="65000"/>
                  </a:schemeClr>
                </a:solidFill>
                <a:latin typeface="Source Sans Pro Light" panose="020B0403030403020204" pitchFamily="34" charset="-18"/>
              </a:rPr>
              <a:t>Diverse technologies</a:t>
            </a:r>
          </a:p>
        </p:txBody>
      </p:sp>
    </p:spTree>
    <p:extLst>
      <p:ext uri="{BB962C8B-B14F-4D97-AF65-F5344CB8AC3E}">
        <p14:creationId xmlns:p14="http://schemas.microsoft.com/office/powerpoint/2010/main" val="17555130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03"/>
                                        </p:tgtEl>
                                      </p:cBhvr>
                                    </p:animEffect>
                                    <p:animScale>
                                      <p:cBhvr>
                                        <p:cTn id="7" dur="250" autoRev="1" fill="hold"/>
                                        <p:tgtEl>
                                          <p:spTgt spid="103"/>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113"/>
                                        </p:tgtEl>
                                      </p:cBhvr>
                                    </p:animEffect>
                                    <p:animScale>
                                      <p:cBhvr>
                                        <p:cTn id="10" dur="250" autoRev="1" fill="hold"/>
                                        <p:tgtEl>
                                          <p:spTgt spid="113"/>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115"/>
                                        </p:tgtEl>
                                      </p:cBhvr>
                                    </p:animEffect>
                                    <p:animScale>
                                      <p:cBhvr>
                                        <p:cTn id="13" dur="250" autoRev="1" fill="hold"/>
                                        <p:tgtEl>
                                          <p:spTgt spid="115"/>
                                        </p:tgtEl>
                                      </p:cBhvr>
                                      <p:by x="105000" y="105000"/>
                                    </p:animScale>
                                  </p:childTnLst>
                                </p:cTn>
                              </p:par>
                              <p:par>
                                <p:cTn id="14" presetID="16" presetClass="entr" presetSubtype="21" fill="hold" grpId="0" nodeType="with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barn(inVertical)">
                                      <p:cBhvr>
                                        <p:cTn id="16" dur="500"/>
                                        <p:tgtEl>
                                          <p:spTgt spid="73"/>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200"/>
                                        <p:tgtEl>
                                          <p:spTgt spid="53"/>
                                        </p:tgtEl>
                                      </p:cBhvr>
                                    </p:animEffect>
                                    <p:anim calcmode="lin" valueType="num">
                                      <p:cBhvr>
                                        <p:cTn id="26" dur="200" fill="hold"/>
                                        <p:tgtEl>
                                          <p:spTgt spid="53"/>
                                        </p:tgtEl>
                                        <p:attrNameLst>
                                          <p:attrName>ppt_x</p:attrName>
                                        </p:attrNameLst>
                                      </p:cBhvr>
                                      <p:tavLst>
                                        <p:tav tm="0">
                                          <p:val>
                                            <p:strVal val="#ppt_x"/>
                                          </p:val>
                                        </p:tav>
                                        <p:tav tm="100000">
                                          <p:val>
                                            <p:strVal val="#ppt_x"/>
                                          </p:val>
                                        </p:tav>
                                      </p:tavLst>
                                    </p:anim>
                                    <p:anim calcmode="lin" valueType="num">
                                      <p:cBhvr>
                                        <p:cTn id="27" dur="200" fill="hold"/>
                                        <p:tgtEl>
                                          <p:spTgt spid="53"/>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200"/>
                                        <p:tgtEl>
                                          <p:spTgt spid="48"/>
                                        </p:tgtEl>
                                      </p:cBhvr>
                                    </p:animEffect>
                                    <p:anim calcmode="lin" valueType="num">
                                      <p:cBhvr>
                                        <p:cTn id="31" dur="200" fill="hold"/>
                                        <p:tgtEl>
                                          <p:spTgt spid="48"/>
                                        </p:tgtEl>
                                        <p:attrNameLst>
                                          <p:attrName>ppt_x</p:attrName>
                                        </p:attrNameLst>
                                      </p:cBhvr>
                                      <p:tavLst>
                                        <p:tav tm="0">
                                          <p:val>
                                            <p:strVal val="#ppt_x"/>
                                          </p:val>
                                        </p:tav>
                                        <p:tav tm="100000">
                                          <p:val>
                                            <p:strVal val="#ppt_x"/>
                                          </p:val>
                                        </p:tav>
                                      </p:tavLst>
                                    </p:anim>
                                    <p:anim calcmode="lin" valueType="num">
                                      <p:cBhvr>
                                        <p:cTn id="32" dur="2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nodeType="click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200"/>
                                        <p:tgtEl>
                                          <p:spTgt spid="60"/>
                                        </p:tgtEl>
                                      </p:cBhvr>
                                    </p:animEffect>
                                    <p:anim calcmode="lin" valueType="num">
                                      <p:cBhvr>
                                        <p:cTn id="38" dur="200" fill="hold"/>
                                        <p:tgtEl>
                                          <p:spTgt spid="60"/>
                                        </p:tgtEl>
                                        <p:attrNameLst>
                                          <p:attrName>ppt_x</p:attrName>
                                        </p:attrNameLst>
                                      </p:cBhvr>
                                      <p:tavLst>
                                        <p:tav tm="0">
                                          <p:val>
                                            <p:strVal val="#ppt_x"/>
                                          </p:val>
                                        </p:tav>
                                        <p:tav tm="100000">
                                          <p:val>
                                            <p:strVal val="#ppt_x"/>
                                          </p:val>
                                        </p:tav>
                                      </p:tavLst>
                                    </p:anim>
                                    <p:anim calcmode="lin" valueType="num">
                                      <p:cBhvr>
                                        <p:cTn id="39" dur="200" fill="hold"/>
                                        <p:tgtEl>
                                          <p:spTgt spid="60"/>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41"/>
                                        </p:tgtEl>
                                        <p:attrNameLst>
                                          <p:attrName>style.visibility</p:attrName>
                                        </p:attrNameLst>
                                      </p:cBhvr>
                                      <p:to>
                                        <p:strVal val="visible"/>
                                      </p:to>
                                    </p:set>
                                    <p:animEffect transition="in" filter="fade">
                                      <p:cBhvr>
                                        <p:cTn id="42" dur="200"/>
                                        <p:tgtEl>
                                          <p:spTgt spid="141"/>
                                        </p:tgtEl>
                                      </p:cBhvr>
                                    </p:animEffect>
                                    <p:anim calcmode="lin" valueType="num">
                                      <p:cBhvr>
                                        <p:cTn id="43" dur="200" fill="hold"/>
                                        <p:tgtEl>
                                          <p:spTgt spid="141"/>
                                        </p:tgtEl>
                                        <p:attrNameLst>
                                          <p:attrName>ppt_x</p:attrName>
                                        </p:attrNameLst>
                                      </p:cBhvr>
                                      <p:tavLst>
                                        <p:tav tm="0">
                                          <p:val>
                                            <p:strVal val="#ppt_x"/>
                                          </p:val>
                                        </p:tav>
                                        <p:tav tm="100000">
                                          <p:val>
                                            <p:strVal val="#ppt_x"/>
                                          </p:val>
                                        </p:tav>
                                      </p:tavLst>
                                    </p:anim>
                                    <p:anim calcmode="lin" valueType="num">
                                      <p:cBhvr>
                                        <p:cTn id="44" dur="200" fill="hold"/>
                                        <p:tgtEl>
                                          <p:spTgt spid="14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102"/>
                                        </p:tgtEl>
                                        <p:attrNameLst>
                                          <p:attrName>style.visibility</p:attrName>
                                        </p:attrNameLst>
                                      </p:cBhvr>
                                      <p:to>
                                        <p:strVal val="visible"/>
                                      </p:to>
                                    </p:set>
                                    <p:animEffect transition="in" filter="fade">
                                      <p:cBhvr>
                                        <p:cTn id="49" dur="200"/>
                                        <p:tgtEl>
                                          <p:spTgt spid="102"/>
                                        </p:tgtEl>
                                      </p:cBhvr>
                                    </p:animEffect>
                                    <p:anim calcmode="lin" valueType="num">
                                      <p:cBhvr>
                                        <p:cTn id="50" dur="200" fill="hold"/>
                                        <p:tgtEl>
                                          <p:spTgt spid="102"/>
                                        </p:tgtEl>
                                        <p:attrNameLst>
                                          <p:attrName>ppt_x</p:attrName>
                                        </p:attrNameLst>
                                      </p:cBhvr>
                                      <p:tavLst>
                                        <p:tav tm="0">
                                          <p:val>
                                            <p:strVal val="#ppt_x"/>
                                          </p:val>
                                        </p:tav>
                                        <p:tav tm="100000">
                                          <p:val>
                                            <p:strVal val="#ppt_x"/>
                                          </p:val>
                                        </p:tav>
                                      </p:tavLst>
                                    </p:anim>
                                    <p:anim calcmode="lin" valueType="num">
                                      <p:cBhvr>
                                        <p:cTn id="51" dur="200" fill="hold"/>
                                        <p:tgtEl>
                                          <p:spTgt spid="102"/>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44"/>
                                        </p:tgtEl>
                                        <p:attrNameLst>
                                          <p:attrName>style.visibility</p:attrName>
                                        </p:attrNameLst>
                                      </p:cBhvr>
                                      <p:to>
                                        <p:strVal val="visible"/>
                                      </p:to>
                                    </p:set>
                                    <p:animEffect transition="in" filter="fade">
                                      <p:cBhvr>
                                        <p:cTn id="54" dur="200"/>
                                        <p:tgtEl>
                                          <p:spTgt spid="144"/>
                                        </p:tgtEl>
                                      </p:cBhvr>
                                    </p:animEffect>
                                    <p:anim calcmode="lin" valueType="num">
                                      <p:cBhvr>
                                        <p:cTn id="55" dur="200" fill="hold"/>
                                        <p:tgtEl>
                                          <p:spTgt spid="144"/>
                                        </p:tgtEl>
                                        <p:attrNameLst>
                                          <p:attrName>ppt_x</p:attrName>
                                        </p:attrNameLst>
                                      </p:cBhvr>
                                      <p:tavLst>
                                        <p:tav tm="0">
                                          <p:val>
                                            <p:strVal val="#ppt_x"/>
                                          </p:val>
                                        </p:tav>
                                        <p:tav tm="100000">
                                          <p:val>
                                            <p:strVal val="#ppt_x"/>
                                          </p:val>
                                        </p:tav>
                                      </p:tavLst>
                                    </p:anim>
                                    <p:anim calcmode="lin" valueType="num">
                                      <p:cBhvr>
                                        <p:cTn id="56" dur="200" fill="hold"/>
                                        <p:tgtEl>
                                          <p:spTgt spid="14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nodeType="clickEffect">
                                  <p:stCondLst>
                                    <p:cond delay="0"/>
                                  </p:stCondLst>
                                  <p:childTnLst>
                                    <p:set>
                                      <p:cBhvr>
                                        <p:cTn id="60" dur="1" fill="hold">
                                          <p:stCondLst>
                                            <p:cond delay="0"/>
                                          </p:stCondLst>
                                        </p:cTn>
                                        <p:tgtEl>
                                          <p:spTgt spid="114"/>
                                        </p:tgtEl>
                                        <p:attrNameLst>
                                          <p:attrName>style.visibility</p:attrName>
                                        </p:attrNameLst>
                                      </p:cBhvr>
                                      <p:to>
                                        <p:strVal val="visible"/>
                                      </p:to>
                                    </p:set>
                                    <p:animEffect transition="in" filter="fade">
                                      <p:cBhvr>
                                        <p:cTn id="61" dur="200"/>
                                        <p:tgtEl>
                                          <p:spTgt spid="114"/>
                                        </p:tgtEl>
                                      </p:cBhvr>
                                    </p:animEffect>
                                    <p:anim calcmode="lin" valueType="num">
                                      <p:cBhvr>
                                        <p:cTn id="62" dur="200" fill="hold"/>
                                        <p:tgtEl>
                                          <p:spTgt spid="114"/>
                                        </p:tgtEl>
                                        <p:attrNameLst>
                                          <p:attrName>ppt_x</p:attrName>
                                        </p:attrNameLst>
                                      </p:cBhvr>
                                      <p:tavLst>
                                        <p:tav tm="0">
                                          <p:val>
                                            <p:strVal val="#ppt_x"/>
                                          </p:val>
                                        </p:tav>
                                        <p:tav tm="100000">
                                          <p:val>
                                            <p:strVal val="#ppt_x"/>
                                          </p:val>
                                        </p:tav>
                                      </p:tavLst>
                                    </p:anim>
                                    <p:anim calcmode="lin" valueType="num">
                                      <p:cBhvr>
                                        <p:cTn id="63" dur="200" fill="hold"/>
                                        <p:tgtEl>
                                          <p:spTgt spid="114"/>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147"/>
                                        </p:tgtEl>
                                        <p:attrNameLst>
                                          <p:attrName>style.visibility</p:attrName>
                                        </p:attrNameLst>
                                      </p:cBhvr>
                                      <p:to>
                                        <p:strVal val="visible"/>
                                      </p:to>
                                    </p:set>
                                    <p:animEffect transition="in" filter="fade">
                                      <p:cBhvr>
                                        <p:cTn id="66" dur="200"/>
                                        <p:tgtEl>
                                          <p:spTgt spid="147"/>
                                        </p:tgtEl>
                                      </p:cBhvr>
                                    </p:animEffect>
                                    <p:anim calcmode="lin" valueType="num">
                                      <p:cBhvr>
                                        <p:cTn id="67" dur="200" fill="hold"/>
                                        <p:tgtEl>
                                          <p:spTgt spid="147"/>
                                        </p:tgtEl>
                                        <p:attrNameLst>
                                          <p:attrName>ppt_x</p:attrName>
                                        </p:attrNameLst>
                                      </p:cBhvr>
                                      <p:tavLst>
                                        <p:tav tm="0">
                                          <p:val>
                                            <p:strVal val="#ppt_x"/>
                                          </p:val>
                                        </p:tav>
                                        <p:tav tm="100000">
                                          <p:val>
                                            <p:strVal val="#ppt_x"/>
                                          </p:val>
                                        </p:tav>
                                      </p:tavLst>
                                    </p:anim>
                                    <p:anim calcmode="lin" valueType="num">
                                      <p:cBhvr>
                                        <p:cTn id="68" dur="200" fill="hold"/>
                                        <p:tgtEl>
                                          <p:spTgt spid="147"/>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nodeType="clickEffect">
                                  <p:stCondLst>
                                    <p:cond delay="0"/>
                                  </p:stCondLst>
                                  <p:childTnLst>
                                    <p:set>
                                      <p:cBhvr>
                                        <p:cTn id="72" dur="1" fill="hold">
                                          <p:stCondLst>
                                            <p:cond delay="0"/>
                                          </p:stCondLst>
                                        </p:cTn>
                                        <p:tgtEl>
                                          <p:spTgt spid="121"/>
                                        </p:tgtEl>
                                        <p:attrNameLst>
                                          <p:attrName>style.visibility</p:attrName>
                                        </p:attrNameLst>
                                      </p:cBhvr>
                                      <p:to>
                                        <p:strVal val="visible"/>
                                      </p:to>
                                    </p:set>
                                    <p:animEffect transition="in" filter="fade">
                                      <p:cBhvr>
                                        <p:cTn id="73" dur="200"/>
                                        <p:tgtEl>
                                          <p:spTgt spid="121"/>
                                        </p:tgtEl>
                                      </p:cBhvr>
                                    </p:animEffect>
                                    <p:anim calcmode="lin" valueType="num">
                                      <p:cBhvr>
                                        <p:cTn id="74" dur="200" fill="hold"/>
                                        <p:tgtEl>
                                          <p:spTgt spid="121"/>
                                        </p:tgtEl>
                                        <p:attrNameLst>
                                          <p:attrName>ppt_x</p:attrName>
                                        </p:attrNameLst>
                                      </p:cBhvr>
                                      <p:tavLst>
                                        <p:tav tm="0">
                                          <p:val>
                                            <p:strVal val="#ppt_x"/>
                                          </p:val>
                                        </p:tav>
                                        <p:tav tm="100000">
                                          <p:val>
                                            <p:strVal val="#ppt_x"/>
                                          </p:val>
                                        </p:tav>
                                      </p:tavLst>
                                    </p:anim>
                                    <p:anim calcmode="lin" valueType="num">
                                      <p:cBhvr>
                                        <p:cTn id="75" dur="200" fill="hold"/>
                                        <p:tgtEl>
                                          <p:spTgt spid="121"/>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150"/>
                                        </p:tgtEl>
                                        <p:attrNameLst>
                                          <p:attrName>style.visibility</p:attrName>
                                        </p:attrNameLst>
                                      </p:cBhvr>
                                      <p:to>
                                        <p:strVal val="visible"/>
                                      </p:to>
                                    </p:set>
                                    <p:animEffect transition="in" filter="fade">
                                      <p:cBhvr>
                                        <p:cTn id="78" dur="200"/>
                                        <p:tgtEl>
                                          <p:spTgt spid="150"/>
                                        </p:tgtEl>
                                      </p:cBhvr>
                                    </p:animEffect>
                                    <p:anim calcmode="lin" valueType="num">
                                      <p:cBhvr>
                                        <p:cTn id="79" dur="200" fill="hold"/>
                                        <p:tgtEl>
                                          <p:spTgt spid="150"/>
                                        </p:tgtEl>
                                        <p:attrNameLst>
                                          <p:attrName>ppt_x</p:attrName>
                                        </p:attrNameLst>
                                      </p:cBhvr>
                                      <p:tavLst>
                                        <p:tav tm="0">
                                          <p:val>
                                            <p:strVal val="#ppt_x"/>
                                          </p:val>
                                        </p:tav>
                                        <p:tav tm="100000">
                                          <p:val>
                                            <p:strVal val="#ppt_x"/>
                                          </p:val>
                                        </p:tav>
                                      </p:tavLst>
                                    </p:anim>
                                    <p:anim calcmode="lin" valueType="num">
                                      <p:cBhvr>
                                        <p:cTn id="80" dur="200" fill="hold"/>
                                        <p:tgtEl>
                                          <p:spTgt spid="150"/>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7" presetClass="entr" presetSubtype="0" fill="hold" nodeType="clickEffect">
                                  <p:stCondLst>
                                    <p:cond delay="0"/>
                                  </p:stCondLst>
                                  <p:childTnLst>
                                    <p:set>
                                      <p:cBhvr>
                                        <p:cTn id="84" dur="1" fill="hold">
                                          <p:stCondLst>
                                            <p:cond delay="0"/>
                                          </p:stCondLst>
                                        </p:cTn>
                                        <p:tgtEl>
                                          <p:spTgt spid="128"/>
                                        </p:tgtEl>
                                        <p:attrNameLst>
                                          <p:attrName>style.visibility</p:attrName>
                                        </p:attrNameLst>
                                      </p:cBhvr>
                                      <p:to>
                                        <p:strVal val="visible"/>
                                      </p:to>
                                    </p:set>
                                    <p:animEffect transition="in" filter="fade">
                                      <p:cBhvr>
                                        <p:cTn id="85" dur="200"/>
                                        <p:tgtEl>
                                          <p:spTgt spid="128"/>
                                        </p:tgtEl>
                                      </p:cBhvr>
                                    </p:animEffect>
                                    <p:anim calcmode="lin" valueType="num">
                                      <p:cBhvr>
                                        <p:cTn id="86" dur="200" fill="hold"/>
                                        <p:tgtEl>
                                          <p:spTgt spid="128"/>
                                        </p:tgtEl>
                                        <p:attrNameLst>
                                          <p:attrName>ppt_x</p:attrName>
                                        </p:attrNameLst>
                                      </p:cBhvr>
                                      <p:tavLst>
                                        <p:tav tm="0">
                                          <p:val>
                                            <p:strVal val="#ppt_x"/>
                                          </p:val>
                                        </p:tav>
                                        <p:tav tm="100000">
                                          <p:val>
                                            <p:strVal val="#ppt_x"/>
                                          </p:val>
                                        </p:tav>
                                      </p:tavLst>
                                    </p:anim>
                                    <p:anim calcmode="lin" valueType="num">
                                      <p:cBhvr>
                                        <p:cTn id="87" dur="200" fill="hold"/>
                                        <p:tgtEl>
                                          <p:spTgt spid="128"/>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153"/>
                                        </p:tgtEl>
                                        <p:attrNameLst>
                                          <p:attrName>style.visibility</p:attrName>
                                        </p:attrNameLst>
                                      </p:cBhvr>
                                      <p:to>
                                        <p:strVal val="visible"/>
                                      </p:to>
                                    </p:set>
                                    <p:animEffect transition="in" filter="fade">
                                      <p:cBhvr>
                                        <p:cTn id="90" dur="200"/>
                                        <p:tgtEl>
                                          <p:spTgt spid="153"/>
                                        </p:tgtEl>
                                      </p:cBhvr>
                                    </p:animEffect>
                                    <p:anim calcmode="lin" valueType="num">
                                      <p:cBhvr>
                                        <p:cTn id="91" dur="200" fill="hold"/>
                                        <p:tgtEl>
                                          <p:spTgt spid="153"/>
                                        </p:tgtEl>
                                        <p:attrNameLst>
                                          <p:attrName>ppt_x</p:attrName>
                                        </p:attrNameLst>
                                      </p:cBhvr>
                                      <p:tavLst>
                                        <p:tav tm="0">
                                          <p:val>
                                            <p:strVal val="#ppt_x"/>
                                          </p:val>
                                        </p:tav>
                                        <p:tav tm="100000">
                                          <p:val>
                                            <p:strVal val="#ppt_x"/>
                                          </p:val>
                                        </p:tav>
                                      </p:tavLst>
                                    </p:anim>
                                    <p:anim calcmode="lin" valueType="num">
                                      <p:cBhvr>
                                        <p:cTn id="92" dur="200" fill="hold"/>
                                        <p:tgtEl>
                                          <p:spTgt spid="153"/>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7" presetClass="entr" presetSubtype="0" fill="hold" nodeType="clickEffect">
                                  <p:stCondLst>
                                    <p:cond delay="0"/>
                                  </p:stCondLst>
                                  <p:childTnLst>
                                    <p:set>
                                      <p:cBhvr>
                                        <p:cTn id="96" dur="1" fill="hold">
                                          <p:stCondLst>
                                            <p:cond delay="0"/>
                                          </p:stCondLst>
                                        </p:cTn>
                                        <p:tgtEl>
                                          <p:spTgt spid="135"/>
                                        </p:tgtEl>
                                        <p:attrNameLst>
                                          <p:attrName>style.visibility</p:attrName>
                                        </p:attrNameLst>
                                      </p:cBhvr>
                                      <p:to>
                                        <p:strVal val="visible"/>
                                      </p:to>
                                    </p:set>
                                    <p:animEffect transition="in" filter="fade">
                                      <p:cBhvr>
                                        <p:cTn id="97" dur="200"/>
                                        <p:tgtEl>
                                          <p:spTgt spid="135"/>
                                        </p:tgtEl>
                                      </p:cBhvr>
                                    </p:animEffect>
                                    <p:anim calcmode="lin" valueType="num">
                                      <p:cBhvr>
                                        <p:cTn id="98" dur="200" fill="hold"/>
                                        <p:tgtEl>
                                          <p:spTgt spid="135"/>
                                        </p:tgtEl>
                                        <p:attrNameLst>
                                          <p:attrName>ppt_x</p:attrName>
                                        </p:attrNameLst>
                                      </p:cBhvr>
                                      <p:tavLst>
                                        <p:tav tm="0">
                                          <p:val>
                                            <p:strVal val="#ppt_x"/>
                                          </p:val>
                                        </p:tav>
                                        <p:tav tm="100000">
                                          <p:val>
                                            <p:strVal val="#ppt_x"/>
                                          </p:val>
                                        </p:tav>
                                      </p:tavLst>
                                    </p:anim>
                                    <p:anim calcmode="lin" valueType="num">
                                      <p:cBhvr>
                                        <p:cTn id="99" dur="200" fill="hold"/>
                                        <p:tgtEl>
                                          <p:spTgt spid="135"/>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156"/>
                                        </p:tgtEl>
                                        <p:attrNameLst>
                                          <p:attrName>style.visibility</p:attrName>
                                        </p:attrNameLst>
                                      </p:cBhvr>
                                      <p:to>
                                        <p:strVal val="visible"/>
                                      </p:to>
                                    </p:set>
                                    <p:animEffect transition="in" filter="fade">
                                      <p:cBhvr>
                                        <p:cTn id="102" dur="200"/>
                                        <p:tgtEl>
                                          <p:spTgt spid="156"/>
                                        </p:tgtEl>
                                      </p:cBhvr>
                                    </p:animEffect>
                                    <p:anim calcmode="lin" valueType="num">
                                      <p:cBhvr>
                                        <p:cTn id="103" dur="200" fill="hold"/>
                                        <p:tgtEl>
                                          <p:spTgt spid="156"/>
                                        </p:tgtEl>
                                        <p:attrNameLst>
                                          <p:attrName>ppt_x</p:attrName>
                                        </p:attrNameLst>
                                      </p:cBhvr>
                                      <p:tavLst>
                                        <p:tav tm="0">
                                          <p:val>
                                            <p:strVal val="#ppt_x"/>
                                          </p:val>
                                        </p:tav>
                                        <p:tav tm="100000">
                                          <p:val>
                                            <p:strVal val="#ppt_x"/>
                                          </p:val>
                                        </p:tav>
                                      </p:tavLst>
                                    </p:anim>
                                    <p:anim calcmode="lin" valueType="num">
                                      <p:cBhvr>
                                        <p:cTn id="104" dur="200" fill="hold"/>
                                        <p:tgtEl>
                                          <p:spTgt spid="1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3" grpId="0" animBg="1"/>
      <p:bldP spid="113" grpId="0"/>
      <p:bldP spid="115" grpId="0"/>
      <p:bldP spid="7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1" name="Elipsa 90"/>
          <p:cNvSpPr/>
          <p:nvPr/>
        </p:nvSpPr>
        <p:spPr>
          <a:xfrm>
            <a:off x="294968" y="1858298"/>
            <a:ext cx="540000" cy="540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690D4"/>
              </a:solidFill>
            </a:endParaRPr>
          </a:p>
        </p:txBody>
      </p:sp>
      <p:sp>
        <p:nvSpPr>
          <p:cNvPr id="92" name="PoljeZBesedilom 91"/>
          <p:cNvSpPr txBox="1"/>
          <p:nvPr/>
        </p:nvSpPr>
        <p:spPr>
          <a:xfrm>
            <a:off x="422787" y="1943632"/>
            <a:ext cx="1120878" cy="369332"/>
          </a:xfrm>
          <a:prstGeom prst="rect">
            <a:avLst/>
          </a:prstGeom>
          <a:noFill/>
        </p:spPr>
        <p:txBody>
          <a:bodyPr wrap="square" rtlCol="0">
            <a:spAutoFit/>
          </a:bodyPr>
          <a:lstStyle/>
          <a:p>
            <a:r>
              <a:rPr lang="sl-SI" dirty="0" smtClean="0">
                <a:solidFill>
                  <a:schemeClr val="bg1">
                    <a:lumMod val="85000"/>
                  </a:schemeClr>
                </a:solidFill>
                <a:latin typeface="+mj-lt"/>
              </a:rPr>
              <a:t>1</a:t>
            </a:r>
            <a:endParaRPr lang="en-US" dirty="0">
              <a:solidFill>
                <a:schemeClr val="bg1">
                  <a:lumMod val="85000"/>
                </a:schemeClr>
              </a:solidFill>
              <a:latin typeface="+mj-lt"/>
            </a:endParaRPr>
          </a:p>
        </p:txBody>
      </p:sp>
      <p:sp>
        <p:nvSpPr>
          <p:cNvPr id="93" name="PoljeZBesedilom 92"/>
          <p:cNvSpPr txBox="1"/>
          <p:nvPr/>
        </p:nvSpPr>
        <p:spPr>
          <a:xfrm>
            <a:off x="201562" y="2358195"/>
            <a:ext cx="1524000" cy="307777"/>
          </a:xfrm>
          <a:prstGeom prst="rect">
            <a:avLst/>
          </a:prstGeom>
          <a:noFill/>
        </p:spPr>
        <p:txBody>
          <a:bodyPr wrap="square" rtlCol="0">
            <a:spAutoFit/>
          </a:bodyPr>
          <a:lstStyle/>
          <a:p>
            <a:r>
              <a:rPr lang="sl-SI" sz="1400" dirty="0" err="1" smtClean="0">
                <a:solidFill>
                  <a:schemeClr val="bg1">
                    <a:lumMod val="85000"/>
                  </a:schemeClr>
                </a:solidFill>
                <a:latin typeface="+mj-lt"/>
              </a:rPr>
              <a:t>company</a:t>
            </a:r>
            <a:endParaRPr lang="en-US" sz="1400" dirty="0">
              <a:solidFill>
                <a:schemeClr val="bg1">
                  <a:lumMod val="85000"/>
                </a:schemeClr>
              </a:solidFill>
              <a:latin typeface="+mj-lt"/>
            </a:endParaRPr>
          </a:p>
        </p:txBody>
      </p:sp>
      <p:sp>
        <p:nvSpPr>
          <p:cNvPr id="94" name="Elipsa 93"/>
          <p:cNvSpPr/>
          <p:nvPr/>
        </p:nvSpPr>
        <p:spPr>
          <a:xfrm>
            <a:off x="294968" y="2719986"/>
            <a:ext cx="540000" cy="540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PoljeZBesedilom 94"/>
          <p:cNvSpPr txBox="1"/>
          <p:nvPr/>
        </p:nvSpPr>
        <p:spPr>
          <a:xfrm>
            <a:off x="422787" y="2805320"/>
            <a:ext cx="1120878" cy="369332"/>
          </a:xfrm>
          <a:prstGeom prst="rect">
            <a:avLst/>
          </a:prstGeom>
          <a:noFill/>
        </p:spPr>
        <p:txBody>
          <a:bodyPr wrap="square" rtlCol="0">
            <a:spAutoFit/>
          </a:bodyPr>
          <a:lstStyle/>
          <a:p>
            <a:r>
              <a:rPr lang="sl-SI" dirty="0" smtClean="0">
                <a:solidFill>
                  <a:schemeClr val="bg1">
                    <a:lumMod val="85000"/>
                  </a:schemeClr>
                </a:solidFill>
                <a:latin typeface="+mj-lt"/>
              </a:rPr>
              <a:t>2</a:t>
            </a:r>
            <a:endParaRPr lang="en-US" dirty="0">
              <a:solidFill>
                <a:schemeClr val="bg1">
                  <a:lumMod val="85000"/>
                </a:schemeClr>
              </a:solidFill>
              <a:latin typeface="+mj-lt"/>
            </a:endParaRPr>
          </a:p>
        </p:txBody>
      </p:sp>
      <p:sp>
        <p:nvSpPr>
          <p:cNvPr id="101" name="PoljeZBesedilom 100"/>
          <p:cNvSpPr txBox="1"/>
          <p:nvPr/>
        </p:nvSpPr>
        <p:spPr>
          <a:xfrm>
            <a:off x="201562" y="3219883"/>
            <a:ext cx="1524000" cy="307777"/>
          </a:xfrm>
          <a:prstGeom prst="rect">
            <a:avLst/>
          </a:prstGeom>
          <a:noFill/>
        </p:spPr>
        <p:txBody>
          <a:bodyPr wrap="square" rtlCol="0">
            <a:spAutoFit/>
          </a:bodyPr>
          <a:lstStyle/>
          <a:p>
            <a:r>
              <a:rPr lang="sl-SI" sz="1400" dirty="0" err="1" smtClean="0">
                <a:solidFill>
                  <a:schemeClr val="bg1">
                    <a:lumMod val="85000"/>
                  </a:schemeClr>
                </a:solidFill>
                <a:latin typeface="+mj-lt"/>
              </a:rPr>
              <a:t>services</a:t>
            </a:r>
            <a:endParaRPr lang="en-US" sz="1400" dirty="0">
              <a:solidFill>
                <a:schemeClr val="bg1">
                  <a:lumMod val="85000"/>
                </a:schemeClr>
              </a:solidFill>
              <a:latin typeface="+mj-lt"/>
            </a:endParaRPr>
          </a:p>
        </p:txBody>
      </p:sp>
      <p:sp>
        <p:nvSpPr>
          <p:cNvPr id="103" name="Elipsa 102"/>
          <p:cNvSpPr/>
          <p:nvPr/>
        </p:nvSpPr>
        <p:spPr>
          <a:xfrm>
            <a:off x="294968" y="3581674"/>
            <a:ext cx="540000" cy="540000"/>
          </a:xfrm>
          <a:prstGeom prst="ellipse">
            <a:avLst/>
          </a:prstGeom>
          <a:noFill/>
          <a:ln>
            <a:solidFill>
              <a:srgbClr val="4690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PoljeZBesedilom 112"/>
          <p:cNvSpPr txBox="1"/>
          <p:nvPr/>
        </p:nvSpPr>
        <p:spPr>
          <a:xfrm>
            <a:off x="422787" y="3667008"/>
            <a:ext cx="1120878" cy="369332"/>
          </a:xfrm>
          <a:prstGeom prst="rect">
            <a:avLst/>
          </a:prstGeom>
          <a:noFill/>
        </p:spPr>
        <p:txBody>
          <a:bodyPr wrap="square" rtlCol="0">
            <a:spAutoFit/>
          </a:bodyPr>
          <a:lstStyle/>
          <a:p>
            <a:r>
              <a:rPr lang="sl-SI" dirty="0" smtClean="0">
                <a:solidFill>
                  <a:srgbClr val="4690D4"/>
                </a:solidFill>
                <a:latin typeface="+mj-lt"/>
              </a:rPr>
              <a:t>3</a:t>
            </a:r>
            <a:endParaRPr lang="en-US" dirty="0">
              <a:solidFill>
                <a:srgbClr val="4690D4"/>
              </a:solidFill>
              <a:latin typeface="+mj-lt"/>
            </a:endParaRPr>
          </a:p>
        </p:txBody>
      </p:sp>
      <p:sp>
        <p:nvSpPr>
          <p:cNvPr id="115" name="PoljeZBesedilom 114"/>
          <p:cNvSpPr txBox="1"/>
          <p:nvPr/>
        </p:nvSpPr>
        <p:spPr>
          <a:xfrm>
            <a:off x="250722" y="4081571"/>
            <a:ext cx="1524000" cy="307777"/>
          </a:xfrm>
          <a:prstGeom prst="rect">
            <a:avLst/>
          </a:prstGeom>
          <a:noFill/>
        </p:spPr>
        <p:txBody>
          <a:bodyPr wrap="square" rtlCol="0">
            <a:spAutoFit/>
          </a:bodyPr>
          <a:lstStyle/>
          <a:p>
            <a:r>
              <a:rPr lang="sl-SI" sz="1400" dirty="0" err="1" smtClean="0">
                <a:solidFill>
                  <a:srgbClr val="4690D4"/>
                </a:solidFill>
                <a:latin typeface="+mj-lt"/>
              </a:rPr>
              <a:t>products</a:t>
            </a:r>
            <a:endParaRPr lang="en-US" sz="1400" dirty="0">
              <a:solidFill>
                <a:srgbClr val="4690D4"/>
              </a:solidFill>
              <a:latin typeface="+mj-lt"/>
            </a:endParaRPr>
          </a:p>
        </p:txBody>
      </p:sp>
      <p:sp>
        <p:nvSpPr>
          <p:cNvPr id="120" name="Elipsa 119"/>
          <p:cNvSpPr/>
          <p:nvPr/>
        </p:nvSpPr>
        <p:spPr>
          <a:xfrm>
            <a:off x="294968" y="4428676"/>
            <a:ext cx="540000" cy="540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PoljeZBesedilom 121"/>
          <p:cNvSpPr txBox="1"/>
          <p:nvPr/>
        </p:nvSpPr>
        <p:spPr>
          <a:xfrm>
            <a:off x="422787" y="4514010"/>
            <a:ext cx="1120878" cy="369332"/>
          </a:xfrm>
          <a:prstGeom prst="rect">
            <a:avLst/>
          </a:prstGeom>
          <a:noFill/>
        </p:spPr>
        <p:txBody>
          <a:bodyPr wrap="square" rtlCol="0">
            <a:spAutoFit/>
          </a:bodyPr>
          <a:lstStyle/>
          <a:p>
            <a:r>
              <a:rPr lang="sl-SI" dirty="0">
                <a:solidFill>
                  <a:schemeClr val="bg1">
                    <a:lumMod val="85000"/>
                  </a:schemeClr>
                </a:solidFill>
                <a:latin typeface="+mj-lt"/>
              </a:rPr>
              <a:t>4</a:t>
            </a:r>
            <a:endParaRPr lang="en-US" dirty="0">
              <a:solidFill>
                <a:schemeClr val="bg1">
                  <a:lumMod val="85000"/>
                </a:schemeClr>
              </a:solidFill>
              <a:latin typeface="+mj-lt"/>
            </a:endParaRPr>
          </a:p>
        </p:txBody>
      </p:sp>
      <p:sp>
        <p:nvSpPr>
          <p:cNvPr id="127" name="PoljeZBesedilom 126"/>
          <p:cNvSpPr txBox="1"/>
          <p:nvPr/>
        </p:nvSpPr>
        <p:spPr>
          <a:xfrm>
            <a:off x="221226" y="4928573"/>
            <a:ext cx="1524000" cy="307777"/>
          </a:xfrm>
          <a:prstGeom prst="rect">
            <a:avLst/>
          </a:prstGeom>
          <a:noFill/>
        </p:spPr>
        <p:txBody>
          <a:bodyPr wrap="square" rtlCol="0">
            <a:spAutoFit/>
          </a:bodyPr>
          <a:lstStyle/>
          <a:p>
            <a:r>
              <a:rPr lang="sl-SI" sz="1400" dirty="0" err="1" smtClean="0">
                <a:solidFill>
                  <a:schemeClr val="bg1">
                    <a:lumMod val="85000"/>
                  </a:schemeClr>
                </a:solidFill>
                <a:latin typeface="+mj-lt"/>
              </a:rPr>
              <a:t>contacts</a:t>
            </a:r>
            <a:endParaRPr lang="en-US" sz="1400" dirty="0">
              <a:solidFill>
                <a:schemeClr val="bg1">
                  <a:lumMod val="85000"/>
                </a:schemeClr>
              </a:solidFill>
              <a:latin typeface="+mj-lt"/>
            </a:endParaRPr>
          </a:p>
        </p:txBody>
      </p:sp>
      <p:pic>
        <p:nvPicPr>
          <p:cNvPr id="129" name="Slika 12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59846" y="339203"/>
            <a:ext cx="1209584" cy="340932"/>
          </a:xfrm>
          <a:prstGeom prst="rect">
            <a:avLst/>
          </a:prstGeom>
        </p:spPr>
      </p:pic>
      <p:sp>
        <p:nvSpPr>
          <p:cNvPr id="134" name="PoljeZBesedilom 133"/>
          <p:cNvSpPr txBox="1"/>
          <p:nvPr/>
        </p:nvSpPr>
        <p:spPr>
          <a:xfrm>
            <a:off x="1049327" y="685228"/>
            <a:ext cx="7354450" cy="380104"/>
          </a:xfrm>
          <a:prstGeom prst="rect">
            <a:avLst/>
          </a:prstGeom>
          <a:noFill/>
        </p:spPr>
        <p:txBody>
          <a:bodyPr wrap="square" rtlCol="0">
            <a:spAutoFit/>
          </a:bodyPr>
          <a:lstStyle/>
          <a:p>
            <a:r>
              <a:rPr lang="en-GB" sz="1870" dirty="0" smtClean="0">
                <a:solidFill>
                  <a:schemeClr val="bg1">
                    <a:lumMod val="65000"/>
                  </a:schemeClr>
                </a:solidFill>
                <a:latin typeface="Source Sans Pro Light" panose="020B0403030403020204" pitchFamily="34" charset="-18"/>
              </a:rPr>
              <a:t>Springs and curved elements</a:t>
            </a:r>
            <a:endParaRPr lang="en-GB" sz="1870" dirty="0">
              <a:solidFill>
                <a:schemeClr val="bg1">
                  <a:lumMod val="65000"/>
                </a:schemeClr>
              </a:solidFill>
              <a:latin typeface="Source Sans Pro Light" panose="020B0403030403020204" pitchFamily="34" charset="-18"/>
            </a:endParaRPr>
          </a:p>
        </p:txBody>
      </p:sp>
      <p:pic>
        <p:nvPicPr>
          <p:cNvPr id="2" name="Slika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429" y="1128595"/>
            <a:ext cx="7620000" cy="5076825"/>
          </a:xfrm>
          <a:prstGeom prst="rect">
            <a:avLst/>
          </a:prstGeom>
          <a:ln>
            <a:solidFill>
              <a:schemeClr val="bg1">
                <a:lumMod val="85000"/>
              </a:schemeClr>
            </a:solidFill>
          </a:ln>
        </p:spPr>
      </p:pic>
      <p:sp>
        <p:nvSpPr>
          <p:cNvPr id="3" name="Pravokotnik 2"/>
          <p:cNvSpPr/>
          <p:nvPr/>
        </p:nvSpPr>
        <p:spPr>
          <a:xfrm>
            <a:off x="8825098" y="1056880"/>
            <a:ext cx="3097499" cy="5478423"/>
          </a:xfrm>
          <a:prstGeom prst="rect">
            <a:avLst/>
          </a:prstGeom>
        </p:spPr>
        <p:txBody>
          <a:bodyPr wrap="square">
            <a:spAutoFit/>
          </a:bodyPr>
          <a:lstStyle/>
          <a:p>
            <a:r>
              <a:rPr lang="en-GB" sz="1400" b="1" i="0" dirty="0" smtClean="0">
                <a:solidFill>
                  <a:srgbClr val="444444"/>
                </a:solidFill>
                <a:effectLst/>
                <a:latin typeface="+mj-lt"/>
              </a:rPr>
              <a:t>Standard types of springs:</a:t>
            </a:r>
            <a:r>
              <a:rPr lang="en-GB" sz="1400" b="1" dirty="0" smtClean="0">
                <a:latin typeface="+mj-lt"/>
              </a:rPr>
              <a:t/>
            </a:r>
            <a:br>
              <a:rPr lang="en-GB" sz="1400" b="1" dirty="0" smtClean="0">
                <a:latin typeface="+mj-lt"/>
              </a:rPr>
            </a:br>
            <a:r>
              <a:rPr lang="en-GB" sz="1400" i="0" dirty="0" smtClean="0">
                <a:solidFill>
                  <a:srgbClr val="444444"/>
                </a:solidFill>
                <a:effectLst/>
                <a:latin typeface="+mj-lt"/>
              </a:rPr>
              <a:t>• compression springs,</a:t>
            </a:r>
            <a:r>
              <a:rPr lang="en-GB" sz="1400" dirty="0" smtClean="0">
                <a:latin typeface="+mj-lt"/>
              </a:rPr>
              <a:t/>
            </a:r>
            <a:br>
              <a:rPr lang="en-GB" sz="1400" dirty="0" smtClean="0">
                <a:latin typeface="+mj-lt"/>
              </a:rPr>
            </a:br>
            <a:r>
              <a:rPr lang="en-GB" sz="1400" i="0" dirty="0" smtClean="0">
                <a:solidFill>
                  <a:srgbClr val="444444"/>
                </a:solidFill>
                <a:effectLst/>
                <a:latin typeface="+mj-lt"/>
              </a:rPr>
              <a:t>• </a:t>
            </a:r>
            <a:r>
              <a:rPr lang="en-GB" sz="1400" dirty="0" smtClean="0">
                <a:solidFill>
                  <a:srgbClr val="444444"/>
                </a:solidFill>
                <a:latin typeface="+mj-lt"/>
              </a:rPr>
              <a:t>tension springs</a:t>
            </a:r>
            <a:r>
              <a:rPr lang="en-GB" sz="1400" i="0" dirty="0" smtClean="0">
                <a:solidFill>
                  <a:srgbClr val="444444"/>
                </a:solidFill>
                <a:effectLst/>
                <a:latin typeface="+mj-lt"/>
              </a:rPr>
              <a:t>,</a:t>
            </a:r>
            <a:r>
              <a:rPr lang="en-GB" sz="1400" dirty="0" smtClean="0">
                <a:latin typeface="+mj-lt"/>
              </a:rPr>
              <a:t/>
            </a:r>
            <a:br>
              <a:rPr lang="en-GB" sz="1400" dirty="0" smtClean="0">
                <a:latin typeface="+mj-lt"/>
              </a:rPr>
            </a:br>
            <a:r>
              <a:rPr lang="en-GB" sz="1400" i="0" dirty="0" smtClean="0">
                <a:solidFill>
                  <a:srgbClr val="444444"/>
                </a:solidFill>
                <a:effectLst/>
                <a:latin typeface="+mj-lt"/>
              </a:rPr>
              <a:t>• torsion springs,</a:t>
            </a:r>
            <a:r>
              <a:rPr lang="en-GB" sz="1400" dirty="0" smtClean="0">
                <a:latin typeface="+mj-lt"/>
              </a:rPr>
              <a:t/>
            </a:r>
            <a:br>
              <a:rPr lang="en-GB" sz="1400" dirty="0" smtClean="0">
                <a:latin typeface="+mj-lt"/>
              </a:rPr>
            </a:br>
            <a:r>
              <a:rPr lang="en-GB" sz="1400" i="0" dirty="0" smtClean="0">
                <a:solidFill>
                  <a:srgbClr val="444444"/>
                </a:solidFill>
                <a:effectLst/>
                <a:latin typeface="+mj-lt"/>
              </a:rPr>
              <a:t>• double torsion springs,</a:t>
            </a:r>
            <a:r>
              <a:rPr lang="en-GB" sz="1400" dirty="0" smtClean="0">
                <a:latin typeface="+mj-lt"/>
              </a:rPr>
              <a:t/>
            </a:r>
            <a:br>
              <a:rPr lang="en-GB" sz="1400" dirty="0" smtClean="0">
                <a:latin typeface="+mj-lt"/>
              </a:rPr>
            </a:br>
            <a:r>
              <a:rPr lang="en-GB" sz="1400" i="0" dirty="0" smtClean="0">
                <a:solidFill>
                  <a:srgbClr val="444444"/>
                </a:solidFill>
                <a:effectLst/>
                <a:latin typeface="+mj-lt"/>
              </a:rPr>
              <a:t>• leaf springs,</a:t>
            </a:r>
            <a:r>
              <a:rPr lang="en-GB" sz="1400" dirty="0" smtClean="0">
                <a:latin typeface="+mj-lt"/>
              </a:rPr>
              <a:t/>
            </a:r>
            <a:br>
              <a:rPr lang="en-GB" sz="1400" dirty="0" smtClean="0">
                <a:latin typeface="+mj-lt"/>
              </a:rPr>
            </a:br>
            <a:r>
              <a:rPr lang="en-GB" sz="1400" i="0" dirty="0" smtClean="0">
                <a:solidFill>
                  <a:srgbClr val="444444"/>
                </a:solidFill>
                <a:effectLst/>
                <a:latin typeface="+mj-lt"/>
              </a:rPr>
              <a:t>• </a:t>
            </a:r>
            <a:r>
              <a:rPr lang="en-GB" sz="1400" dirty="0" smtClean="0">
                <a:solidFill>
                  <a:srgbClr val="444444"/>
                </a:solidFill>
                <a:latin typeface="+mj-lt"/>
              </a:rPr>
              <a:t>curved elements</a:t>
            </a:r>
            <a:r>
              <a:rPr lang="en-GB" sz="1400" i="0" dirty="0" smtClean="0">
                <a:solidFill>
                  <a:srgbClr val="444444"/>
                </a:solidFill>
                <a:effectLst/>
                <a:latin typeface="+mj-lt"/>
              </a:rPr>
              <a:t>.</a:t>
            </a:r>
          </a:p>
          <a:p>
            <a:endParaRPr lang="en-GB" sz="1400" dirty="0" smtClean="0">
              <a:solidFill>
                <a:srgbClr val="444444"/>
              </a:solidFill>
              <a:latin typeface="+mj-lt"/>
            </a:endParaRPr>
          </a:p>
          <a:p>
            <a:r>
              <a:rPr lang="en-GB" sz="1400" b="1" dirty="0" smtClean="0">
                <a:latin typeface="+mj-lt"/>
              </a:rPr>
              <a:t>Shapes</a:t>
            </a:r>
            <a:r>
              <a:rPr lang="en-GB" sz="1400" dirty="0" smtClean="0">
                <a:latin typeface="+mj-lt"/>
              </a:rPr>
              <a:t>:</a:t>
            </a:r>
            <a:br>
              <a:rPr lang="en-GB" sz="1400" dirty="0" smtClean="0">
                <a:latin typeface="+mj-lt"/>
              </a:rPr>
            </a:br>
            <a:r>
              <a:rPr lang="en-GB" sz="1400" dirty="0" smtClean="0">
                <a:latin typeface="+mj-lt"/>
              </a:rPr>
              <a:t>• round,</a:t>
            </a:r>
            <a:br>
              <a:rPr lang="en-GB" sz="1400" dirty="0" smtClean="0">
                <a:latin typeface="+mj-lt"/>
              </a:rPr>
            </a:br>
            <a:r>
              <a:rPr lang="en-GB" sz="1400" dirty="0" smtClean="0">
                <a:latin typeface="+mj-lt"/>
              </a:rPr>
              <a:t>• flat,</a:t>
            </a:r>
            <a:br>
              <a:rPr lang="en-GB" sz="1400" dirty="0" smtClean="0">
                <a:latin typeface="+mj-lt"/>
              </a:rPr>
            </a:br>
            <a:r>
              <a:rPr lang="en-GB" sz="1400" dirty="0" smtClean="0">
                <a:latin typeface="+mj-lt"/>
              </a:rPr>
              <a:t>• ellipse,</a:t>
            </a:r>
            <a:br>
              <a:rPr lang="en-GB" sz="1400" dirty="0" smtClean="0">
                <a:latin typeface="+mj-lt"/>
              </a:rPr>
            </a:br>
            <a:r>
              <a:rPr lang="en-GB" sz="1400" dirty="0" smtClean="0">
                <a:latin typeface="+mj-lt"/>
              </a:rPr>
              <a:t>• rectangular,</a:t>
            </a:r>
            <a:br>
              <a:rPr lang="en-GB" sz="1400" dirty="0" smtClean="0">
                <a:latin typeface="+mj-lt"/>
              </a:rPr>
            </a:br>
            <a:r>
              <a:rPr lang="en-GB" sz="1400" dirty="0" smtClean="0">
                <a:latin typeface="+mj-lt"/>
              </a:rPr>
              <a:t>• other.</a:t>
            </a:r>
          </a:p>
          <a:p>
            <a:endParaRPr lang="en-GB" sz="1400" dirty="0" smtClean="0">
              <a:latin typeface="+mj-lt"/>
            </a:endParaRPr>
          </a:p>
          <a:p>
            <a:r>
              <a:rPr lang="en-GB" sz="1400" b="1" dirty="0" smtClean="0">
                <a:latin typeface="+mj-lt"/>
              </a:rPr>
              <a:t>Materials:</a:t>
            </a:r>
            <a:r>
              <a:rPr lang="en-GB" sz="1400" dirty="0" smtClean="0">
                <a:latin typeface="+mj-lt"/>
              </a:rPr>
              <a:t/>
            </a:r>
            <a:br>
              <a:rPr lang="en-GB" sz="1400" dirty="0" smtClean="0">
                <a:latin typeface="+mj-lt"/>
              </a:rPr>
            </a:br>
            <a:r>
              <a:rPr lang="en-GB" sz="1400" dirty="0" smtClean="0">
                <a:latin typeface="+mj-lt"/>
              </a:rPr>
              <a:t>• patented spring wire </a:t>
            </a:r>
            <a:r>
              <a:rPr lang="en-GB" sz="1400" dirty="0" err="1" smtClean="0">
                <a:latin typeface="+mj-lt"/>
              </a:rPr>
              <a:t>SH</a:t>
            </a:r>
            <a:r>
              <a:rPr lang="en-GB" sz="1400" dirty="0" smtClean="0">
                <a:latin typeface="+mj-lt"/>
              </a:rPr>
              <a:t>, DH, SL, SM,…</a:t>
            </a:r>
            <a:br>
              <a:rPr lang="en-GB" sz="1400" dirty="0" smtClean="0">
                <a:latin typeface="+mj-lt"/>
              </a:rPr>
            </a:br>
            <a:r>
              <a:rPr lang="en-GB" sz="1400" dirty="0" smtClean="0">
                <a:latin typeface="+mj-lt"/>
              </a:rPr>
              <a:t>• galvanized spring wire </a:t>
            </a:r>
            <a:r>
              <a:rPr lang="en-GB" sz="1400" dirty="0" err="1" smtClean="0">
                <a:latin typeface="+mj-lt"/>
              </a:rPr>
              <a:t>SH</a:t>
            </a:r>
            <a:r>
              <a:rPr lang="en-GB" sz="1400" dirty="0" smtClean="0">
                <a:latin typeface="+mj-lt"/>
              </a:rPr>
              <a:t>, DH, SL, SM,…</a:t>
            </a:r>
            <a:br>
              <a:rPr lang="en-GB" sz="1400" dirty="0" smtClean="0">
                <a:latin typeface="+mj-lt"/>
              </a:rPr>
            </a:br>
            <a:r>
              <a:rPr lang="en-GB" sz="1400" dirty="0" smtClean="0">
                <a:latin typeface="+mj-lt"/>
              </a:rPr>
              <a:t>• tempering spring steel,</a:t>
            </a:r>
            <a:br>
              <a:rPr lang="en-GB" sz="1400" dirty="0" smtClean="0">
                <a:latin typeface="+mj-lt"/>
              </a:rPr>
            </a:br>
            <a:r>
              <a:rPr lang="en-GB" sz="1400" dirty="0" smtClean="0">
                <a:latin typeface="+mj-lt"/>
              </a:rPr>
              <a:t>• oil tempered spring steel alloy for high</a:t>
            </a:r>
          </a:p>
          <a:p>
            <a:r>
              <a:rPr lang="en-GB" sz="1400" dirty="0" smtClean="0">
                <a:latin typeface="+mj-lt"/>
              </a:rPr>
              <a:t>Dynamic loads (VD </a:t>
            </a:r>
            <a:r>
              <a:rPr lang="en-GB" sz="1400" dirty="0" err="1" smtClean="0">
                <a:latin typeface="+mj-lt"/>
              </a:rPr>
              <a:t>SiCr</a:t>
            </a:r>
            <a:r>
              <a:rPr lang="en-GB" sz="1400" dirty="0" smtClean="0">
                <a:latin typeface="+mj-lt"/>
              </a:rPr>
              <a:t>, VD </a:t>
            </a:r>
            <a:r>
              <a:rPr lang="en-GB" sz="1400" dirty="0" err="1" smtClean="0">
                <a:latin typeface="+mj-lt"/>
              </a:rPr>
              <a:t>CrV</a:t>
            </a:r>
            <a:r>
              <a:rPr lang="en-GB" sz="1400" dirty="0" smtClean="0">
                <a:latin typeface="+mj-lt"/>
              </a:rPr>
              <a:t>, FD </a:t>
            </a:r>
            <a:r>
              <a:rPr lang="en-GB" sz="1400" dirty="0" err="1" smtClean="0">
                <a:latin typeface="+mj-lt"/>
              </a:rPr>
              <a:t>SiCr</a:t>
            </a:r>
            <a:r>
              <a:rPr lang="en-GB" sz="1400" dirty="0" smtClean="0">
                <a:latin typeface="+mj-lt"/>
              </a:rPr>
              <a:t>),</a:t>
            </a:r>
            <a:br>
              <a:rPr lang="en-GB" sz="1400" dirty="0" smtClean="0">
                <a:latin typeface="+mj-lt"/>
              </a:rPr>
            </a:br>
            <a:r>
              <a:rPr lang="en-GB" sz="1400" dirty="0" smtClean="0">
                <a:latin typeface="+mj-lt"/>
              </a:rPr>
              <a:t>• stainless steel spring (X12CrNi177),</a:t>
            </a:r>
            <a:br>
              <a:rPr lang="en-GB" sz="1400" dirty="0" smtClean="0">
                <a:latin typeface="+mj-lt"/>
              </a:rPr>
            </a:br>
            <a:r>
              <a:rPr lang="en-GB" sz="1400" dirty="0" smtClean="0">
                <a:latin typeface="+mj-lt"/>
              </a:rPr>
              <a:t>• drawn steel wire unsuspended all the </a:t>
            </a:r>
          </a:p>
          <a:p>
            <a:r>
              <a:rPr lang="en-GB" sz="1400" dirty="0" smtClean="0">
                <a:latin typeface="+mj-lt"/>
              </a:rPr>
              <a:t>qualities.</a:t>
            </a:r>
            <a:endParaRPr lang="en-GB" sz="1400" dirty="0">
              <a:latin typeface="+mj-lt"/>
            </a:endParaRPr>
          </a:p>
        </p:txBody>
      </p:sp>
      <p:pic>
        <p:nvPicPr>
          <p:cNvPr id="5" name="Slika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429" y="1128595"/>
            <a:ext cx="3601537" cy="2399524"/>
          </a:xfrm>
          <a:prstGeom prst="rect">
            <a:avLst/>
          </a:prstGeom>
          <a:ln>
            <a:solidFill>
              <a:schemeClr val="bg1">
                <a:lumMod val="85000"/>
              </a:schemeClr>
            </a:solidFill>
          </a:ln>
        </p:spPr>
      </p:pic>
      <p:pic>
        <p:nvPicPr>
          <p:cNvPr id="6" name="Slika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4581" y="1128824"/>
            <a:ext cx="3600848" cy="2399065"/>
          </a:xfrm>
          <a:prstGeom prst="rect">
            <a:avLst/>
          </a:prstGeom>
          <a:ln>
            <a:solidFill>
              <a:schemeClr val="bg1">
                <a:lumMod val="85000"/>
              </a:schemeClr>
            </a:solidFill>
          </a:ln>
        </p:spPr>
      </p:pic>
      <p:pic>
        <p:nvPicPr>
          <p:cNvPr id="7" name="Slika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3710" y="3805896"/>
            <a:ext cx="3601537" cy="2399524"/>
          </a:xfrm>
          <a:prstGeom prst="rect">
            <a:avLst/>
          </a:prstGeom>
          <a:ln>
            <a:solidFill>
              <a:schemeClr val="bg1">
                <a:lumMod val="85000"/>
              </a:schemeClr>
            </a:solidFill>
          </a:ln>
        </p:spPr>
      </p:pic>
      <p:pic>
        <p:nvPicPr>
          <p:cNvPr id="8" name="Slika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0852" y="3805896"/>
            <a:ext cx="3601537" cy="2399524"/>
          </a:xfrm>
          <a:prstGeom prst="rect">
            <a:avLst/>
          </a:prstGeom>
          <a:ln>
            <a:solidFill>
              <a:schemeClr val="bg1">
                <a:lumMod val="85000"/>
              </a:schemeClr>
            </a:solidFill>
          </a:ln>
        </p:spPr>
      </p:pic>
      <p:sp>
        <p:nvSpPr>
          <p:cNvPr id="9" name="PoljeZBesedilom 8"/>
          <p:cNvSpPr txBox="1"/>
          <p:nvPr/>
        </p:nvSpPr>
        <p:spPr>
          <a:xfrm>
            <a:off x="9991493" y="2781455"/>
            <a:ext cx="1931104" cy="1169551"/>
          </a:xfrm>
          <a:prstGeom prst="rect">
            <a:avLst/>
          </a:prstGeom>
          <a:noFill/>
        </p:spPr>
        <p:txBody>
          <a:bodyPr wrap="square" rtlCol="0">
            <a:spAutoFit/>
          </a:bodyPr>
          <a:lstStyle/>
          <a:p>
            <a:pPr algn="r"/>
            <a:r>
              <a:rPr lang="en-GB" sz="1400" b="1" dirty="0" smtClean="0">
                <a:latin typeface="+mj-lt"/>
              </a:rPr>
              <a:t>Dimensions</a:t>
            </a:r>
            <a:r>
              <a:rPr lang="en-GB" sz="1400" dirty="0" smtClean="0">
                <a:latin typeface="+mj-lt"/>
              </a:rPr>
              <a:t> in range 0,05 mm to 25 mm. We also offer thermal and surface treatments and coatings.</a:t>
            </a:r>
            <a:endParaRPr lang="en-GB" sz="1400" dirty="0">
              <a:latin typeface="+mj-lt"/>
            </a:endParaRPr>
          </a:p>
        </p:txBody>
      </p:sp>
    </p:spTree>
    <p:extLst>
      <p:ext uri="{BB962C8B-B14F-4D97-AF65-F5344CB8AC3E}">
        <p14:creationId xmlns:p14="http://schemas.microsoft.com/office/powerpoint/2010/main" val="45996797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03"/>
                                        </p:tgtEl>
                                      </p:cBhvr>
                                    </p:animEffect>
                                    <p:animScale>
                                      <p:cBhvr>
                                        <p:cTn id="7" dur="250" autoRev="1" fill="hold"/>
                                        <p:tgtEl>
                                          <p:spTgt spid="103"/>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113"/>
                                        </p:tgtEl>
                                      </p:cBhvr>
                                    </p:animEffect>
                                    <p:animScale>
                                      <p:cBhvr>
                                        <p:cTn id="10" dur="250" autoRev="1" fill="hold"/>
                                        <p:tgtEl>
                                          <p:spTgt spid="113"/>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115"/>
                                        </p:tgtEl>
                                      </p:cBhvr>
                                    </p:animEffect>
                                    <p:animScale>
                                      <p:cBhvr>
                                        <p:cTn id="13" dur="250" autoRev="1" fill="hold"/>
                                        <p:tgtEl>
                                          <p:spTgt spid="115"/>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13" grpId="0"/>
      <p:bldP spid="1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1" name="Elipsa 90"/>
          <p:cNvSpPr/>
          <p:nvPr/>
        </p:nvSpPr>
        <p:spPr>
          <a:xfrm>
            <a:off x="294968" y="1858298"/>
            <a:ext cx="540000" cy="540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690D4"/>
              </a:solidFill>
            </a:endParaRPr>
          </a:p>
        </p:txBody>
      </p:sp>
      <p:sp>
        <p:nvSpPr>
          <p:cNvPr id="92" name="PoljeZBesedilom 91"/>
          <p:cNvSpPr txBox="1"/>
          <p:nvPr/>
        </p:nvSpPr>
        <p:spPr>
          <a:xfrm>
            <a:off x="422787" y="1943632"/>
            <a:ext cx="1120878" cy="369332"/>
          </a:xfrm>
          <a:prstGeom prst="rect">
            <a:avLst/>
          </a:prstGeom>
          <a:noFill/>
        </p:spPr>
        <p:txBody>
          <a:bodyPr wrap="square" rtlCol="0">
            <a:spAutoFit/>
          </a:bodyPr>
          <a:lstStyle/>
          <a:p>
            <a:r>
              <a:rPr lang="sl-SI" dirty="0" smtClean="0">
                <a:solidFill>
                  <a:schemeClr val="bg1">
                    <a:lumMod val="85000"/>
                  </a:schemeClr>
                </a:solidFill>
                <a:latin typeface="+mj-lt"/>
              </a:rPr>
              <a:t>1</a:t>
            </a:r>
            <a:endParaRPr lang="en-US" dirty="0">
              <a:solidFill>
                <a:schemeClr val="bg1">
                  <a:lumMod val="85000"/>
                </a:schemeClr>
              </a:solidFill>
              <a:latin typeface="+mj-lt"/>
            </a:endParaRPr>
          </a:p>
        </p:txBody>
      </p:sp>
      <p:sp>
        <p:nvSpPr>
          <p:cNvPr id="93" name="PoljeZBesedilom 92"/>
          <p:cNvSpPr txBox="1"/>
          <p:nvPr/>
        </p:nvSpPr>
        <p:spPr>
          <a:xfrm>
            <a:off x="201562" y="2358195"/>
            <a:ext cx="1524000" cy="307777"/>
          </a:xfrm>
          <a:prstGeom prst="rect">
            <a:avLst/>
          </a:prstGeom>
          <a:noFill/>
        </p:spPr>
        <p:txBody>
          <a:bodyPr wrap="square" rtlCol="0">
            <a:spAutoFit/>
          </a:bodyPr>
          <a:lstStyle/>
          <a:p>
            <a:r>
              <a:rPr lang="sl-SI" sz="1400" dirty="0" err="1" smtClean="0">
                <a:solidFill>
                  <a:schemeClr val="bg1">
                    <a:lumMod val="85000"/>
                  </a:schemeClr>
                </a:solidFill>
                <a:latin typeface="+mj-lt"/>
              </a:rPr>
              <a:t>company</a:t>
            </a:r>
            <a:endParaRPr lang="en-US" sz="1400" dirty="0">
              <a:solidFill>
                <a:schemeClr val="bg1">
                  <a:lumMod val="85000"/>
                </a:schemeClr>
              </a:solidFill>
              <a:latin typeface="+mj-lt"/>
            </a:endParaRPr>
          </a:p>
        </p:txBody>
      </p:sp>
      <p:sp>
        <p:nvSpPr>
          <p:cNvPr id="94" name="Elipsa 93"/>
          <p:cNvSpPr/>
          <p:nvPr/>
        </p:nvSpPr>
        <p:spPr>
          <a:xfrm>
            <a:off x="294968" y="2719986"/>
            <a:ext cx="540000" cy="540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PoljeZBesedilom 94"/>
          <p:cNvSpPr txBox="1"/>
          <p:nvPr/>
        </p:nvSpPr>
        <p:spPr>
          <a:xfrm>
            <a:off x="422787" y="2805320"/>
            <a:ext cx="1120878" cy="369332"/>
          </a:xfrm>
          <a:prstGeom prst="rect">
            <a:avLst/>
          </a:prstGeom>
          <a:noFill/>
        </p:spPr>
        <p:txBody>
          <a:bodyPr wrap="square" rtlCol="0">
            <a:spAutoFit/>
          </a:bodyPr>
          <a:lstStyle/>
          <a:p>
            <a:r>
              <a:rPr lang="sl-SI" dirty="0" smtClean="0">
                <a:solidFill>
                  <a:schemeClr val="bg1">
                    <a:lumMod val="85000"/>
                  </a:schemeClr>
                </a:solidFill>
                <a:latin typeface="+mj-lt"/>
              </a:rPr>
              <a:t>2</a:t>
            </a:r>
            <a:endParaRPr lang="en-US" dirty="0">
              <a:solidFill>
                <a:schemeClr val="bg1">
                  <a:lumMod val="85000"/>
                </a:schemeClr>
              </a:solidFill>
              <a:latin typeface="+mj-lt"/>
            </a:endParaRPr>
          </a:p>
        </p:txBody>
      </p:sp>
      <p:sp>
        <p:nvSpPr>
          <p:cNvPr id="101" name="PoljeZBesedilom 100"/>
          <p:cNvSpPr txBox="1"/>
          <p:nvPr/>
        </p:nvSpPr>
        <p:spPr>
          <a:xfrm>
            <a:off x="201562" y="3219883"/>
            <a:ext cx="1524000" cy="307777"/>
          </a:xfrm>
          <a:prstGeom prst="rect">
            <a:avLst/>
          </a:prstGeom>
          <a:noFill/>
        </p:spPr>
        <p:txBody>
          <a:bodyPr wrap="square" rtlCol="0">
            <a:spAutoFit/>
          </a:bodyPr>
          <a:lstStyle/>
          <a:p>
            <a:r>
              <a:rPr lang="sl-SI" sz="1400" dirty="0" err="1" smtClean="0">
                <a:solidFill>
                  <a:schemeClr val="bg1">
                    <a:lumMod val="85000"/>
                  </a:schemeClr>
                </a:solidFill>
                <a:latin typeface="+mj-lt"/>
              </a:rPr>
              <a:t>services</a:t>
            </a:r>
            <a:endParaRPr lang="en-US" sz="1400" dirty="0">
              <a:solidFill>
                <a:schemeClr val="bg1">
                  <a:lumMod val="85000"/>
                </a:schemeClr>
              </a:solidFill>
              <a:latin typeface="+mj-lt"/>
            </a:endParaRPr>
          </a:p>
        </p:txBody>
      </p:sp>
      <p:sp>
        <p:nvSpPr>
          <p:cNvPr id="103" name="Elipsa 102"/>
          <p:cNvSpPr/>
          <p:nvPr/>
        </p:nvSpPr>
        <p:spPr>
          <a:xfrm>
            <a:off x="294968" y="3581674"/>
            <a:ext cx="540000" cy="540000"/>
          </a:xfrm>
          <a:prstGeom prst="ellipse">
            <a:avLst/>
          </a:prstGeom>
          <a:noFill/>
          <a:ln>
            <a:solidFill>
              <a:srgbClr val="4690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PoljeZBesedilom 112"/>
          <p:cNvSpPr txBox="1"/>
          <p:nvPr/>
        </p:nvSpPr>
        <p:spPr>
          <a:xfrm>
            <a:off x="422787" y="3667008"/>
            <a:ext cx="1120878" cy="369332"/>
          </a:xfrm>
          <a:prstGeom prst="rect">
            <a:avLst/>
          </a:prstGeom>
          <a:noFill/>
        </p:spPr>
        <p:txBody>
          <a:bodyPr wrap="square" rtlCol="0">
            <a:spAutoFit/>
          </a:bodyPr>
          <a:lstStyle/>
          <a:p>
            <a:r>
              <a:rPr lang="sl-SI" dirty="0" smtClean="0">
                <a:solidFill>
                  <a:srgbClr val="4690D4"/>
                </a:solidFill>
                <a:latin typeface="+mj-lt"/>
              </a:rPr>
              <a:t>3</a:t>
            </a:r>
            <a:endParaRPr lang="en-US" dirty="0">
              <a:solidFill>
                <a:srgbClr val="4690D4"/>
              </a:solidFill>
              <a:latin typeface="+mj-lt"/>
            </a:endParaRPr>
          </a:p>
        </p:txBody>
      </p:sp>
      <p:sp>
        <p:nvSpPr>
          <p:cNvPr id="115" name="PoljeZBesedilom 114"/>
          <p:cNvSpPr txBox="1"/>
          <p:nvPr/>
        </p:nvSpPr>
        <p:spPr>
          <a:xfrm>
            <a:off x="250722" y="4081571"/>
            <a:ext cx="1524000" cy="307777"/>
          </a:xfrm>
          <a:prstGeom prst="rect">
            <a:avLst/>
          </a:prstGeom>
          <a:noFill/>
        </p:spPr>
        <p:txBody>
          <a:bodyPr wrap="square" rtlCol="0">
            <a:spAutoFit/>
          </a:bodyPr>
          <a:lstStyle/>
          <a:p>
            <a:r>
              <a:rPr lang="sl-SI" sz="1400" dirty="0" err="1" smtClean="0">
                <a:solidFill>
                  <a:srgbClr val="4690D4"/>
                </a:solidFill>
                <a:latin typeface="+mj-lt"/>
              </a:rPr>
              <a:t>products</a:t>
            </a:r>
            <a:endParaRPr lang="en-US" sz="1400" dirty="0">
              <a:solidFill>
                <a:srgbClr val="4690D4"/>
              </a:solidFill>
              <a:latin typeface="+mj-lt"/>
            </a:endParaRPr>
          </a:p>
        </p:txBody>
      </p:sp>
      <p:sp>
        <p:nvSpPr>
          <p:cNvPr id="120" name="Elipsa 119"/>
          <p:cNvSpPr/>
          <p:nvPr/>
        </p:nvSpPr>
        <p:spPr>
          <a:xfrm>
            <a:off x="294968" y="4428676"/>
            <a:ext cx="540000" cy="540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PoljeZBesedilom 121"/>
          <p:cNvSpPr txBox="1"/>
          <p:nvPr/>
        </p:nvSpPr>
        <p:spPr>
          <a:xfrm>
            <a:off x="422787" y="4514010"/>
            <a:ext cx="1120878" cy="369332"/>
          </a:xfrm>
          <a:prstGeom prst="rect">
            <a:avLst/>
          </a:prstGeom>
          <a:noFill/>
        </p:spPr>
        <p:txBody>
          <a:bodyPr wrap="square" rtlCol="0">
            <a:spAutoFit/>
          </a:bodyPr>
          <a:lstStyle/>
          <a:p>
            <a:r>
              <a:rPr lang="sl-SI" dirty="0">
                <a:solidFill>
                  <a:schemeClr val="bg1">
                    <a:lumMod val="85000"/>
                  </a:schemeClr>
                </a:solidFill>
                <a:latin typeface="+mj-lt"/>
              </a:rPr>
              <a:t>4</a:t>
            </a:r>
            <a:endParaRPr lang="en-US" dirty="0">
              <a:solidFill>
                <a:schemeClr val="bg1">
                  <a:lumMod val="85000"/>
                </a:schemeClr>
              </a:solidFill>
              <a:latin typeface="+mj-lt"/>
            </a:endParaRPr>
          </a:p>
        </p:txBody>
      </p:sp>
      <p:sp>
        <p:nvSpPr>
          <p:cNvPr id="127" name="PoljeZBesedilom 126"/>
          <p:cNvSpPr txBox="1"/>
          <p:nvPr/>
        </p:nvSpPr>
        <p:spPr>
          <a:xfrm>
            <a:off x="221226" y="4928573"/>
            <a:ext cx="1524000" cy="307777"/>
          </a:xfrm>
          <a:prstGeom prst="rect">
            <a:avLst/>
          </a:prstGeom>
          <a:noFill/>
        </p:spPr>
        <p:txBody>
          <a:bodyPr wrap="square" rtlCol="0">
            <a:spAutoFit/>
          </a:bodyPr>
          <a:lstStyle/>
          <a:p>
            <a:r>
              <a:rPr lang="sl-SI" sz="1400" dirty="0" err="1" smtClean="0">
                <a:solidFill>
                  <a:schemeClr val="bg1">
                    <a:lumMod val="85000"/>
                  </a:schemeClr>
                </a:solidFill>
                <a:latin typeface="+mj-lt"/>
              </a:rPr>
              <a:t>contacts</a:t>
            </a:r>
            <a:endParaRPr lang="en-US" sz="1400" dirty="0">
              <a:solidFill>
                <a:schemeClr val="bg1">
                  <a:lumMod val="85000"/>
                </a:schemeClr>
              </a:solidFill>
              <a:latin typeface="+mj-lt"/>
            </a:endParaRPr>
          </a:p>
        </p:txBody>
      </p:sp>
      <p:pic>
        <p:nvPicPr>
          <p:cNvPr id="129" name="Slika 12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59846" y="339203"/>
            <a:ext cx="1209584" cy="340932"/>
          </a:xfrm>
          <a:prstGeom prst="rect">
            <a:avLst/>
          </a:prstGeom>
        </p:spPr>
      </p:pic>
      <p:pic>
        <p:nvPicPr>
          <p:cNvPr id="2" name="Slika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429" y="1128595"/>
            <a:ext cx="7620000" cy="5076825"/>
          </a:xfrm>
          <a:prstGeom prst="rect">
            <a:avLst/>
          </a:prstGeom>
          <a:ln>
            <a:solidFill>
              <a:schemeClr val="bg1">
                <a:lumMod val="85000"/>
              </a:schemeClr>
            </a:solidFill>
          </a:ln>
        </p:spPr>
      </p:pic>
      <p:sp>
        <p:nvSpPr>
          <p:cNvPr id="3" name="Pravokotnik 2"/>
          <p:cNvSpPr/>
          <p:nvPr/>
        </p:nvSpPr>
        <p:spPr>
          <a:xfrm>
            <a:off x="8825098" y="1056880"/>
            <a:ext cx="3097499" cy="2246769"/>
          </a:xfrm>
          <a:prstGeom prst="rect">
            <a:avLst/>
          </a:prstGeom>
        </p:spPr>
        <p:txBody>
          <a:bodyPr wrap="square">
            <a:spAutoFit/>
          </a:bodyPr>
          <a:lstStyle/>
          <a:p>
            <a:pPr fontAlgn="base"/>
            <a:r>
              <a:rPr lang="en-GB" sz="1400" dirty="0" smtClean="0">
                <a:latin typeface="+mj-lt"/>
              </a:rPr>
              <a:t>Stamping department is equipped with pressing machines with capacity from 5 to 500 tons. </a:t>
            </a:r>
          </a:p>
          <a:p>
            <a:pPr fontAlgn="base"/>
            <a:endParaRPr lang="en-GB" sz="1400" dirty="0" smtClean="0">
              <a:latin typeface="+mj-lt"/>
            </a:endParaRPr>
          </a:p>
          <a:p>
            <a:pPr fontAlgn="base"/>
            <a:r>
              <a:rPr lang="en-GB" sz="1400" b="1" dirty="0" smtClean="0">
                <a:latin typeface="+mj-lt"/>
              </a:rPr>
              <a:t>Materials:</a:t>
            </a:r>
            <a:r>
              <a:rPr lang="en-GB" sz="1400" dirty="0" smtClean="0">
                <a:latin typeface="+mj-lt"/>
              </a:rPr>
              <a:t/>
            </a:r>
            <a:br>
              <a:rPr lang="en-GB" sz="1400" dirty="0" smtClean="0">
                <a:latin typeface="+mj-lt"/>
              </a:rPr>
            </a:br>
            <a:r>
              <a:rPr lang="en-GB" sz="1400" dirty="0" smtClean="0">
                <a:latin typeface="+mj-lt"/>
              </a:rPr>
              <a:t>• stainless steel,</a:t>
            </a:r>
            <a:br>
              <a:rPr lang="en-GB" sz="1400" dirty="0" smtClean="0">
                <a:latin typeface="+mj-lt"/>
              </a:rPr>
            </a:br>
            <a:r>
              <a:rPr lang="en-GB" sz="1400" dirty="0" smtClean="0">
                <a:latin typeface="+mj-lt"/>
              </a:rPr>
              <a:t>• aluminium,</a:t>
            </a:r>
            <a:br>
              <a:rPr lang="en-GB" sz="1400" dirty="0" smtClean="0">
                <a:latin typeface="+mj-lt"/>
              </a:rPr>
            </a:br>
            <a:r>
              <a:rPr lang="en-GB" sz="1400" dirty="0" smtClean="0">
                <a:latin typeface="+mj-lt"/>
              </a:rPr>
              <a:t>• steel,</a:t>
            </a:r>
            <a:br>
              <a:rPr lang="en-GB" sz="1400" dirty="0" smtClean="0">
                <a:latin typeface="+mj-lt"/>
              </a:rPr>
            </a:br>
            <a:r>
              <a:rPr lang="en-GB" sz="1400" dirty="0" smtClean="0">
                <a:latin typeface="+mj-lt"/>
              </a:rPr>
              <a:t>• non-ferrous metals,</a:t>
            </a:r>
            <a:br>
              <a:rPr lang="en-GB" sz="1400" dirty="0" smtClean="0">
                <a:latin typeface="+mj-lt"/>
              </a:rPr>
            </a:br>
            <a:r>
              <a:rPr lang="en-GB" sz="1400" dirty="0" smtClean="0">
                <a:latin typeface="+mj-lt"/>
              </a:rPr>
              <a:t>• other special materials.</a:t>
            </a:r>
            <a:endParaRPr lang="en-GB" sz="1400" dirty="0">
              <a:latin typeface="+mj-lt"/>
            </a:endParaRPr>
          </a:p>
        </p:txBody>
      </p:sp>
      <p:pic>
        <p:nvPicPr>
          <p:cNvPr id="5" name="Slika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429" y="1128595"/>
            <a:ext cx="3601536" cy="2399524"/>
          </a:xfrm>
          <a:prstGeom prst="rect">
            <a:avLst/>
          </a:prstGeom>
          <a:noFill/>
          <a:ln>
            <a:solidFill>
              <a:schemeClr val="bg1">
                <a:lumMod val="85000"/>
              </a:schemeClr>
            </a:solidFill>
          </a:ln>
        </p:spPr>
      </p:pic>
      <p:pic>
        <p:nvPicPr>
          <p:cNvPr id="6" name="Slika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4581" y="1128824"/>
            <a:ext cx="3600848" cy="2399064"/>
          </a:xfrm>
          <a:prstGeom prst="rect">
            <a:avLst/>
          </a:prstGeom>
          <a:ln>
            <a:solidFill>
              <a:schemeClr val="bg1">
                <a:lumMod val="85000"/>
              </a:schemeClr>
            </a:solidFill>
          </a:ln>
        </p:spPr>
      </p:pic>
      <p:pic>
        <p:nvPicPr>
          <p:cNvPr id="7" name="Slika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5429" y="3805896"/>
            <a:ext cx="3601536" cy="2399524"/>
          </a:xfrm>
          <a:prstGeom prst="rect">
            <a:avLst/>
          </a:prstGeom>
          <a:ln>
            <a:solidFill>
              <a:schemeClr val="bg1">
                <a:lumMod val="85000"/>
              </a:schemeClr>
            </a:solidFill>
          </a:ln>
        </p:spPr>
      </p:pic>
      <p:pic>
        <p:nvPicPr>
          <p:cNvPr id="8" name="Slika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33892" y="3805896"/>
            <a:ext cx="3601536" cy="2399524"/>
          </a:xfrm>
          <a:prstGeom prst="rect">
            <a:avLst/>
          </a:prstGeom>
          <a:ln>
            <a:solidFill>
              <a:schemeClr val="bg1">
                <a:lumMod val="85000"/>
              </a:schemeClr>
            </a:solidFill>
          </a:ln>
        </p:spPr>
      </p:pic>
      <p:sp>
        <p:nvSpPr>
          <p:cNvPr id="22" name="PoljeZBesedilom 21"/>
          <p:cNvSpPr txBox="1"/>
          <p:nvPr/>
        </p:nvSpPr>
        <p:spPr>
          <a:xfrm>
            <a:off x="1049327" y="685228"/>
            <a:ext cx="7354450" cy="380104"/>
          </a:xfrm>
          <a:prstGeom prst="rect">
            <a:avLst/>
          </a:prstGeom>
          <a:noFill/>
        </p:spPr>
        <p:txBody>
          <a:bodyPr wrap="square" rtlCol="0">
            <a:spAutoFit/>
          </a:bodyPr>
          <a:lstStyle/>
          <a:p>
            <a:r>
              <a:rPr lang="en-GB" sz="1870" dirty="0" smtClean="0">
                <a:solidFill>
                  <a:schemeClr val="bg1">
                    <a:lumMod val="65000"/>
                  </a:schemeClr>
                </a:solidFill>
                <a:latin typeface="Source Sans Pro Light" panose="020B0403030403020204" pitchFamily="34" charset="-18"/>
              </a:rPr>
              <a:t>Stamped and deep drawn parts</a:t>
            </a:r>
            <a:endParaRPr lang="en-GB" sz="1870" dirty="0">
              <a:solidFill>
                <a:schemeClr val="bg1">
                  <a:lumMod val="65000"/>
                </a:schemeClr>
              </a:solidFill>
              <a:latin typeface="Source Sans Pro Light" panose="020B0403030403020204" pitchFamily="34" charset="-18"/>
            </a:endParaRPr>
          </a:p>
        </p:txBody>
      </p:sp>
    </p:spTree>
    <p:extLst>
      <p:ext uri="{BB962C8B-B14F-4D97-AF65-F5344CB8AC3E}">
        <p14:creationId xmlns:p14="http://schemas.microsoft.com/office/powerpoint/2010/main" val="349396666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03"/>
                                        </p:tgtEl>
                                      </p:cBhvr>
                                    </p:animEffect>
                                    <p:animScale>
                                      <p:cBhvr>
                                        <p:cTn id="7" dur="250" autoRev="1" fill="hold"/>
                                        <p:tgtEl>
                                          <p:spTgt spid="103"/>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113"/>
                                        </p:tgtEl>
                                      </p:cBhvr>
                                    </p:animEffect>
                                    <p:animScale>
                                      <p:cBhvr>
                                        <p:cTn id="10" dur="250" autoRev="1" fill="hold"/>
                                        <p:tgtEl>
                                          <p:spTgt spid="113"/>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115"/>
                                        </p:tgtEl>
                                      </p:cBhvr>
                                    </p:animEffect>
                                    <p:animScale>
                                      <p:cBhvr>
                                        <p:cTn id="13" dur="250" autoRev="1" fill="hold"/>
                                        <p:tgtEl>
                                          <p:spTgt spid="115"/>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13" grpId="0"/>
      <p:bldP spid="1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1" name="Elipsa 90"/>
          <p:cNvSpPr/>
          <p:nvPr/>
        </p:nvSpPr>
        <p:spPr>
          <a:xfrm>
            <a:off x="294968" y="1858298"/>
            <a:ext cx="540000" cy="540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690D4"/>
              </a:solidFill>
              <a:latin typeface="Helvetica" panose="020B0604020202020204" pitchFamily="34" charset="0"/>
            </a:endParaRPr>
          </a:p>
        </p:txBody>
      </p:sp>
      <p:sp>
        <p:nvSpPr>
          <p:cNvPr id="92" name="PoljeZBesedilom 91"/>
          <p:cNvSpPr txBox="1"/>
          <p:nvPr/>
        </p:nvSpPr>
        <p:spPr>
          <a:xfrm>
            <a:off x="422787" y="1943632"/>
            <a:ext cx="1120878" cy="369332"/>
          </a:xfrm>
          <a:prstGeom prst="rect">
            <a:avLst/>
          </a:prstGeom>
          <a:noFill/>
        </p:spPr>
        <p:txBody>
          <a:bodyPr wrap="square" rtlCol="0">
            <a:spAutoFit/>
          </a:bodyPr>
          <a:lstStyle/>
          <a:p>
            <a:r>
              <a:rPr lang="sl-SI" dirty="0" smtClean="0">
                <a:solidFill>
                  <a:schemeClr val="bg1">
                    <a:lumMod val="85000"/>
                  </a:schemeClr>
                </a:solidFill>
                <a:latin typeface="+mj-lt"/>
              </a:rPr>
              <a:t>1</a:t>
            </a:r>
            <a:endParaRPr lang="en-US" dirty="0">
              <a:solidFill>
                <a:schemeClr val="bg1">
                  <a:lumMod val="85000"/>
                </a:schemeClr>
              </a:solidFill>
              <a:latin typeface="+mj-lt"/>
            </a:endParaRPr>
          </a:p>
        </p:txBody>
      </p:sp>
      <p:sp>
        <p:nvSpPr>
          <p:cNvPr id="93" name="PoljeZBesedilom 92"/>
          <p:cNvSpPr txBox="1"/>
          <p:nvPr/>
        </p:nvSpPr>
        <p:spPr>
          <a:xfrm>
            <a:off x="201562" y="2358195"/>
            <a:ext cx="1524000" cy="307777"/>
          </a:xfrm>
          <a:prstGeom prst="rect">
            <a:avLst/>
          </a:prstGeom>
          <a:noFill/>
        </p:spPr>
        <p:txBody>
          <a:bodyPr wrap="square" rtlCol="0">
            <a:spAutoFit/>
          </a:bodyPr>
          <a:lstStyle/>
          <a:p>
            <a:r>
              <a:rPr lang="sl-SI" sz="1400" dirty="0" err="1" smtClean="0">
                <a:solidFill>
                  <a:schemeClr val="bg1">
                    <a:lumMod val="85000"/>
                  </a:schemeClr>
                </a:solidFill>
                <a:latin typeface="+mj-lt"/>
              </a:rPr>
              <a:t>company</a:t>
            </a:r>
            <a:endParaRPr lang="en-US" sz="1400" dirty="0">
              <a:solidFill>
                <a:schemeClr val="bg1">
                  <a:lumMod val="85000"/>
                </a:schemeClr>
              </a:solidFill>
              <a:latin typeface="+mj-lt"/>
            </a:endParaRPr>
          </a:p>
        </p:txBody>
      </p:sp>
      <p:sp>
        <p:nvSpPr>
          <p:cNvPr id="94" name="Elipsa 93"/>
          <p:cNvSpPr/>
          <p:nvPr/>
        </p:nvSpPr>
        <p:spPr>
          <a:xfrm>
            <a:off x="294968" y="2719986"/>
            <a:ext cx="540000" cy="540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anose="020B0604020202020204" pitchFamily="34" charset="0"/>
            </a:endParaRPr>
          </a:p>
        </p:txBody>
      </p:sp>
      <p:sp>
        <p:nvSpPr>
          <p:cNvPr id="95" name="PoljeZBesedilom 94"/>
          <p:cNvSpPr txBox="1"/>
          <p:nvPr/>
        </p:nvSpPr>
        <p:spPr>
          <a:xfrm>
            <a:off x="422787" y="2805320"/>
            <a:ext cx="1120878" cy="369332"/>
          </a:xfrm>
          <a:prstGeom prst="rect">
            <a:avLst/>
          </a:prstGeom>
          <a:noFill/>
        </p:spPr>
        <p:txBody>
          <a:bodyPr wrap="square" rtlCol="0">
            <a:spAutoFit/>
          </a:bodyPr>
          <a:lstStyle/>
          <a:p>
            <a:r>
              <a:rPr lang="sl-SI" dirty="0" smtClean="0">
                <a:solidFill>
                  <a:schemeClr val="bg1">
                    <a:lumMod val="85000"/>
                  </a:schemeClr>
                </a:solidFill>
                <a:latin typeface="+mj-lt"/>
              </a:rPr>
              <a:t>2</a:t>
            </a:r>
            <a:endParaRPr lang="en-US" dirty="0">
              <a:solidFill>
                <a:schemeClr val="bg1">
                  <a:lumMod val="85000"/>
                </a:schemeClr>
              </a:solidFill>
              <a:latin typeface="+mj-lt"/>
            </a:endParaRPr>
          </a:p>
        </p:txBody>
      </p:sp>
      <p:sp>
        <p:nvSpPr>
          <p:cNvPr id="101" name="PoljeZBesedilom 100"/>
          <p:cNvSpPr txBox="1"/>
          <p:nvPr/>
        </p:nvSpPr>
        <p:spPr>
          <a:xfrm>
            <a:off x="201562" y="3219883"/>
            <a:ext cx="1524000" cy="307777"/>
          </a:xfrm>
          <a:prstGeom prst="rect">
            <a:avLst/>
          </a:prstGeom>
          <a:noFill/>
        </p:spPr>
        <p:txBody>
          <a:bodyPr wrap="square" rtlCol="0">
            <a:spAutoFit/>
          </a:bodyPr>
          <a:lstStyle/>
          <a:p>
            <a:r>
              <a:rPr lang="sl-SI" sz="1400" dirty="0" err="1" smtClean="0">
                <a:solidFill>
                  <a:schemeClr val="bg1">
                    <a:lumMod val="85000"/>
                  </a:schemeClr>
                </a:solidFill>
                <a:latin typeface="+mj-lt"/>
              </a:rPr>
              <a:t>services</a:t>
            </a:r>
            <a:endParaRPr lang="en-US" sz="1400" dirty="0">
              <a:solidFill>
                <a:schemeClr val="bg1">
                  <a:lumMod val="85000"/>
                </a:schemeClr>
              </a:solidFill>
              <a:latin typeface="+mj-lt"/>
            </a:endParaRPr>
          </a:p>
        </p:txBody>
      </p:sp>
      <p:sp>
        <p:nvSpPr>
          <p:cNvPr id="103" name="Elipsa 102"/>
          <p:cNvSpPr/>
          <p:nvPr/>
        </p:nvSpPr>
        <p:spPr>
          <a:xfrm>
            <a:off x="294968" y="3581674"/>
            <a:ext cx="540000" cy="540000"/>
          </a:xfrm>
          <a:prstGeom prst="ellipse">
            <a:avLst/>
          </a:prstGeom>
          <a:noFill/>
          <a:ln>
            <a:solidFill>
              <a:srgbClr val="4690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anose="020B0604020202020204" pitchFamily="34" charset="0"/>
            </a:endParaRPr>
          </a:p>
        </p:txBody>
      </p:sp>
      <p:sp>
        <p:nvSpPr>
          <p:cNvPr id="113" name="PoljeZBesedilom 112"/>
          <p:cNvSpPr txBox="1"/>
          <p:nvPr/>
        </p:nvSpPr>
        <p:spPr>
          <a:xfrm>
            <a:off x="422787" y="3667008"/>
            <a:ext cx="1120878" cy="369332"/>
          </a:xfrm>
          <a:prstGeom prst="rect">
            <a:avLst/>
          </a:prstGeom>
          <a:noFill/>
        </p:spPr>
        <p:txBody>
          <a:bodyPr wrap="square" rtlCol="0">
            <a:spAutoFit/>
          </a:bodyPr>
          <a:lstStyle/>
          <a:p>
            <a:r>
              <a:rPr lang="sl-SI" dirty="0" smtClean="0">
                <a:solidFill>
                  <a:srgbClr val="4690D4"/>
                </a:solidFill>
                <a:latin typeface="+mj-lt"/>
              </a:rPr>
              <a:t>3</a:t>
            </a:r>
            <a:endParaRPr lang="en-US" dirty="0">
              <a:solidFill>
                <a:srgbClr val="4690D4"/>
              </a:solidFill>
              <a:latin typeface="+mj-lt"/>
            </a:endParaRPr>
          </a:p>
        </p:txBody>
      </p:sp>
      <p:sp>
        <p:nvSpPr>
          <p:cNvPr id="115" name="PoljeZBesedilom 114"/>
          <p:cNvSpPr txBox="1"/>
          <p:nvPr/>
        </p:nvSpPr>
        <p:spPr>
          <a:xfrm>
            <a:off x="250722" y="4081571"/>
            <a:ext cx="1524000" cy="307777"/>
          </a:xfrm>
          <a:prstGeom prst="rect">
            <a:avLst/>
          </a:prstGeom>
          <a:noFill/>
        </p:spPr>
        <p:txBody>
          <a:bodyPr wrap="square" rtlCol="0">
            <a:spAutoFit/>
          </a:bodyPr>
          <a:lstStyle/>
          <a:p>
            <a:r>
              <a:rPr lang="sl-SI" sz="1400" dirty="0" err="1" smtClean="0">
                <a:solidFill>
                  <a:srgbClr val="4690D4"/>
                </a:solidFill>
                <a:latin typeface="+mj-lt"/>
              </a:rPr>
              <a:t>products</a:t>
            </a:r>
            <a:endParaRPr lang="en-US" sz="1400" dirty="0">
              <a:solidFill>
                <a:srgbClr val="4690D4"/>
              </a:solidFill>
              <a:latin typeface="+mj-lt"/>
            </a:endParaRPr>
          </a:p>
        </p:txBody>
      </p:sp>
      <p:sp>
        <p:nvSpPr>
          <p:cNvPr id="120" name="Elipsa 119"/>
          <p:cNvSpPr/>
          <p:nvPr/>
        </p:nvSpPr>
        <p:spPr>
          <a:xfrm>
            <a:off x="294968" y="4428676"/>
            <a:ext cx="540000" cy="540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anose="020B0604020202020204" pitchFamily="34" charset="0"/>
            </a:endParaRPr>
          </a:p>
        </p:txBody>
      </p:sp>
      <p:sp>
        <p:nvSpPr>
          <p:cNvPr id="122" name="PoljeZBesedilom 121"/>
          <p:cNvSpPr txBox="1"/>
          <p:nvPr/>
        </p:nvSpPr>
        <p:spPr>
          <a:xfrm>
            <a:off x="422787" y="4514010"/>
            <a:ext cx="1120878" cy="369332"/>
          </a:xfrm>
          <a:prstGeom prst="rect">
            <a:avLst/>
          </a:prstGeom>
          <a:noFill/>
        </p:spPr>
        <p:txBody>
          <a:bodyPr wrap="square" rtlCol="0">
            <a:spAutoFit/>
          </a:bodyPr>
          <a:lstStyle/>
          <a:p>
            <a:r>
              <a:rPr lang="sl-SI" dirty="0">
                <a:solidFill>
                  <a:schemeClr val="bg1">
                    <a:lumMod val="85000"/>
                  </a:schemeClr>
                </a:solidFill>
                <a:latin typeface="+mj-lt"/>
              </a:rPr>
              <a:t>4</a:t>
            </a:r>
            <a:endParaRPr lang="en-US" dirty="0">
              <a:solidFill>
                <a:schemeClr val="bg1">
                  <a:lumMod val="85000"/>
                </a:schemeClr>
              </a:solidFill>
              <a:latin typeface="+mj-lt"/>
            </a:endParaRPr>
          </a:p>
        </p:txBody>
      </p:sp>
      <p:sp>
        <p:nvSpPr>
          <p:cNvPr id="127" name="PoljeZBesedilom 126"/>
          <p:cNvSpPr txBox="1"/>
          <p:nvPr/>
        </p:nvSpPr>
        <p:spPr>
          <a:xfrm>
            <a:off x="221226" y="4928573"/>
            <a:ext cx="1524000" cy="307777"/>
          </a:xfrm>
          <a:prstGeom prst="rect">
            <a:avLst/>
          </a:prstGeom>
          <a:noFill/>
        </p:spPr>
        <p:txBody>
          <a:bodyPr wrap="square" rtlCol="0">
            <a:spAutoFit/>
          </a:bodyPr>
          <a:lstStyle/>
          <a:p>
            <a:r>
              <a:rPr lang="sl-SI" sz="1400" dirty="0" err="1" smtClean="0">
                <a:solidFill>
                  <a:schemeClr val="bg1">
                    <a:lumMod val="85000"/>
                  </a:schemeClr>
                </a:solidFill>
                <a:latin typeface="+mj-lt"/>
              </a:rPr>
              <a:t>contacts</a:t>
            </a:r>
            <a:endParaRPr lang="en-US" sz="1400" dirty="0">
              <a:solidFill>
                <a:schemeClr val="bg1">
                  <a:lumMod val="85000"/>
                </a:schemeClr>
              </a:solidFill>
              <a:latin typeface="+mj-lt"/>
            </a:endParaRPr>
          </a:p>
        </p:txBody>
      </p:sp>
      <p:pic>
        <p:nvPicPr>
          <p:cNvPr id="129" name="Slika 12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59846" y="339203"/>
            <a:ext cx="1209584" cy="340932"/>
          </a:xfrm>
          <a:prstGeom prst="rect">
            <a:avLst/>
          </a:prstGeom>
        </p:spPr>
      </p:pic>
      <p:pic>
        <p:nvPicPr>
          <p:cNvPr id="2" name="Slika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429" y="1128595"/>
            <a:ext cx="7620000" cy="5076825"/>
          </a:xfrm>
          <a:prstGeom prst="rect">
            <a:avLst/>
          </a:prstGeom>
          <a:ln>
            <a:solidFill>
              <a:schemeClr val="bg1">
                <a:lumMod val="85000"/>
              </a:schemeClr>
            </a:solidFill>
          </a:ln>
        </p:spPr>
      </p:pic>
      <p:sp>
        <p:nvSpPr>
          <p:cNvPr id="3" name="Pravokotnik 2"/>
          <p:cNvSpPr/>
          <p:nvPr/>
        </p:nvSpPr>
        <p:spPr>
          <a:xfrm>
            <a:off x="8825098" y="1056880"/>
            <a:ext cx="3097499" cy="4832092"/>
          </a:xfrm>
          <a:prstGeom prst="rect">
            <a:avLst/>
          </a:prstGeom>
        </p:spPr>
        <p:txBody>
          <a:bodyPr wrap="square">
            <a:spAutoFit/>
          </a:bodyPr>
          <a:lstStyle/>
          <a:p>
            <a:pPr fontAlgn="base"/>
            <a:r>
              <a:rPr lang="en-GB" sz="1400" dirty="0" smtClean="0">
                <a:latin typeface="+mj-lt"/>
              </a:rPr>
              <a:t>Machining department is equipped with:</a:t>
            </a:r>
          </a:p>
          <a:p>
            <a:pPr marL="285750" indent="-285750" fontAlgn="base">
              <a:buFontTx/>
              <a:buChar char="-"/>
            </a:pPr>
            <a:r>
              <a:rPr lang="en-GB" sz="1400" dirty="0" err="1" smtClean="0">
                <a:latin typeface="+mj-lt"/>
              </a:rPr>
              <a:t>CNC</a:t>
            </a:r>
            <a:r>
              <a:rPr lang="en-GB" sz="1400" dirty="0" smtClean="0">
                <a:latin typeface="+mj-lt"/>
              </a:rPr>
              <a:t> turning centres with sub-driven spindles, automatic feeders,</a:t>
            </a:r>
          </a:p>
          <a:p>
            <a:pPr marL="285750" indent="-285750" fontAlgn="base">
              <a:buFontTx/>
              <a:buChar char="-"/>
            </a:pPr>
            <a:r>
              <a:rPr lang="en-GB" sz="1400" dirty="0" smtClean="0">
                <a:latin typeface="+mj-lt"/>
              </a:rPr>
              <a:t>3 and 5 axes milling centres with single and double working tables,</a:t>
            </a:r>
          </a:p>
          <a:p>
            <a:pPr marL="285750" indent="-285750" fontAlgn="base">
              <a:buFontTx/>
              <a:buChar char="-"/>
            </a:pPr>
            <a:r>
              <a:rPr lang="en-GB" sz="1400" dirty="0" smtClean="0">
                <a:latin typeface="+mj-lt"/>
              </a:rPr>
              <a:t>grinding machines. </a:t>
            </a:r>
          </a:p>
          <a:p>
            <a:pPr fontAlgn="base"/>
            <a:r>
              <a:rPr lang="en-GB" sz="1400" dirty="0" smtClean="0">
                <a:latin typeface="+mj-lt"/>
              </a:rPr>
              <a:t>We can process turned parts with a maximum diameter 450 mm and serial turning from rods up to a diameter 65 mm.</a:t>
            </a:r>
          </a:p>
          <a:p>
            <a:pPr fontAlgn="base"/>
            <a:endParaRPr lang="en-GB" sz="1400" dirty="0" smtClean="0">
              <a:latin typeface="+mj-lt"/>
            </a:endParaRPr>
          </a:p>
          <a:p>
            <a:pPr fontAlgn="base"/>
            <a:r>
              <a:rPr lang="en-GB" sz="1400" b="1" dirty="0" smtClean="0">
                <a:latin typeface="+mj-lt"/>
              </a:rPr>
              <a:t>Machine capacity:</a:t>
            </a:r>
            <a:r>
              <a:rPr lang="en-GB" sz="1400" dirty="0" smtClean="0">
                <a:latin typeface="+mj-lt"/>
              </a:rPr>
              <a:t/>
            </a:r>
            <a:br>
              <a:rPr lang="en-GB" sz="1400" dirty="0" smtClean="0">
                <a:latin typeface="+mj-lt"/>
              </a:rPr>
            </a:br>
            <a:r>
              <a:rPr lang="en-GB" sz="1400" dirty="0" smtClean="0">
                <a:latin typeface="+mj-lt"/>
              </a:rPr>
              <a:t>• automatic feed: 3 mm to 65</a:t>
            </a:r>
            <a:r>
              <a:rPr lang="sl-SI" sz="1400" dirty="0" smtClean="0">
                <a:latin typeface="+mj-lt"/>
              </a:rPr>
              <a:t> </a:t>
            </a:r>
            <a:r>
              <a:rPr lang="en-GB" sz="1400" dirty="0" smtClean="0">
                <a:latin typeface="+mj-lt"/>
              </a:rPr>
              <a:t>mm,</a:t>
            </a:r>
            <a:br>
              <a:rPr lang="en-GB" sz="1400" dirty="0" smtClean="0">
                <a:latin typeface="+mj-lt"/>
              </a:rPr>
            </a:br>
            <a:r>
              <a:rPr lang="en-GB" sz="1400" dirty="0" smtClean="0">
                <a:latin typeface="+mj-lt"/>
              </a:rPr>
              <a:t>• piece investment: 65 mm to 300 mm,</a:t>
            </a:r>
            <a:br>
              <a:rPr lang="en-GB" sz="1400" dirty="0" smtClean="0">
                <a:latin typeface="+mj-lt"/>
              </a:rPr>
            </a:br>
            <a:r>
              <a:rPr lang="en-GB" sz="1400" dirty="0" smtClean="0">
                <a:latin typeface="+mj-lt"/>
              </a:rPr>
              <a:t>• processing castings and forgings of all sizes.</a:t>
            </a:r>
          </a:p>
          <a:p>
            <a:pPr fontAlgn="base"/>
            <a:endParaRPr lang="en-GB" sz="1400" dirty="0" smtClean="0">
              <a:latin typeface="+mj-lt"/>
            </a:endParaRPr>
          </a:p>
          <a:p>
            <a:pPr fontAlgn="base"/>
            <a:r>
              <a:rPr lang="en-GB" sz="1400" b="1" dirty="0" smtClean="0">
                <a:latin typeface="+mj-lt"/>
              </a:rPr>
              <a:t>Materials:</a:t>
            </a:r>
            <a:r>
              <a:rPr lang="en-GB" sz="1400" dirty="0" smtClean="0">
                <a:latin typeface="+mj-lt"/>
              </a:rPr>
              <a:t/>
            </a:r>
            <a:br>
              <a:rPr lang="en-GB" sz="1400" dirty="0" smtClean="0">
                <a:latin typeface="+mj-lt"/>
              </a:rPr>
            </a:br>
            <a:r>
              <a:rPr lang="en-GB" sz="1400" dirty="0" smtClean="0">
                <a:latin typeface="+mj-lt"/>
              </a:rPr>
              <a:t>• steel,</a:t>
            </a:r>
            <a:br>
              <a:rPr lang="en-GB" sz="1400" dirty="0" smtClean="0">
                <a:latin typeface="+mj-lt"/>
              </a:rPr>
            </a:br>
            <a:r>
              <a:rPr lang="en-GB" sz="1400" dirty="0" smtClean="0">
                <a:latin typeface="+mj-lt"/>
              </a:rPr>
              <a:t>• stainless steel,</a:t>
            </a:r>
            <a:br>
              <a:rPr lang="en-GB" sz="1400" dirty="0" smtClean="0">
                <a:latin typeface="+mj-lt"/>
              </a:rPr>
            </a:br>
            <a:r>
              <a:rPr lang="en-GB" sz="1400" dirty="0" smtClean="0">
                <a:latin typeface="+mj-lt"/>
              </a:rPr>
              <a:t>• non-ferrous metals,</a:t>
            </a:r>
            <a:br>
              <a:rPr lang="en-GB" sz="1400" dirty="0" smtClean="0">
                <a:latin typeface="+mj-lt"/>
              </a:rPr>
            </a:br>
            <a:r>
              <a:rPr lang="en-GB" sz="1400" dirty="0" smtClean="0">
                <a:latin typeface="+mj-lt"/>
              </a:rPr>
              <a:t>• other special materials.</a:t>
            </a:r>
            <a:endParaRPr lang="en-GB" sz="1400" dirty="0">
              <a:latin typeface="+mj-lt"/>
            </a:endParaRPr>
          </a:p>
        </p:txBody>
      </p:sp>
      <p:pic>
        <p:nvPicPr>
          <p:cNvPr id="5" name="Slika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429" y="1128595"/>
            <a:ext cx="3601536" cy="2399523"/>
          </a:xfrm>
          <a:prstGeom prst="rect">
            <a:avLst/>
          </a:prstGeom>
          <a:noFill/>
          <a:ln>
            <a:solidFill>
              <a:schemeClr val="bg1">
                <a:lumMod val="85000"/>
              </a:schemeClr>
            </a:solidFill>
          </a:ln>
        </p:spPr>
      </p:pic>
      <p:pic>
        <p:nvPicPr>
          <p:cNvPr id="6" name="Slika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4582" y="1128824"/>
            <a:ext cx="3600846" cy="2399064"/>
          </a:xfrm>
          <a:prstGeom prst="rect">
            <a:avLst/>
          </a:prstGeom>
          <a:ln>
            <a:solidFill>
              <a:schemeClr val="bg1">
                <a:lumMod val="85000"/>
              </a:schemeClr>
            </a:solidFill>
          </a:ln>
        </p:spPr>
      </p:pic>
      <p:pic>
        <p:nvPicPr>
          <p:cNvPr id="7" name="Slika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5429" y="3805896"/>
            <a:ext cx="3601536" cy="2399523"/>
          </a:xfrm>
          <a:prstGeom prst="rect">
            <a:avLst/>
          </a:prstGeom>
          <a:ln>
            <a:solidFill>
              <a:schemeClr val="bg1">
                <a:lumMod val="85000"/>
              </a:schemeClr>
            </a:solidFill>
          </a:ln>
        </p:spPr>
      </p:pic>
      <p:pic>
        <p:nvPicPr>
          <p:cNvPr id="8" name="Slika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33892" y="3805896"/>
            <a:ext cx="3601536" cy="2399523"/>
          </a:xfrm>
          <a:prstGeom prst="rect">
            <a:avLst/>
          </a:prstGeom>
          <a:ln>
            <a:solidFill>
              <a:schemeClr val="bg1">
                <a:lumMod val="85000"/>
              </a:schemeClr>
            </a:solidFill>
          </a:ln>
        </p:spPr>
      </p:pic>
      <p:sp>
        <p:nvSpPr>
          <p:cNvPr id="22" name="PoljeZBesedilom 21"/>
          <p:cNvSpPr txBox="1"/>
          <p:nvPr/>
        </p:nvSpPr>
        <p:spPr>
          <a:xfrm>
            <a:off x="1049327" y="685228"/>
            <a:ext cx="7354450" cy="380104"/>
          </a:xfrm>
          <a:prstGeom prst="rect">
            <a:avLst/>
          </a:prstGeom>
          <a:noFill/>
        </p:spPr>
        <p:txBody>
          <a:bodyPr wrap="square" rtlCol="0">
            <a:spAutoFit/>
          </a:bodyPr>
          <a:lstStyle/>
          <a:p>
            <a:r>
              <a:rPr lang="en-GB" sz="1870" dirty="0" smtClean="0">
                <a:solidFill>
                  <a:schemeClr val="bg1">
                    <a:lumMod val="65000"/>
                  </a:schemeClr>
                </a:solidFill>
                <a:latin typeface="Source Sans Pro Light" panose="020B0403030403020204" pitchFamily="34" charset="-18"/>
              </a:rPr>
              <a:t>Machining</a:t>
            </a:r>
            <a:endParaRPr lang="en-GB" sz="1870" dirty="0">
              <a:solidFill>
                <a:schemeClr val="bg1">
                  <a:lumMod val="65000"/>
                </a:schemeClr>
              </a:solidFill>
              <a:latin typeface="Source Sans Pro Light" panose="020B0403030403020204" pitchFamily="34" charset="-18"/>
            </a:endParaRPr>
          </a:p>
        </p:txBody>
      </p:sp>
    </p:spTree>
    <p:extLst>
      <p:ext uri="{BB962C8B-B14F-4D97-AF65-F5344CB8AC3E}">
        <p14:creationId xmlns:p14="http://schemas.microsoft.com/office/powerpoint/2010/main" val="312069289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03"/>
                                        </p:tgtEl>
                                      </p:cBhvr>
                                    </p:animEffect>
                                    <p:animScale>
                                      <p:cBhvr>
                                        <p:cTn id="7" dur="250" autoRev="1" fill="hold"/>
                                        <p:tgtEl>
                                          <p:spTgt spid="103"/>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113"/>
                                        </p:tgtEl>
                                      </p:cBhvr>
                                    </p:animEffect>
                                    <p:animScale>
                                      <p:cBhvr>
                                        <p:cTn id="10" dur="250" autoRev="1" fill="hold"/>
                                        <p:tgtEl>
                                          <p:spTgt spid="113"/>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115"/>
                                        </p:tgtEl>
                                      </p:cBhvr>
                                    </p:animEffect>
                                    <p:animScale>
                                      <p:cBhvr>
                                        <p:cTn id="13" dur="250" autoRev="1" fill="hold"/>
                                        <p:tgtEl>
                                          <p:spTgt spid="115"/>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13" grpId="0"/>
      <p:bldP spid="1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1" name="Elipsa 90"/>
          <p:cNvSpPr/>
          <p:nvPr/>
        </p:nvSpPr>
        <p:spPr>
          <a:xfrm>
            <a:off x="294968" y="1858298"/>
            <a:ext cx="540000" cy="540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690D4"/>
              </a:solidFill>
            </a:endParaRPr>
          </a:p>
        </p:txBody>
      </p:sp>
      <p:sp>
        <p:nvSpPr>
          <p:cNvPr id="92" name="PoljeZBesedilom 91"/>
          <p:cNvSpPr txBox="1"/>
          <p:nvPr/>
        </p:nvSpPr>
        <p:spPr>
          <a:xfrm>
            <a:off x="422787" y="1943632"/>
            <a:ext cx="1120878" cy="369332"/>
          </a:xfrm>
          <a:prstGeom prst="rect">
            <a:avLst/>
          </a:prstGeom>
          <a:noFill/>
        </p:spPr>
        <p:txBody>
          <a:bodyPr wrap="square" rtlCol="0">
            <a:spAutoFit/>
          </a:bodyPr>
          <a:lstStyle/>
          <a:p>
            <a:r>
              <a:rPr lang="sl-SI" dirty="0" smtClean="0">
                <a:solidFill>
                  <a:schemeClr val="bg1">
                    <a:lumMod val="85000"/>
                  </a:schemeClr>
                </a:solidFill>
                <a:latin typeface="+mj-lt"/>
              </a:rPr>
              <a:t>1</a:t>
            </a:r>
            <a:endParaRPr lang="en-US" dirty="0">
              <a:solidFill>
                <a:schemeClr val="bg1">
                  <a:lumMod val="85000"/>
                </a:schemeClr>
              </a:solidFill>
              <a:latin typeface="+mj-lt"/>
            </a:endParaRPr>
          </a:p>
        </p:txBody>
      </p:sp>
      <p:sp>
        <p:nvSpPr>
          <p:cNvPr id="93" name="PoljeZBesedilom 92"/>
          <p:cNvSpPr txBox="1"/>
          <p:nvPr/>
        </p:nvSpPr>
        <p:spPr>
          <a:xfrm>
            <a:off x="201562" y="2358195"/>
            <a:ext cx="1524000" cy="307777"/>
          </a:xfrm>
          <a:prstGeom prst="rect">
            <a:avLst/>
          </a:prstGeom>
          <a:noFill/>
        </p:spPr>
        <p:txBody>
          <a:bodyPr wrap="square" rtlCol="0">
            <a:spAutoFit/>
          </a:bodyPr>
          <a:lstStyle/>
          <a:p>
            <a:r>
              <a:rPr lang="sl-SI" sz="1400" dirty="0" err="1" smtClean="0">
                <a:solidFill>
                  <a:schemeClr val="bg1">
                    <a:lumMod val="85000"/>
                  </a:schemeClr>
                </a:solidFill>
                <a:latin typeface="+mj-lt"/>
              </a:rPr>
              <a:t>company</a:t>
            </a:r>
            <a:endParaRPr lang="en-US" sz="1400" dirty="0">
              <a:solidFill>
                <a:schemeClr val="bg1">
                  <a:lumMod val="85000"/>
                </a:schemeClr>
              </a:solidFill>
              <a:latin typeface="+mj-lt"/>
            </a:endParaRPr>
          </a:p>
        </p:txBody>
      </p:sp>
      <p:sp>
        <p:nvSpPr>
          <p:cNvPr id="94" name="Elipsa 93"/>
          <p:cNvSpPr/>
          <p:nvPr/>
        </p:nvSpPr>
        <p:spPr>
          <a:xfrm>
            <a:off x="294968" y="2719986"/>
            <a:ext cx="540000" cy="540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PoljeZBesedilom 94"/>
          <p:cNvSpPr txBox="1"/>
          <p:nvPr/>
        </p:nvSpPr>
        <p:spPr>
          <a:xfrm>
            <a:off x="422787" y="2805320"/>
            <a:ext cx="1120878" cy="369332"/>
          </a:xfrm>
          <a:prstGeom prst="rect">
            <a:avLst/>
          </a:prstGeom>
          <a:noFill/>
        </p:spPr>
        <p:txBody>
          <a:bodyPr wrap="square" rtlCol="0">
            <a:spAutoFit/>
          </a:bodyPr>
          <a:lstStyle/>
          <a:p>
            <a:r>
              <a:rPr lang="sl-SI" dirty="0" smtClean="0">
                <a:solidFill>
                  <a:schemeClr val="bg1">
                    <a:lumMod val="85000"/>
                  </a:schemeClr>
                </a:solidFill>
                <a:latin typeface="+mj-lt"/>
              </a:rPr>
              <a:t>2</a:t>
            </a:r>
            <a:endParaRPr lang="en-US" dirty="0">
              <a:solidFill>
                <a:schemeClr val="bg1">
                  <a:lumMod val="85000"/>
                </a:schemeClr>
              </a:solidFill>
              <a:latin typeface="+mj-lt"/>
            </a:endParaRPr>
          </a:p>
        </p:txBody>
      </p:sp>
      <p:sp>
        <p:nvSpPr>
          <p:cNvPr id="101" name="PoljeZBesedilom 100"/>
          <p:cNvSpPr txBox="1"/>
          <p:nvPr/>
        </p:nvSpPr>
        <p:spPr>
          <a:xfrm>
            <a:off x="201562" y="3219883"/>
            <a:ext cx="1524000" cy="307777"/>
          </a:xfrm>
          <a:prstGeom prst="rect">
            <a:avLst/>
          </a:prstGeom>
          <a:noFill/>
        </p:spPr>
        <p:txBody>
          <a:bodyPr wrap="square" rtlCol="0">
            <a:spAutoFit/>
          </a:bodyPr>
          <a:lstStyle/>
          <a:p>
            <a:r>
              <a:rPr lang="sl-SI" sz="1400" dirty="0" err="1" smtClean="0">
                <a:solidFill>
                  <a:schemeClr val="bg1">
                    <a:lumMod val="85000"/>
                  </a:schemeClr>
                </a:solidFill>
                <a:latin typeface="+mj-lt"/>
              </a:rPr>
              <a:t>services</a:t>
            </a:r>
            <a:endParaRPr lang="en-US" sz="1400" dirty="0">
              <a:solidFill>
                <a:schemeClr val="bg1">
                  <a:lumMod val="85000"/>
                </a:schemeClr>
              </a:solidFill>
              <a:latin typeface="+mj-lt"/>
            </a:endParaRPr>
          </a:p>
        </p:txBody>
      </p:sp>
      <p:sp>
        <p:nvSpPr>
          <p:cNvPr id="103" name="Elipsa 102"/>
          <p:cNvSpPr/>
          <p:nvPr/>
        </p:nvSpPr>
        <p:spPr>
          <a:xfrm>
            <a:off x="294968" y="3581674"/>
            <a:ext cx="540000" cy="540000"/>
          </a:xfrm>
          <a:prstGeom prst="ellipse">
            <a:avLst/>
          </a:prstGeom>
          <a:noFill/>
          <a:ln>
            <a:solidFill>
              <a:srgbClr val="4690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PoljeZBesedilom 112"/>
          <p:cNvSpPr txBox="1"/>
          <p:nvPr/>
        </p:nvSpPr>
        <p:spPr>
          <a:xfrm>
            <a:off x="422787" y="3667008"/>
            <a:ext cx="1120878" cy="369332"/>
          </a:xfrm>
          <a:prstGeom prst="rect">
            <a:avLst/>
          </a:prstGeom>
          <a:noFill/>
        </p:spPr>
        <p:txBody>
          <a:bodyPr wrap="square" rtlCol="0">
            <a:spAutoFit/>
          </a:bodyPr>
          <a:lstStyle/>
          <a:p>
            <a:r>
              <a:rPr lang="sl-SI" dirty="0" smtClean="0">
                <a:solidFill>
                  <a:srgbClr val="4690D4"/>
                </a:solidFill>
                <a:latin typeface="+mj-lt"/>
              </a:rPr>
              <a:t>3</a:t>
            </a:r>
            <a:endParaRPr lang="en-US" dirty="0">
              <a:solidFill>
                <a:srgbClr val="4690D4"/>
              </a:solidFill>
              <a:latin typeface="+mj-lt"/>
            </a:endParaRPr>
          </a:p>
        </p:txBody>
      </p:sp>
      <p:sp>
        <p:nvSpPr>
          <p:cNvPr id="115" name="PoljeZBesedilom 114"/>
          <p:cNvSpPr txBox="1"/>
          <p:nvPr/>
        </p:nvSpPr>
        <p:spPr>
          <a:xfrm>
            <a:off x="250722" y="4081571"/>
            <a:ext cx="1524000" cy="307777"/>
          </a:xfrm>
          <a:prstGeom prst="rect">
            <a:avLst/>
          </a:prstGeom>
          <a:noFill/>
        </p:spPr>
        <p:txBody>
          <a:bodyPr wrap="square" rtlCol="0">
            <a:spAutoFit/>
          </a:bodyPr>
          <a:lstStyle/>
          <a:p>
            <a:r>
              <a:rPr lang="sl-SI" sz="1400" dirty="0" err="1" smtClean="0">
                <a:solidFill>
                  <a:srgbClr val="4690D4"/>
                </a:solidFill>
                <a:latin typeface="+mj-lt"/>
              </a:rPr>
              <a:t>products</a:t>
            </a:r>
            <a:endParaRPr lang="en-US" sz="1400" dirty="0">
              <a:solidFill>
                <a:srgbClr val="4690D4"/>
              </a:solidFill>
              <a:latin typeface="+mj-lt"/>
            </a:endParaRPr>
          </a:p>
        </p:txBody>
      </p:sp>
      <p:sp>
        <p:nvSpPr>
          <p:cNvPr id="120" name="Elipsa 119"/>
          <p:cNvSpPr/>
          <p:nvPr/>
        </p:nvSpPr>
        <p:spPr>
          <a:xfrm>
            <a:off x="294968" y="4428676"/>
            <a:ext cx="540000" cy="540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PoljeZBesedilom 121"/>
          <p:cNvSpPr txBox="1"/>
          <p:nvPr/>
        </p:nvSpPr>
        <p:spPr>
          <a:xfrm>
            <a:off x="422787" y="4514010"/>
            <a:ext cx="1120878" cy="369332"/>
          </a:xfrm>
          <a:prstGeom prst="rect">
            <a:avLst/>
          </a:prstGeom>
          <a:noFill/>
        </p:spPr>
        <p:txBody>
          <a:bodyPr wrap="square" rtlCol="0">
            <a:spAutoFit/>
          </a:bodyPr>
          <a:lstStyle/>
          <a:p>
            <a:r>
              <a:rPr lang="sl-SI" dirty="0">
                <a:solidFill>
                  <a:schemeClr val="bg1">
                    <a:lumMod val="85000"/>
                  </a:schemeClr>
                </a:solidFill>
                <a:latin typeface="+mj-lt"/>
              </a:rPr>
              <a:t>4</a:t>
            </a:r>
            <a:endParaRPr lang="en-US" dirty="0">
              <a:solidFill>
                <a:schemeClr val="bg1">
                  <a:lumMod val="85000"/>
                </a:schemeClr>
              </a:solidFill>
              <a:latin typeface="+mj-lt"/>
            </a:endParaRPr>
          </a:p>
        </p:txBody>
      </p:sp>
      <p:sp>
        <p:nvSpPr>
          <p:cNvPr id="127" name="PoljeZBesedilom 126"/>
          <p:cNvSpPr txBox="1"/>
          <p:nvPr/>
        </p:nvSpPr>
        <p:spPr>
          <a:xfrm>
            <a:off x="221226" y="4928573"/>
            <a:ext cx="1524000" cy="307777"/>
          </a:xfrm>
          <a:prstGeom prst="rect">
            <a:avLst/>
          </a:prstGeom>
          <a:noFill/>
        </p:spPr>
        <p:txBody>
          <a:bodyPr wrap="square" rtlCol="0">
            <a:spAutoFit/>
          </a:bodyPr>
          <a:lstStyle/>
          <a:p>
            <a:r>
              <a:rPr lang="sl-SI" sz="1400" dirty="0" err="1" smtClean="0">
                <a:solidFill>
                  <a:schemeClr val="bg1">
                    <a:lumMod val="85000"/>
                  </a:schemeClr>
                </a:solidFill>
                <a:latin typeface="+mj-lt"/>
              </a:rPr>
              <a:t>contacts</a:t>
            </a:r>
            <a:endParaRPr lang="en-US" sz="1400" dirty="0">
              <a:solidFill>
                <a:schemeClr val="bg1">
                  <a:lumMod val="85000"/>
                </a:schemeClr>
              </a:solidFill>
              <a:latin typeface="+mj-lt"/>
            </a:endParaRPr>
          </a:p>
        </p:txBody>
      </p:sp>
      <p:pic>
        <p:nvPicPr>
          <p:cNvPr id="129" name="Slika 12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59846" y="339203"/>
            <a:ext cx="1209584" cy="340932"/>
          </a:xfrm>
          <a:prstGeom prst="rect">
            <a:avLst/>
          </a:prstGeom>
        </p:spPr>
      </p:pic>
      <p:pic>
        <p:nvPicPr>
          <p:cNvPr id="2" name="Slika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429" y="1128595"/>
            <a:ext cx="7620000" cy="5076825"/>
          </a:xfrm>
          <a:prstGeom prst="rect">
            <a:avLst/>
          </a:prstGeom>
          <a:ln>
            <a:solidFill>
              <a:schemeClr val="bg1">
                <a:lumMod val="85000"/>
              </a:schemeClr>
            </a:solidFill>
          </a:ln>
        </p:spPr>
      </p:pic>
      <p:sp>
        <p:nvSpPr>
          <p:cNvPr id="3" name="Pravokotnik 2"/>
          <p:cNvSpPr/>
          <p:nvPr/>
        </p:nvSpPr>
        <p:spPr>
          <a:xfrm>
            <a:off x="8825098" y="1056880"/>
            <a:ext cx="3097499" cy="2462213"/>
          </a:xfrm>
          <a:prstGeom prst="rect">
            <a:avLst/>
          </a:prstGeom>
        </p:spPr>
        <p:txBody>
          <a:bodyPr wrap="square">
            <a:spAutoFit/>
          </a:bodyPr>
          <a:lstStyle/>
          <a:p>
            <a:pPr fontAlgn="base"/>
            <a:r>
              <a:rPr lang="en-GB" sz="1400" dirty="0" smtClean="0">
                <a:latin typeface="+mj-lt"/>
              </a:rPr>
              <a:t>With great experiences in over-moulding technologies we are reliable partner to many reputable OEM</a:t>
            </a:r>
            <a:r>
              <a:rPr lang="sl-SI" sz="1400" dirty="0" smtClean="0">
                <a:latin typeface="+mj-lt"/>
              </a:rPr>
              <a:t>‘</a:t>
            </a:r>
            <a:r>
              <a:rPr lang="en-GB" sz="1400" dirty="0" smtClean="0">
                <a:latin typeface="+mj-lt"/>
              </a:rPr>
              <a:t>s in home kitchen appliances industry.</a:t>
            </a:r>
          </a:p>
          <a:p>
            <a:pPr fontAlgn="base"/>
            <a:r>
              <a:rPr lang="en-GB" sz="1400" dirty="0" smtClean="0">
                <a:latin typeface="+mj-lt"/>
              </a:rPr>
              <a:t/>
            </a:r>
            <a:br>
              <a:rPr lang="en-GB" sz="1400" dirty="0" smtClean="0">
                <a:latin typeface="+mj-lt"/>
              </a:rPr>
            </a:br>
            <a:r>
              <a:rPr lang="en-GB" sz="1400" b="1" dirty="0" smtClean="0">
                <a:latin typeface="+mj-lt"/>
              </a:rPr>
              <a:t>Technical data:</a:t>
            </a:r>
            <a:r>
              <a:rPr lang="en-GB" sz="1400" dirty="0" smtClean="0">
                <a:latin typeface="+mj-lt"/>
              </a:rPr>
              <a:t/>
            </a:r>
            <a:br>
              <a:rPr lang="en-GB" sz="1400" dirty="0" smtClean="0">
                <a:latin typeface="+mj-lt"/>
              </a:rPr>
            </a:br>
            <a:r>
              <a:rPr lang="en-GB" sz="1400" dirty="0" smtClean="0">
                <a:latin typeface="+mj-lt"/>
              </a:rPr>
              <a:t>-</a:t>
            </a:r>
            <a:r>
              <a:rPr lang="sl-SI" sz="1400" dirty="0" smtClean="0">
                <a:latin typeface="+mj-lt"/>
              </a:rPr>
              <a:t> </a:t>
            </a:r>
            <a:r>
              <a:rPr lang="en-GB" sz="1400" dirty="0" smtClean="0">
                <a:latin typeface="+mj-lt"/>
              </a:rPr>
              <a:t>clamping force: 35 - 300 T</a:t>
            </a:r>
          </a:p>
          <a:p>
            <a:pPr fontAlgn="base"/>
            <a:endParaRPr lang="en-GB" sz="1400" b="1" dirty="0" smtClean="0">
              <a:latin typeface="+mj-lt"/>
            </a:endParaRPr>
          </a:p>
          <a:p>
            <a:pPr fontAlgn="base"/>
            <a:r>
              <a:rPr lang="en-GB" sz="1400" b="1" dirty="0" smtClean="0">
                <a:latin typeface="+mj-lt"/>
              </a:rPr>
              <a:t>Materials: </a:t>
            </a:r>
          </a:p>
          <a:p>
            <a:pPr fontAlgn="base"/>
            <a:r>
              <a:rPr lang="en-GB" sz="1400" dirty="0" smtClean="0">
                <a:latin typeface="+mj-lt"/>
              </a:rPr>
              <a:t>PP, </a:t>
            </a:r>
            <a:r>
              <a:rPr lang="en-GB" sz="1400" dirty="0" err="1" smtClean="0">
                <a:latin typeface="+mj-lt"/>
              </a:rPr>
              <a:t>POM</a:t>
            </a:r>
            <a:r>
              <a:rPr lang="en-GB" sz="1400" dirty="0" smtClean="0">
                <a:latin typeface="+mj-lt"/>
              </a:rPr>
              <a:t>, ABS, PC, PS, </a:t>
            </a:r>
            <a:r>
              <a:rPr lang="en-GB" sz="1400" dirty="0" err="1" smtClean="0">
                <a:latin typeface="+mj-lt"/>
              </a:rPr>
              <a:t>SEBS</a:t>
            </a:r>
            <a:r>
              <a:rPr lang="en-GB" sz="1400" dirty="0" smtClean="0">
                <a:latin typeface="+mj-lt"/>
              </a:rPr>
              <a:t>, </a:t>
            </a:r>
            <a:r>
              <a:rPr lang="en-GB" sz="1400" dirty="0" err="1" smtClean="0">
                <a:latin typeface="+mj-lt"/>
              </a:rPr>
              <a:t>TPE</a:t>
            </a:r>
            <a:r>
              <a:rPr lang="en-GB" sz="1400" dirty="0" smtClean="0">
                <a:latin typeface="+mj-lt"/>
              </a:rPr>
              <a:t> and others.</a:t>
            </a:r>
          </a:p>
        </p:txBody>
      </p:sp>
      <p:pic>
        <p:nvPicPr>
          <p:cNvPr id="5" name="Slika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429" y="1128595"/>
            <a:ext cx="3601535" cy="2399523"/>
          </a:xfrm>
          <a:prstGeom prst="rect">
            <a:avLst/>
          </a:prstGeom>
          <a:noFill/>
          <a:ln>
            <a:solidFill>
              <a:schemeClr val="bg1">
                <a:lumMod val="85000"/>
              </a:schemeClr>
            </a:solidFill>
          </a:ln>
        </p:spPr>
      </p:pic>
      <p:pic>
        <p:nvPicPr>
          <p:cNvPr id="6" name="Slika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4582" y="1128824"/>
            <a:ext cx="3600846" cy="2399063"/>
          </a:xfrm>
          <a:prstGeom prst="rect">
            <a:avLst/>
          </a:prstGeom>
          <a:ln>
            <a:solidFill>
              <a:schemeClr val="bg1">
                <a:lumMod val="85000"/>
              </a:schemeClr>
            </a:solidFill>
          </a:ln>
        </p:spPr>
      </p:pic>
      <p:pic>
        <p:nvPicPr>
          <p:cNvPr id="7" name="Slika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5429" y="3805896"/>
            <a:ext cx="3601535" cy="2399523"/>
          </a:xfrm>
          <a:prstGeom prst="rect">
            <a:avLst/>
          </a:prstGeom>
          <a:ln>
            <a:solidFill>
              <a:schemeClr val="bg1">
                <a:lumMod val="85000"/>
              </a:schemeClr>
            </a:solidFill>
          </a:ln>
        </p:spPr>
      </p:pic>
      <p:pic>
        <p:nvPicPr>
          <p:cNvPr id="8" name="Slika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33892" y="3805896"/>
            <a:ext cx="3601535" cy="2399523"/>
          </a:xfrm>
          <a:prstGeom prst="rect">
            <a:avLst/>
          </a:prstGeom>
          <a:ln>
            <a:solidFill>
              <a:schemeClr val="bg1">
                <a:lumMod val="85000"/>
              </a:schemeClr>
            </a:solidFill>
          </a:ln>
        </p:spPr>
      </p:pic>
      <p:sp>
        <p:nvSpPr>
          <p:cNvPr id="22" name="PoljeZBesedilom 21"/>
          <p:cNvSpPr txBox="1"/>
          <p:nvPr/>
        </p:nvSpPr>
        <p:spPr>
          <a:xfrm>
            <a:off x="1049327" y="685228"/>
            <a:ext cx="7354450" cy="380104"/>
          </a:xfrm>
          <a:prstGeom prst="rect">
            <a:avLst/>
          </a:prstGeom>
          <a:noFill/>
        </p:spPr>
        <p:txBody>
          <a:bodyPr wrap="square" rtlCol="0">
            <a:spAutoFit/>
          </a:bodyPr>
          <a:lstStyle/>
          <a:p>
            <a:r>
              <a:rPr lang="en-GB" sz="1870" dirty="0" smtClean="0">
                <a:solidFill>
                  <a:schemeClr val="bg1">
                    <a:lumMod val="65000"/>
                  </a:schemeClr>
                </a:solidFill>
                <a:latin typeface="Source Sans Pro Light" panose="020B0403030403020204" pitchFamily="34" charset="-18"/>
              </a:rPr>
              <a:t>Metal - plastic</a:t>
            </a:r>
            <a:endParaRPr lang="en-GB" sz="1870" dirty="0">
              <a:solidFill>
                <a:schemeClr val="bg1">
                  <a:lumMod val="65000"/>
                </a:schemeClr>
              </a:solidFill>
              <a:latin typeface="Source Sans Pro Light" panose="020B0403030403020204" pitchFamily="34" charset="-18"/>
            </a:endParaRPr>
          </a:p>
        </p:txBody>
      </p:sp>
    </p:spTree>
    <p:extLst>
      <p:ext uri="{BB962C8B-B14F-4D97-AF65-F5344CB8AC3E}">
        <p14:creationId xmlns:p14="http://schemas.microsoft.com/office/powerpoint/2010/main" val="10440450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03"/>
                                        </p:tgtEl>
                                      </p:cBhvr>
                                    </p:animEffect>
                                    <p:animScale>
                                      <p:cBhvr>
                                        <p:cTn id="7" dur="250" autoRev="1" fill="hold"/>
                                        <p:tgtEl>
                                          <p:spTgt spid="103"/>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113"/>
                                        </p:tgtEl>
                                      </p:cBhvr>
                                    </p:animEffect>
                                    <p:animScale>
                                      <p:cBhvr>
                                        <p:cTn id="10" dur="250" autoRev="1" fill="hold"/>
                                        <p:tgtEl>
                                          <p:spTgt spid="113"/>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115"/>
                                        </p:tgtEl>
                                      </p:cBhvr>
                                    </p:animEffect>
                                    <p:animScale>
                                      <p:cBhvr>
                                        <p:cTn id="13" dur="250" autoRev="1" fill="hold"/>
                                        <p:tgtEl>
                                          <p:spTgt spid="115"/>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13" grpId="0"/>
      <p:bldP spid="1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1" name="Elipsa 90"/>
          <p:cNvSpPr/>
          <p:nvPr/>
        </p:nvSpPr>
        <p:spPr>
          <a:xfrm>
            <a:off x="294968" y="1858298"/>
            <a:ext cx="540000" cy="540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690D4"/>
              </a:solidFill>
            </a:endParaRPr>
          </a:p>
        </p:txBody>
      </p:sp>
      <p:sp>
        <p:nvSpPr>
          <p:cNvPr id="92" name="PoljeZBesedilom 91"/>
          <p:cNvSpPr txBox="1"/>
          <p:nvPr/>
        </p:nvSpPr>
        <p:spPr>
          <a:xfrm>
            <a:off x="422787" y="1943632"/>
            <a:ext cx="1120878" cy="369332"/>
          </a:xfrm>
          <a:prstGeom prst="rect">
            <a:avLst/>
          </a:prstGeom>
          <a:noFill/>
        </p:spPr>
        <p:txBody>
          <a:bodyPr wrap="square" rtlCol="0">
            <a:spAutoFit/>
          </a:bodyPr>
          <a:lstStyle/>
          <a:p>
            <a:r>
              <a:rPr lang="sl-SI" dirty="0" smtClean="0">
                <a:solidFill>
                  <a:schemeClr val="bg1">
                    <a:lumMod val="85000"/>
                  </a:schemeClr>
                </a:solidFill>
                <a:latin typeface="+mj-lt"/>
              </a:rPr>
              <a:t>1</a:t>
            </a:r>
            <a:endParaRPr lang="en-US" dirty="0">
              <a:solidFill>
                <a:schemeClr val="bg1">
                  <a:lumMod val="85000"/>
                </a:schemeClr>
              </a:solidFill>
              <a:latin typeface="+mj-lt"/>
            </a:endParaRPr>
          </a:p>
        </p:txBody>
      </p:sp>
      <p:sp>
        <p:nvSpPr>
          <p:cNvPr id="93" name="PoljeZBesedilom 92"/>
          <p:cNvSpPr txBox="1"/>
          <p:nvPr/>
        </p:nvSpPr>
        <p:spPr>
          <a:xfrm>
            <a:off x="201562" y="2358195"/>
            <a:ext cx="1524000" cy="307777"/>
          </a:xfrm>
          <a:prstGeom prst="rect">
            <a:avLst/>
          </a:prstGeom>
          <a:noFill/>
        </p:spPr>
        <p:txBody>
          <a:bodyPr wrap="square" rtlCol="0">
            <a:spAutoFit/>
          </a:bodyPr>
          <a:lstStyle/>
          <a:p>
            <a:r>
              <a:rPr lang="sl-SI" sz="1400" dirty="0" err="1" smtClean="0">
                <a:solidFill>
                  <a:schemeClr val="bg1">
                    <a:lumMod val="85000"/>
                  </a:schemeClr>
                </a:solidFill>
                <a:latin typeface="+mj-lt"/>
              </a:rPr>
              <a:t>company</a:t>
            </a:r>
            <a:endParaRPr lang="en-US" sz="1400" dirty="0">
              <a:solidFill>
                <a:schemeClr val="bg1">
                  <a:lumMod val="85000"/>
                </a:schemeClr>
              </a:solidFill>
              <a:latin typeface="+mj-lt"/>
            </a:endParaRPr>
          </a:p>
        </p:txBody>
      </p:sp>
      <p:sp>
        <p:nvSpPr>
          <p:cNvPr id="94" name="Elipsa 93"/>
          <p:cNvSpPr/>
          <p:nvPr/>
        </p:nvSpPr>
        <p:spPr>
          <a:xfrm>
            <a:off x="294968" y="2719986"/>
            <a:ext cx="540000" cy="540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PoljeZBesedilom 94"/>
          <p:cNvSpPr txBox="1"/>
          <p:nvPr/>
        </p:nvSpPr>
        <p:spPr>
          <a:xfrm>
            <a:off x="422787" y="2805320"/>
            <a:ext cx="1120878" cy="369332"/>
          </a:xfrm>
          <a:prstGeom prst="rect">
            <a:avLst/>
          </a:prstGeom>
          <a:noFill/>
        </p:spPr>
        <p:txBody>
          <a:bodyPr wrap="square" rtlCol="0">
            <a:spAutoFit/>
          </a:bodyPr>
          <a:lstStyle/>
          <a:p>
            <a:r>
              <a:rPr lang="sl-SI" dirty="0" smtClean="0">
                <a:solidFill>
                  <a:schemeClr val="bg1">
                    <a:lumMod val="85000"/>
                  </a:schemeClr>
                </a:solidFill>
                <a:latin typeface="+mj-lt"/>
              </a:rPr>
              <a:t>2</a:t>
            </a:r>
            <a:endParaRPr lang="en-US" dirty="0">
              <a:solidFill>
                <a:schemeClr val="bg1">
                  <a:lumMod val="85000"/>
                </a:schemeClr>
              </a:solidFill>
              <a:latin typeface="+mj-lt"/>
            </a:endParaRPr>
          </a:p>
        </p:txBody>
      </p:sp>
      <p:sp>
        <p:nvSpPr>
          <p:cNvPr id="101" name="PoljeZBesedilom 100"/>
          <p:cNvSpPr txBox="1"/>
          <p:nvPr/>
        </p:nvSpPr>
        <p:spPr>
          <a:xfrm>
            <a:off x="201562" y="3219883"/>
            <a:ext cx="1524000" cy="307777"/>
          </a:xfrm>
          <a:prstGeom prst="rect">
            <a:avLst/>
          </a:prstGeom>
          <a:noFill/>
        </p:spPr>
        <p:txBody>
          <a:bodyPr wrap="square" rtlCol="0">
            <a:spAutoFit/>
          </a:bodyPr>
          <a:lstStyle/>
          <a:p>
            <a:r>
              <a:rPr lang="sl-SI" sz="1400" dirty="0" err="1" smtClean="0">
                <a:solidFill>
                  <a:schemeClr val="bg1">
                    <a:lumMod val="85000"/>
                  </a:schemeClr>
                </a:solidFill>
                <a:latin typeface="+mj-lt"/>
              </a:rPr>
              <a:t>services</a:t>
            </a:r>
            <a:endParaRPr lang="en-US" sz="1400" dirty="0">
              <a:solidFill>
                <a:schemeClr val="bg1">
                  <a:lumMod val="85000"/>
                </a:schemeClr>
              </a:solidFill>
              <a:latin typeface="+mj-lt"/>
            </a:endParaRPr>
          </a:p>
        </p:txBody>
      </p:sp>
      <p:sp>
        <p:nvSpPr>
          <p:cNvPr id="103" name="Elipsa 102"/>
          <p:cNvSpPr/>
          <p:nvPr/>
        </p:nvSpPr>
        <p:spPr>
          <a:xfrm>
            <a:off x="294968" y="3581674"/>
            <a:ext cx="540000" cy="540000"/>
          </a:xfrm>
          <a:prstGeom prst="ellipse">
            <a:avLst/>
          </a:prstGeom>
          <a:noFill/>
          <a:ln>
            <a:solidFill>
              <a:srgbClr val="4690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PoljeZBesedilom 112"/>
          <p:cNvSpPr txBox="1"/>
          <p:nvPr/>
        </p:nvSpPr>
        <p:spPr>
          <a:xfrm>
            <a:off x="422787" y="3667008"/>
            <a:ext cx="1120878" cy="369332"/>
          </a:xfrm>
          <a:prstGeom prst="rect">
            <a:avLst/>
          </a:prstGeom>
          <a:noFill/>
        </p:spPr>
        <p:txBody>
          <a:bodyPr wrap="square" rtlCol="0">
            <a:spAutoFit/>
          </a:bodyPr>
          <a:lstStyle/>
          <a:p>
            <a:r>
              <a:rPr lang="sl-SI" dirty="0" smtClean="0">
                <a:solidFill>
                  <a:srgbClr val="4690D4"/>
                </a:solidFill>
                <a:latin typeface="+mj-lt"/>
              </a:rPr>
              <a:t>3</a:t>
            </a:r>
            <a:endParaRPr lang="en-US" dirty="0">
              <a:solidFill>
                <a:srgbClr val="4690D4"/>
              </a:solidFill>
              <a:latin typeface="+mj-lt"/>
            </a:endParaRPr>
          </a:p>
        </p:txBody>
      </p:sp>
      <p:sp>
        <p:nvSpPr>
          <p:cNvPr id="115" name="PoljeZBesedilom 114"/>
          <p:cNvSpPr txBox="1"/>
          <p:nvPr/>
        </p:nvSpPr>
        <p:spPr>
          <a:xfrm>
            <a:off x="250722" y="4081571"/>
            <a:ext cx="1524000" cy="307777"/>
          </a:xfrm>
          <a:prstGeom prst="rect">
            <a:avLst/>
          </a:prstGeom>
          <a:noFill/>
        </p:spPr>
        <p:txBody>
          <a:bodyPr wrap="square" rtlCol="0">
            <a:spAutoFit/>
          </a:bodyPr>
          <a:lstStyle/>
          <a:p>
            <a:r>
              <a:rPr lang="sl-SI" sz="1400" dirty="0" err="1" smtClean="0">
                <a:solidFill>
                  <a:srgbClr val="4690D4"/>
                </a:solidFill>
                <a:latin typeface="+mj-lt"/>
              </a:rPr>
              <a:t>products</a:t>
            </a:r>
            <a:endParaRPr lang="en-US" sz="1400" dirty="0">
              <a:solidFill>
                <a:srgbClr val="4690D4"/>
              </a:solidFill>
              <a:latin typeface="+mj-lt"/>
            </a:endParaRPr>
          </a:p>
        </p:txBody>
      </p:sp>
      <p:sp>
        <p:nvSpPr>
          <p:cNvPr id="120" name="Elipsa 119"/>
          <p:cNvSpPr/>
          <p:nvPr/>
        </p:nvSpPr>
        <p:spPr>
          <a:xfrm>
            <a:off x="294968" y="4428676"/>
            <a:ext cx="540000" cy="540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PoljeZBesedilom 121"/>
          <p:cNvSpPr txBox="1"/>
          <p:nvPr/>
        </p:nvSpPr>
        <p:spPr>
          <a:xfrm>
            <a:off x="422787" y="4514010"/>
            <a:ext cx="1120878" cy="369332"/>
          </a:xfrm>
          <a:prstGeom prst="rect">
            <a:avLst/>
          </a:prstGeom>
          <a:noFill/>
        </p:spPr>
        <p:txBody>
          <a:bodyPr wrap="square" rtlCol="0">
            <a:spAutoFit/>
          </a:bodyPr>
          <a:lstStyle/>
          <a:p>
            <a:r>
              <a:rPr lang="sl-SI" dirty="0">
                <a:solidFill>
                  <a:schemeClr val="bg1">
                    <a:lumMod val="85000"/>
                  </a:schemeClr>
                </a:solidFill>
                <a:latin typeface="+mj-lt"/>
              </a:rPr>
              <a:t>4</a:t>
            </a:r>
            <a:endParaRPr lang="en-US" dirty="0">
              <a:solidFill>
                <a:schemeClr val="bg1">
                  <a:lumMod val="85000"/>
                </a:schemeClr>
              </a:solidFill>
              <a:latin typeface="+mj-lt"/>
            </a:endParaRPr>
          </a:p>
        </p:txBody>
      </p:sp>
      <p:sp>
        <p:nvSpPr>
          <p:cNvPr id="127" name="PoljeZBesedilom 126"/>
          <p:cNvSpPr txBox="1"/>
          <p:nvPr/>
        </p:nvSpPr>
        <p:spPr>
          <a:xfrm>
            <a:off x="221226" y="4928573"/>
            <a:ext cx="1524000" cy="307777"/>
          </a:xfrm>
          <a:prstGeom prst="rect">
            <a:avLst/>
          </a:prstGeom>
          <a:noFill/>
        </p:spPr>
        <p:txBody>
          <a:bodyPr wrap="square" rtlCol="0">
            <a:spAutoFit/>
          </a:bodyPr>
          <a:lstStyle/>
          <a:p>
            <a:r>
              <a:rPr lang="sl-SI" sz="1400" dirty="0" err="1" smtClean="0">
                <a:solidFill>
                  <a:schemeClr val="bg1">
                    <a:lumMod val="85000"/>
                  </a:schemeClr>
                </a:solidFill>
                <a:latin typeface="+mj-lt"/>
              </a:rPr>
              <a:t>contacts</a:t>
            </a:r>
            <a:endParaRPr lang="en-US" sz="1400" dirty="0">
              <a:solidFill>
                <a:schemeClr val="bg1">
                  <a:lumMod val="85000"/>
                </a:schemeClr>
              </a:solidFill>
              <a:latin typeface="+mj-lt"/>
            </a:endParaRPr>
          </a:p>
        </p:txBody>
      </p:sp>
      <p:pic>
        <p:nvPicPr>
          <p:cNvPr id="129" name="Slika 12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59846" y="339203"/>
            <a:ext cx="1209584" cy="340932"/>
          </a:xfrm>
          <a:prstGeom prst="rect">
            <a:avLst/>
          </a:prstGeom>
        </p:spPr>
      </p:pic>
      <p:pic>
        <p:nvPicPr>
          <p:cNvPr id="2" name="Slika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429" y="1128595"/>
            <a:ext cx="7620000" cy="5076825"/>
          </a:xfrm>
          <a:prstGeom prst="rect">
            <a:avLst/>
          </a:prstGeom>
          <a:ln>
            <a:solidFill>
              <a:schemeClr val="bg1">
                <a:lumMod val="85000"/>
              </a:schemeClr>
            </a:solidFill>
          </a:ln>
        </p:spPr>
      </p:pic>
      <p:sp>
        <p:nvSpPr>
          <p:cNvPr id="3" name="Pravokotnik 2"/>
          <p:cNvSpPr/>
          <p:nvPr/>
        </p:nvSpPr>
        <p:spPr>
          <a:xfrm>
            <a:off x="8825098" y="1056880"/>
            <a:ext cx="3097499" cy="3754874"/>
          </a:xfrm>
          <a:prstGeom prst="rect">
            <a:avLst/>
          </a:prstGeom>
        </p:spPr>
        <p:txBody>
          <a:bodyPr wrap="square">
            <a:spAutoFit/>
          </a:bodyPr>
          <a:lstStyle/>
          <a:p>
            <a:pPr fontAlgn="base"/>
            <a:r>
              <a:rPr lang="en-GB" sz="1400" dirty="0" smtClean="0">
                <a:latin typeface="+mj-lt"/>
              </a:rPr>
              <a:t>We offer injection moulding, two component injection moulding and ultrasonic plastic welding.</a:t>
            </a:r>
          </a:p>
          <a:p>
            <a:pPr fontAlgn="base"/>
            <a:endParaRPr lang="en-GB" sz="1400" dirty="0" smtClean="0">
              <a:latin typeface="+mj-lt"/>
            </a:endParaRPr>
          </a:p>
          <a:p>
            <a:pPr fontAlgn="base"/>
            <a:r>
              <a:rPr lang="en-GB" sz="1400" b="1" dirty="0" smtClean="0"/>
              <a:t>Technical data:</a:t>
            </a:r>
            <a:r>
              <a:rPr lang="en-GB" sz="1400" dirty="0" smtClean="0">
                <a:latin typeface="+mj-lt"/>
              </a:rPr>
              <a:t/>
            </a:r>
            <a:br>
              <a:rPr lang="en-GB" sz="1400" dirty="0" smtClean="0">
                <a:latin typeface="+mj-lt"/>
              </a:rPr>
            </a:br>
            <a:r>
              <a:rPr lang="en-GB" sz="1400" dirty="0" smtClean="0">
                <a:latin typeface="+mj-lt"/>
              </a:rPr>
              <a:t>- clamping force (plastic): 35-1000 T</a:t>
            </a:r>
            <a:br>
              <a:rPr lang="en-GB" sz="1400" dirty="0" smtClean="0">
                <a:latin typeface="+mj-lt"/>
              </a:rPr>
            </a:br>
            <a:r>
              <a:rPr lang="en-GB" sz="1400" dirty="0" smtClean="0">
                <a:latin typeface="+mj-lt"/>
              </a:rPr>
              <a:t/>
            </a:r>
            <a:br>
              <a:rPr lang="en-GB" sz="1400" dirty="0" smtClean="0">
                <a:latin typeface="+mj-lt"/>
              </a:rPr>
            </a:br>
            <a:r>
              <a:rPr lang="en-GB" sz="1400" b="1" dirty="0" smtClean="0">
                <a:latin typeface="+mj-lt"/>
              </a:rPr>
              <a:t>Materials: </a:t>
            </a:r>
          </a:p>
          <a:p>
            <a:pPr fontAlgn="base"/>
            <a:r>
              <a:rPr lang="en-GB" sz="1400" dirty="0" smtClean="0">
                <a:latin typeface="+mj-lt"/>
              </a:rPr>
              <a:t>PP, </a:t>
            </a:r>
            <a:r>
              <a:rPr lang="en-GB" sz="1400" dirty="0" err="1" smtClean="0">
                <a:latin typeface="+mj-lt"/>
              </a:rPr>
              <a:t>POM</a:t>
            </a:r>
            <a:r>
              <a:rPr lang="en-GB" sz="1400" dirty="0" smtClean="0">
                <a:latin typeface="+mj-lt"/>
              </a:rPr>
              <a:t>, ABS, PC, PS, </a:t>
            </a:r>
            <a:r>
              <a:rPr lang="en-GB" sz="1400" dirty="0" err="1" smtClean="0">
                <a:latin typeface="+mj-lt"/>
              </a:rPr>
              <a:t>SEBS</a:t>
            </a:r>
            <a:r>
              <a:rPr lang="en-GB" sz="1400" dirty="0" smtClean="0">
                <a:latin typeface="+mj-lt"/>
              </a:rPr>
              <a:t> and others</a:t>
            </a:r>
          </a:p>
          <a:p>
            <a:pPr fontAlgn="base"/>
            <a:endParaRPr lang="en-GB" sz="1400" dirty="0" smtClean="0">
              <a:latin typeface="+mj-lt"/>
            </a:endParaRPr>
          </a:p>
          <a:p>
            <a:pPr fontAlgn="base"/>
            <a:r>
              <a:rPr lang="en-GB" sz="1400" dirty="0" smtClean="0">
                <a:latin typeface="+mj-lt"/>
              </a:rPr>
              <a:t>Based on our comprehensive experience and knowledge, we can advise you on tool manufacturing and develop as well as machine the entire tool. Moreover, we carry out the adequate tests with all the associated extensive measurements and bring your ideas to reality.</a:t>
            </a:r>
            <a:endParaRPr lang="en-GB" sz="1400" dirty="0">
              <a:latin typeface="+mj-lt"/>
            </a:endParaRPr>
          </a:p>
        </p:txBody>
      </p:sp>
      <p:pic>
        <p:nvPicPr>
          <p:cNvPr id="5" name="Slika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429" y="1128595"/>
            <a:ext cx="3601535" cy="2399522"/>
          </a:xfrm>
          <a:prstGeom prst="rect">
            <a:avLst/>
          </a:prstGeom>
          <a:noFill/>
          <a:ln>
            <a:solidFill>
              <a:schemeClr val="bg1">
                <a:lumMod val="85000"/>
              </a:schemeClr>
            </a:solidFill>
          </a:ln>
        </p:spPr>
      </p:pic>
      <p:pic>
        <p:nvPicPr>
          <p:cNvPr id="6" name="Slika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4582" y="1128824"/>
            <a:ext cx="3600845" cy="2399063"/>
          </a:xfrm>
          <a:prstGeom prst="rect">
            <a:avLst/>
          </a:prstGeom>
          <a:ln>
            <a:solidFill>
              <a:schemeClr val="bg1">
                <a:lumMod val="85000"/>
              </a:schemeClr>
            </a:solidFill>
          </a:ln>
        </p:spPr>
      </p:pic>
      <p:pic>
        <p:nvPicPr>
          <p:cNvPr id="7" name="Slika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16514" y="3805896"/>
            <a:ext cx="3199364" cy="2399523"/>
          </a:xfrm>
          <a:prstGeom prst="rect">
            <a:avLst/>
          </a:prstGeom>
          <a:ln>
            <a:solidFill>
              <a:schemeClr val="bg1">
                <a:lumMod val="85000"/>
              </a:schemeClr>
            </a:solidFill>
          </a:ln>
        </p:spPr>
      </p:pic>
      <p:pic>
        <p:nvPicPr>
          <p:cNvPr id="8" name="Slika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4977" y="3805896"/>
            <a:ext cx="3199364" cy="2399523"/>
          </a:xfrm>
          <a:prstGeom prst="rect">
            <a:avLst/>
          </a:prstGeom>
          <a:ln>
            <a:solidFill>
              <a:schemeClr val="bg1">
                <a:lumMod val="85000"/>
              </a:schemeClr>
            </a:solidFill>
          </a:ln>
        </p:spPr>
      </p:pic>
      <p:sp>
        <p:nvSpPr>
          <p:cNvPr id="22" name="PoljeZBesedilom 21"/>
          <p:cNvSpPr txBox="1"/>
          <p:nvPr/>
        </p:nvSpPr>
        <p:spPr>
          <a:xfrm>
            <a:off x="1049327" y="685228"/>
            <a:ext cx="7354450" cy="380104"/>
          </a:xfrm>
          <a:prstGeom prst="rect">
            <a:avLst/>
          </a:prstGeom>
          <a:noFill/>
        </p:spPr>
        <p:txBody>
          <a:bodyPr wrap="square" rtlCol="0">
            <a:spAutoFit/>
          </a:bodyPr>
          <a:lstStyle/>
          <a:p>
            <a:r>
              <a:rPr lang="en-GB" sz="1870" dirty="0" smtClean="0">
                <a:solidFill>
                  <a:schemeClr val="bg1">
                    <a:lumMod val="65000"/>
                  </a:schemeClr>
                </a:solidFill>
                <a:latin typeface="Source Sans Pro Light" panose="020B0403030403020204" pitchFamily="34" charset="-18"/>
              </a:rPr>
              <a:t>Plastic</a:t>
            </a:r>
            <a:endParaRPr lang="en-GB" sz="1870" dirty="0">
              <a:solidFill>
                <a:schemeClr val="bg1">
                  <a:lumMod val="65000"/>
                </a:schemeClr>
              </a:solidFill>
              <a:latin typeface="Source Sans Pro Light" panose="020B0403030403020204" pitchFamily="34" charset="-18"/>
            </a:endParaRPr>
          </a:p>
        </p:txBody>
      </p:sp>
    </p:spTree>
    <p:extLst>
      <p:ext uri="{BB962C8B-B14F-4D97-AF65-F5344CB8AC3E}">
        <p14:creationId xmlns:p14="http://schemas.microsoft.com/office/powerpoint/2010/main" val="7161542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03"/>
                                        </p:tgtEl>
                                      </p:cBhvr>
                                    </p:animEffect>
                                    <p:animScale>
                                      <p:cBhvr>
                                        <p:cTn id="7" dur="250" autoRev="1" fill="hold"/>
                                        <p:tgtEl>
                                          <p:spTgt spid="103"/>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113"/>
                                        </p:tgtEl>
                                      </p:cBhvr>
                                    </p:animEffect>
                                    <p:animScale>
                                      <p:cBhvr>
                                        <p:cTn id="10" dur="250" autoRev="1" fill="hold"/>
                                        <p:tgtEl>
                                          <p:spTgt spid="113"/>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115"/>
                                        </p:tgtEl>
                                      </p:cBhvr>
                                    </p:animEffect>
                                    <p:animScale>
                                      <p:cBhvr>
                                        <p:cTn id="13" dur="250" autoRev="1" fill="hold"/>
                                        <p:tgtEl>
                                          <p:spTgt spid="115"/>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13" grpId="0"/>
      <p:bldP spid="1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1" name="Elipsa 90"/>
          <p:cNvSpPr/>
          <p:nvPr/>
        </p:nvSpPr>
        <p:spPr>
          <a:xfrm>
            <a:off x="294968" y="1858298"/>
            <a:ext cx="540000" cy="540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690D4"/>
              </a:solidFill>
            </a:endParaRPr>
          </a:p>
        </p:txBody>
      </p:sp>
      <p:sp>
        <p:nvSpPr>
          <p:cNvPr id="92" name="PoljeZBesedilom 91"/>
          <p:cNvSpPr txBox="1"/>
          <p:nvPr/>
        </p:nvSpPr>
        <p:spPr>
          <a:xfrm>
            <a:off x="422787" y="1943632"/>
            <a:ext cx="1120878" cy="369332"/>
          </a:xfrm>
          <a:prstGeom prst="rect">
            <a:avLst/>
          </a:prstGeom>
          <a:noFill/>
        </p:spPr>
        <p:txBody>
          <a:bodyPr wrap="square" rtlCol="0">
            <a:spAutoFit/>
          </a:bodyPr>
          <a:lstStyle/>
          <a:p>
            <a:r>
              <a:rPr lang="sl-SI" dirty="0" smtClean="0">
                <a:solidFill>
                  <a:schemeClr val="bg1">
                    <a:lumMod val="85000"/>
                  </a:schemeClr>
                </a:solidFill>
                <a:latin typeface="+mj-lt"/>
              </a:rPr>
              <a:t>1</a:t>
            </a:r>
            <a:endParaRPr lang="en-US" dirty="0">
              <a:solidFill>
                <a:schemeClr val="bg1">
                  <a:lumMod val="85000"/>
                </a:schemeClr>
              </a:solidFill>
              <a:latin typeface="+mj-lt"/>
            </a:endParaRPr>
          </a:p>
        </p:txBody>
      </p:sp>
      <p:sp>
        <p:nvSpPr>
          <p:cNvPr id="93" name="PoljeZBesedilom 92"/>
          <p:cNvSpPr txBox="1"/>
          <p:nvPr/>
        </p:nvSpPr>
        <p:spPr>
          <a:xfrm>
            <a:off x="201562" y="2358195"/>
            <a:ext cx="1524000" cy="307777"/>
          </a:xfrm>
          <a:prstGeom prst="rect">
            <a:avLst/>
          </a:prstGeom>
          <a:noFill/>
        </p:spPr>
        <p:txBody>
          <a:bodyPr wrap="square" rtlCol="0">
            <a:spAutoFit/>
          </a:bodyPr>
          <a:lstStyle/>
          <a:p>
            <a:r>
              <a:rPr lang="sl-SI" sz="1400" dirty="0" err="1" smtClean="0">
                <a:solidFill>
                  <a:schemeClr val="bg1">
                    <a:lumMod val="85000"/>
                  </a:schemeClr>
                </a:solidFill>
                <a:latin typeface="+mj-lt"/>
              </a:rPr>
              <a:t>company</a:t>
            </a:r>
            <a:endParaRPr lang="en-US" sz="1400" dirty="0">
              <a:solidFill>
                <a:schemeClr val="bg1">
                  <a:lumMod val="85000"/>
                </a:schemeClr>
              </a:solidFill>
              <a:latin typeface="+mj-lt"/>
            </a:endParaRPr>
          </a:p>
        </p:txBody>
      </p:sp>
      <p:sp>
        <p:nvSpPr>
          <p:cNvPr id="94" name="Elipsa 93"/>
          <p:cNvSpPr/>
          <p:nvPr/>
        </p:nvSpPr>
        <p:spPr>
          <a:xfrm>
            <a:off x="294968" y="2719986"/>
            <a:ext cx="540000" cy="540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PoljeZBesedilom 94"/>
          <p:cNvSpPr txBox="1"/>
          <p:nvPr/>
        </p:nvSpPr>
        <p:spPr>
          <a:xfrm>
            <a:off x="422787" y="2805320"/>
            <a:ext cx="1120878" cy="369332"/>
          </a:xfrm>
          <a:prstGeom prst="rect">
            <a:avLst/>
          </a:prstGeom>
          <a:noFill/>
        </p:spPr>
        <p:txBody>
          <a:bodyPr wrap="square" rtlCol="0">
            <a:spAutoFit/>
          </a:bodyPr>
          <a:lstStyle/>
          <a:p>
            <a:r>
              <a:rPr lang="sl-SI" dirty="0" smtClean="0">
                <a:solidFill>
                  <a:schemeClr val="bg1">
                    <a:lumMod val="85000"/>
                  </a:schemeClr>
                </a:solidFill>
                <a:latin typeface="+mj-lt"/>
              </a:rPr>
              <a:t>2</a:t>
            </a:r>
            <a:endParaRPr lang="en-US" dirty="0">
              <a:solidFill>
                <a:schemeClr val="bg1">
                  <a:lumMod val="85000"/>
                </a:schemeClr>
              </a:solidFill>
              <a:latin typeface="+mj-lt"/>
            </a:endParaRPr>
          </a:p>
        </p:txBody>
      </p:sp>
      <p:sp>
        <p:nvSpPr>
          <p:cNvPr id="101" name="PoljeZBesedilom 100"/>
          <p:cNvSpPr txBox="1"/>
          <p:nvPr/>
        </p:nvSpPr>
        <p:spPr>
          <a:xfrm>
            <a:off x="201562" y="3219883"/>
            <a:ext cx="1524000" cy="307777"/>
          </a:xfrm>
          <a:prstGeom prst="rect">
            <a:avLst/>
          </a:prstGeom>
          <a:noFill/>
        </p:spPr>
        <p:txBody>
          <a:bodyPr wrap="square" rtlCol="0">
            <a:spAutoFit/>
          </a:bodyPr>
          <a:lstStyle/>
          <a:p>
            <a:r>
              <a:rPr lang="sl-SI" sz="1400" dirty="0" err="1" smtClean="0">
                <a:solidFill>
                  <a:schemeClr val="bg1">
                    <a:lumMod val="85000"/>
                  </a:schemeClr>
                </a:solidFill>
                <a:latin typeface="+mj-lt"/>
              </a:rPr>
              <a:t>services</a:t>
            </a:r>
            <a:endParaRPr lang="en-US" sz="1400" dirty="0">
              <a:solidFill>
                <a:schemeClr val="bg1">
                  <a:lumMod val="85000"/>
                </a:schemeClr>
              </a:solidFill>
              <a:latin typeface="+mj-lt"/>
            </a:endParaRPr>
          </a:p>
        </p:txBody>
      </p:sp>
      <p:sp>
        <p:nvSpPr>
          <p:cNvPr id="103" name="Elipsa 102"/>
          <p:cNvSpPr/>
          <p:nvPr/>
        </p:nvSpPr>
        <p:spPr>
          <a:xfrm>
            <a:off x="294968" y="3581674"/>
            <a:ext cx="540000" cy="540000"/>
          </a:xfrm>
          <a:prstGeom prst="ellipse">
            <a:avLst/>
          </a:prstGeom>
          <a:noFill/>
          <a:ln>
            <a:solidFill>
              <a:srgbClr val="4690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PoljeZBesedilom 112"/>
          <p:cNvSpPr txBox="1"/>
          <p:nvPr/>
        </p:nvSpPr>
        <p:spPr>
          <a:xfrm>
            <a:off x="422787" y="3667008"/>
            <a:ext cx="1120878" cy="369332"/>
          </a:xfrm>
          <a:prstGeom prst="rect">
            <a:avLst/>
          </a:prstGeom>
          <a:noFill/>
        </p:spPr>
        <p:txBody>
          <a:bodyPr wrap="square" rtlCol="0">
            <a:spAutoFit/>
          </a:bodyPr>
          <a:lstStyle/>
          <a:p>
            <a:r>
              <a:rPr lang="sl-SI" dirty="0" smtClean="0">
                <a:solidFill>
                  <a:srgbClr val="4690D4"/>
                </a:solidFill>
                <a:latin typeface="+mj-lt"/>
              </a:rPr>
              <a:t>3</a:t>
            </a:r>
            <a:endParaRPr lang="en-US" dirty="0">
              <a:solidFill>
                <a:srgbClr val="4690D4"/>
              </a:solidFill>
              <a:latin typeface="+mj-lt"/>
            </a:endParaRPr>
          </a:p>
        </p:txBody>
      </p:sp>
      <p:sp>
        <p:nvSpPr>
          <p:cNvPr id="115" name="PoljeZBesedilom 114"/>
          <p:cNvSpPr txBox="1"/>
          <p:nvPr/>
        </p:nvSpPr>
        <p:spPr>
          <a:xfrm>
            <a:off x="250722" y="4081571"/>
            <a:ext cx="1524000" cy="307777"/>
          </a:xfrm>
          <a:prstGeom prst="rect">
            <a:avLst/>
          </a:prstGeom>
          <a:noFill/>
        </p:spPr>
        <p:txBody>
          <a:bodyPr wrap="square" rtlCol="0">
            <a:spAutoFit/>
          </a:bodyPr>
          <a:lstStyle/>
          <a:p>
            <a:r>
              <a:rPr lang="sl-SI" sz="1400" dirty="0" err="1" smtClean="0">
                <a:solidFill>
                  <a:srgbClr val="4690D4"/>
                </a:solidFill>
                <a:latin typeface="+mj-lt"/>
              </a:rPr>
              <a:t>products</a:t>
            </a:r>
            <a:endParaRPr lang="en-US" sz="1400" dirty="0">
              <a:solidFill>
                <a:srgbClr val="4690D4"/>
              </a:solidFill>
              <a:latin typeface="+mj-lt"/>
            </a:endParaRPr>
          </a:p>
        </p:txBody>
      </p:sp>
      <p:sp>
        <p:nvSpPr>
          <p:cNvPr id="120" name="Elipsa 119"/>
          <p:cNvSpPr/>
          <p:nvPr/>
        </p:nvSpPr>
        <p:spPr>
          <a:xfrm>
            <a:off x="294968" y="4428676"/>
            <a:ext cx="540000" cy="540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PoljeZBesedilom 121"/>
          <p:cNvSpPr txBox="1"/>
          <p:nvPr/>
        </p:nvSpPr>
        <p:spPr>
          <a:xfrm>
            <a:off x="422787" y="4514010"/>
            <a:ext cx="1120878" cy="369332"/>
          </a:xfrm>
          <a:prstGeom prst="rect">
            <a:avLst/>
          </a:prstGeom>
          <a:noFill/>
        </p:spPr>
        <p:txBody>
          <a:bodyPr wrap="square" rtlCol="0">
            <a:spAutoFit/>
          </a:bodyPr>
          <a:lstStyle/>
          <a:p>
            <a:r>
              <a:rPr lang="sl-SI" dirty="0">
                <a:solidFill>
                  <a:schemeClr val="bg1">
                    <a:lumMod val="85000"/>
                  </a:schemeClr>
                </a:solidFill>
                <a:latin typeface="+mj-lt"/>
              </a:rPr>
              <a:t>4</a:t>
            </a:r>
            <a:endParaRPr lang="en-US" dirty="0">
              <a:solidFill>
                <a:schemeClr val="bg1">
                  <a:lumMod val="85000"/>
                </a:schemeClr>
              </a:solidFill>
              <a:latin typeface="+mj-lt"/>
            </a:endParaRPr>
          </a:p>
        </p:txBody>
      </p:sp>
      <p:sp>
        <p:nvSpPr>
          <p:cNvPr id="127" name="PoljeZBesedilom 126"/>
          <p:cNvSpPr txBox="1"/>
          <p:nvPr/>
        </p:nvSpPr>
        <p:spPr>
          <a:xfrm>
            <a:off x="221226" y="4928573"/>
            <a:ext cx="1524000" cy="307777"/>
          </a:xfrm>
          <a:prstGeom prst="rect">
            <a:avLst/>
          </a:prstGeom>
          <a:noFill/>
        </p:spPr>
        <p:txBody>
          <a:bodyPr wrap="square" rtlCol="0">
            <a:spAutoFit/>
          </a:bodyPr>
          <a:lstStyle/>
          <a:p>
            <a:r>
              <a:rPr lang="sl-SI" sz="1400" dirty="0" err="1" smtClean="0">
                <a:solidFill>
                  <a:schemeClr val="bg1">
                    <a:lumMod val="85000"/>
                  </a:schemeClr>
                </a:solidFill>
                <a:latin typeface="+mj-lt"/>
              </a:rPr>
              <a:t>contacts</a:t>
            </a:r>
            <a:endParaRPr lang="en-US" sz="1400" dirty="0">
              <a:solidFill>
                <a:schemeClr val="bg1">
                  <a:lumMod val="85000"/>
                </a:schemeClr>
              </a:solidFill>
              <a:latin typeface="+mj-lt"/>
            </a:endParaRPr>
          </a:p>
        </p:txBody>
      </p:sp>
      <p:pic>
        <p:nvPicPr>
          <p:cNvPr id="129" name="Slika 12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59846" y="339203"/>
            <a:ext cx="1209584" cy="340932"/>
          </a:xfrm>
          <a:prstGeom prst="rect">
            <a:avLst/>
          </a:prstGeom>
        </p:spPr>
      </p:pic>
      <p:sp>
        <p:nvSpPr>
          <p:cNvPr id="3" name="Pravokotnik 2"/>
          <p:cNvSpPr/>
          <p:nvPr/>
        </p:nvSpPr>
        <p:spPr>
          <a:xfrm>
            <a:off x="8825098" y="1056880"/>
            <a:ext cx="3097499" cy="4670509"/>
          </a:xfrm>
          <a:prstGeom prst="rect">
            <a:avLst/>
          </a:prstGeom>
        </p:spPr>
        <p:txBody>
          <a:bodyPr wrap="square">
            <a:spAutoFit/>
          </a:bodyPr>
          <a:lstStyle/>
          <a:p>
            <a:pPr>
              <a:lnSpc>
                <a:spcPct val="125000"/>
              </a:lnSpc>
            </a:pPr>
            <a:r>
              <a:rPr lang="en-GB" sz="1400" dirty="0" smtClean="0">
                <a:latin typeface="+mj-lt"/>
                <a:ea typeface="ＭＳ Ｐゴシック" charset="0"/>
                <a:cs typeface="Lato Light" charset="0"/>
                <a:sym typeface="Lato Light" charset="0"/>
              </a:rPr>
              <a:t>Technologies in Heat treatment:</a:t>
            </a:r>
          </a:p>
          <a:p>
            <a:r>
              <a:rPr lang="en-GB" sz="1400" dirty="0" smtClean="0"/>
              <a:t>• </a:t>
            </a:r>
            <a:r>
              <a:rPr lang="en-GB" altLang="sl-SI" sz="1400" dirty="0" smtClean="0">
                <a:latin typeface="+mj-lt"/>
              </a:rPr>
              <a:t>Hardening,</a:t>
            </a:r>
            <a:endParaRPr lang="en-GB" sz="1400" dirty="0" smtClean="0">
              <a:latin typeface="+mj-lt"/>
              <a:ea typeface="ＭＳ Ｐゴシック" charset="0"/>
              <a:cs typeface="Lato Light" charset="0"/>
              <a:sym typeface="Lato Light" charset="0"/>
            </a:endParaRPr>
          </a:p>
          <a:p>
            <a:r>
              <a:rPr lang="en-GB" sz="1400" dirty="0" smtClean="0"/>
              <a:t>• </a:t>
            </a:r>
            <a:r>
              <a:rPr lang="en-GB" altLang="sl-SI" sz="1400" dirty="0" err="1" smtClean="0">
                <a:latin typeface="+mj-lt"/>
                <a:ea typeface="ＭＳ Ｐゴシック" charset="0"/>
                <a:sym typeface="Lato Light" charset="0"/>
              </a:rPr>
              <a:t>C</a:t>
            </a:r>
            <a:r>
              <a:rPr lang="en-GB" altLang="sl-SI" sz="1400" dirty="0" err="1" smtClean="0">
                <a:latin typeface="+mj-lt"/>
              </a:rPr>
              <a:t>arbonitriding</a:t>
            </a:r>
            <a:r>
              <a:rPr lang="sl-SI" altLang="sl-SI" sz="1400" dirty="0" smtClean="0">
                <a:latin typeface="+mj-lt"/>
              </a:rPr>
              <a:t>,</a:t>
            </a:r>
            <a:endParaRPr lang="en-GB" sz="1400" dirty="0" smtClean="0">
              <a:latin typeface="+mj-lt"/>
              <a:ea typeface="ＭＳ Ｐゴシック" charset="0"/>
              <a:cs typeface="Lato Light" charset="0"/>
              <a:sym typeface="Lato Light" charset="0"/>
            </a:endParaRPr>
          </a:p>
          <a:p>
            <a:r>
              <a:rPr lang="en-GB" sz="1400" dirty="0" smtClean="0"/>
              <a:t>• </a:t>
            </a:r>
            <a:r>
              <a:rPr lang="en-GB" altLang="sl-SI" sz="1400" dirty="0" smtClean="0">
                <a:latin typeface="+mj-lt"/>
              </a:rPr>
              <a:t>Annealing</a:t>
            </a:r>
            <a:r>
              <a:rPr lang="sl-SI" altLang="sl-SI" sz="1400" dirty="0" smtClean="0">
                <a:latin typeface="+mj-lt"/>
              </a:rPr>
              <a:t>,</a:t>
            </a:r>
            <a:endParaRPr lang="en-GB" sz="1400" dirty="0" smtClean="0">
              <a:latin typeface="+mj-lt"/>
              <a:ea typeface="ＭＳ Ｐゴシック" charset="0"/>
              <a:cs typeface="Lato Light" charset="0"/>
              <a:sym typeface="Lato Light" charset="0"/>
            </a:endParaRPr>
          </a:p>
          <a:p>
            <a:r>
              <a:rPr lang="en-GB" sz="1400" dirty="0" smtClean="0"/>
              <a:t>• </a:t>
            </a:r>
            <a:r>
              <a:rPr lang="en-GB" altLang="sl-SI" sz="1400" dirty="0" smtClean="0">
                <a:latin typeface="+mj-lt"/>
              </a:rPr>
              <a:t>Tempering</a:t>
            </a:r>
            <a:r>
              <a:rPr lang="sl-SI" altLang="sl-SI" sz="1400" dirty="0" smtClean="0">
                <a:latin typeface="+mj-lt"/>
              </a:rPr>
              <a:t>,</a:t>
            </a:r>
            <a:endParaRPr lang="en-GB" altLang="sl-SI" sz="1400" dirty="0" smtClean="0">
              <a:latin typeface="+mj-lt"/>
            </a:endParaRPr>
          </a:p>
          <a:p>
            <a:r>
              <a:rPr lang="en-GB" sz="1400" dirty="0" smtClean="0"/>
              <a:t>• </a:t>
            </a:r>
            <a:r>
              <a:rPr lang="en-GB" altLang="sl-SI" sz="1400" dirty="0" smtClean="0">
                <a:latin typeface="+mj-lt"/>
              </a:rPr>
              <a:t>Quenching</a:t>
            </a:r>
            <a:r>
              <a:rPr lang="sl-SI" altLang="sl-SI" sz="1400" dirty="0" smtClean="0">
                <a:latin typeface="+mj-lt"/>
              </a:rPr>
              <a:t>,</a:t>
            </a:r>
            <a:endParaRPr lang="en-GB" altLang="sl-SI" sz="1400" dirty="0" smtClean="0">
              <a:latin typeface="+mj-lt"/>
            </a:endParaRPr>
          </a:p>
          <a:p>
            <a:r>
              <a:rPr lang="en-GB" sz="1400" dirty="0" smtClean="0"/>
              <a:t>• </a:t>
            </a:r>
            <a:r>
              <a:rPr lang="en-GB" altLang="sl-SI" sz="1400" dirty="0" smtClean="0">
                <a:latin typeface="+mj-lt"/>
              </a:rPr>
              <a:t>Aging</a:t>
            </a:r>
            <a:r>
              <a:rPr lang="sl-SI" altLang="sl-SI" sz="1400" dirty="0" smtClean="0">
                <a:latin typeface="+mj-lt"/>
              </a:rPr>
              <a:t>,</a:t>
            </a:r>
            <a:endParaRPr lang="en-GB" altLang="sl-SI" sz="1400" dirty="0" smtClean="0">
              <a:latin typeface="+mj-lt"/>
            </a:endParaRPr>
          </a:p>
          <a:p>
            <a:r>
              <a:rPr lang="en-GB" sz="1400" dirty="0" smtClean="0"/>
              <a:t>• </a:t>
            </a:r>
            <a:r>
              <a:rPr lang="en-GB" altLang="sl-SI" sz="1400" dirty="0" smtClean="0">
                <a:latin typeface="+mj-lt"/>
              </a:rPr>
              <a:t>Normalizing</a:t>
            </a:r>
            <a:r>
              <a:rPr lang="sl-SI" altLang="sl-SI" sz="1400" dirty="0" smtClean="0">
                <a:latin typeface="+mj-lt"/>
              </a:rPr>
              <a:t>,</a:t>
            </a:r>
            <a:endParaRPr lang="en-GB" sz="1400" dirty="0" smtClean="0">
              <a:latin typeface="+mj-lt"/>
              <a:ea typeface="ＭＳ Ｐゴシック" charset="0"/>
              <a:cs typeface="Lato Light" charset="0"/>
              <a:sym typeface="Lato Light" charset="0"/>
            </a:endParaRPr>
          </a:p>
          <a:p>
            <a:r>
              <a:rPr lang="en-GB" sz="1400" dirty="0" smtClean="0"/>
              <a:t>• </a:t>
            </a:r>
            <a:r>
              <a:rPr lang="en-GB" sz="1400" dirty="0" smtClean="0">
                <a:latin typeface="+mj-lt"/>
                <a:ea typeface="ＭＳ Ｐゴシック" charset="0"/>
                <a:cs typeface="Lato Light" charset="0"/>
                <a:sym typeface="Lato Light" charset="0"/>
              </a:rPr>
              <a:t>St</a:t>
            </a:r>
            <a:r>
              <a:rPr lang="en-GB" altLang="sl-SI" sz="1400" dirty="0" smtClean="0">
                <a:latin typeface="+mj-lt"/>
              </a:rPr>
              <a:t>ress relieving</a:t>
            </a:r>
            <a:r>
              <a:rPr lang="sl-SI" altLang="sl-SI" sz="1400" dirty="0">
                <a:latin typeface="+mj-lt"/>
              </a:rPr>
              <a:t>.</a:t>
            </a:r>
            <a:endParaRPr lang="en-GB" sz="1400" dirty="0" smtClean="0">
              <a:latin typeface="+mj-lt"/>
              <a:ea typeface="ＭＳ Ｐゴシック" charset="0"/>
              <a:cs typeface="Lato Light" charset="0"/>
              <a:sym typeface="Lato Light" charset="0"/>
            </a:endParaRPr>
          </a:p>
          <a:p>
            <a:pPr fontAlgn="base"/>
            <a:r>
              <a:rPr lang="en-GB" sz="1400" dirty="0" smtClean="0">
                <a:latin typeface="+mj-lt"/>
              </a:rPr>
              <a:t>Capacity of flow furnace is from 50 to 150 kg/h.</a:t>
            </a:r>
          </a:p>
          <a:p>
            <a:pPr fontAlgn="base"/>
            <a:endParaRPr lang="en-GB" sz="1400" dirty="0" smtClean="0">
              <a:latin typeface="+mj-lt"/>
            </a:endParaRPr>
          </a:p>
          <a:p>
            <a:pPr fontAlgn="base"/>
            <a:r>
              <a:rPr lang="en-GB" sz="1400" dirty="0" smtClean="0">
                <a:latin typeface="+mj-lt"/>
              </a:rPr>
              <a:t>Technologies in </a:t>
            </a:r>
            <a:r>
              <a:rPr lang="en-GB" sz="1400" dirty="0" smtClean="0">
                <a:latin typeface="+mj-lt"/>
                <a:ea typeface="ＭＳ Ｐゴシック" charset="0"/>
                <a:cs typeface="Lato Light" charset="0"/>
                <a:sym typeface="Lato Light" charset="0"/>
              </a:rPr>
              <a:t>surface treatment:</a:t>
            </a:r>
            <a:r>
              <a:rPr lang="en-GB" sz="1400" dirty="0" smtClean="0">
                <a:latin typeface="+mj-lt"/>
              </a:rPr>
              <a:t/>
            </a:r>
            <a:br>
              <a:rPr lang="en-GB" sz="1400" dirty="0" smtClean="0">
                <a:latin typeface="+mj-lt"/>
              </a:rPr>
            </a:br>
            <a:r>
              <a:rPr lang="en-GB" sz="1400" dirty="0" smtClean="0">
                <a:latin typeface="+mj-lt"/>
              </a:rPr>
              <a:t>• Shot peening,</a:t>
            </a:r>
            <a:br>
              <a:rPr lang="en-GB" sz="1400" dirty="0" smtClean="0">
                <a:latin typeface="+mj-lt"/>
              </a:rPr>
            </a:br>
            <a:r>
              <a:rPr lang="en-GB" sz="1400" dirty="0" smtClean="0">
                <a:latin typeface="+mj-lt"/>
              </a:rPr>
              <a:t>• Sand blasting,</a:t>
            </a:r>
            <a:br>
              <a:rPr lang="en-GB" sz="1400" dirty="0" smtClean="0">
                <a:latin typeface="+mj-lt"/>
              </a:rPr>
            </a:br>
            <a:r>
              <a:rPr lang="en-GB" sz="1400" dirty="0" smtClean="0">
                <a:latin typeface="+mj-lt"/>
              </a:rPr>
              <a:t>• Intensive ultrasonic washing,</a:t>
            </a:r>
            <a:br>
              <a:rPr lang="en-GB" sz="1400" dirty="0" smtClean="0">
                <a:latin typeface="+mj-lt"/>
              </a:rPr>
            </a:br>
            <a:r>
              <a:rPr lang="en-GB" sz="1400" dirty="0" smtClean="0">
                <a:latin typeface="+mj-lt"/>
              </a:rPr>
              <a:t>• Polishing,</a:t>
            </a:r>
            <a:br>
              <a:rPr lang="en-GB" sz="1400" dirty="0" smtClean="0">
                <a:latin typeface="+mj-lt"/>
              </a:rPr>
            </a:br>
            <a:r>
              <a:rPr lang="en-GB" sz="1400" dirty="0" smtClean="0">
                <a:latin typeface="+mj-lt"/>
              </a:rPr>
              <a:t>• Deburring</a:t>
            </a:r>
            <a:r>
              <a:rPr lang="sl-SI" sz="1400" dirty="0" smtClean="0">
                <a:latin typeface="+mj-lt"/>
              </a:rPr>
              <a:t>,</a:t>
            </a:r>
            <a:r>
              <a:rPr lang="en-GB" sz="1400" dirty="0" smtClean="0">
                <a:latin typeface="+mj-lt"/>
              </a:rPr>
              <a:t/>
            </a:r>
            <a:br>
              <a:rPr lang="en-GB" sz="1400" dirty="0" smtClean="0">
                <a:latin typeface="+mj-lt"/>
              </a:rPr>
            </a:br>
            <a:r>
              <a:rPr lang="en-GB" sz="1400" dirty="0" smtClean="0">
                <a:latin typeface="+mj-lt"/>
              </a:rPr>
              <a:t>• other finishing operations.</a:t>
            </a:r>
          </a:p>
          <a:p>
            <a:pPr fontAlgn="base"/>
            <a:r>
              <a:rPr lang="en-US" sz="1400" dirty="0">
                <a:latin typeface="+mj-lt"/>
              </a:rPr>
              <a:t/>
            </a:r>
            <a:br>
              <a:rPr lang="en-US" sz="1400" dirty="0">
                <a:latin typeface="+mj-lt"/>
              </a:rPr>
            </a:br>
            <a:endParaRPr lang="en-US" sz="1400" dirty="0">
              <a:latin typeface="+mj-lt"/>
            </a:endParaRPr>
          </a:p>
        </p:txBody>
      </p:sp>
      <p:pic>
        <p:nvPicPr>
          <p:cNvPr id="22" name="Slika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429" y="1128595"/>
            <a:ext cx="7620000" cy="5076825"/>
          </a:xfrm>
          <a:prstGeom prst="rect">
            <a:avLst/>
          </a:prstGeom>
          <a:ln>
            <a:solidFill>
              <a:schemeClr val="bg1">
                <a:lumMod val="85000"/>
              </a:schemeClr>
            </a:solidFill>
          </a:ln>
        </p:spPr>
      </p:pic>
      <p:pic>
        <p:nvPicPr>
          <p:cNvPr id="23" name="Slika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429" y="1128595"/>
            <a:ext cx="3601536" cy="2399523"/>
          </a:xfrm>
          <a:prstGeom prst="rect">
            <a:avLst/>
          </a:prstGeom>
          <a:noFill/>
          <a:ln>
            <a:solidFill>
              <a:schemeClr val="bg1">
                <a:lumMod val="85000"/>
              </a:schemeClr>
            </a:solidFill>
          </a:ln>
        </p:spPr>
      </p:pic>
      <p:pic>
        <p:nvPicPr>
          <p:cNvPr id="24" name="Slika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4582" y="1128824"/>
            <a:ext cx="3600846" cy="2399064"/>
          </a:xfrm>
          <a:prstGeom prst="rect">
            <a:avLst/>
          </a:prstGeom>
          <a:ln>
            <a:solidFill>
              <a:schemeClr val="bg1">
                <a:lumMod val="85000"/>
              </a:schemeClr>
            </a:solidFill>
          </a:ln>
        </p:spPr>
      </p:pic>
      <p:pic>
        <p:nvPicPr>
          <p:cNvPr id="25" name="Slika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2160" y="3805896"/>
            <a:ext cx="3588073" cy="2399524"/>
          </a:xfrm>
          <a:prstGeom prst="rect">
            <a:avLst/>
          </a:prstGeom>
          <a:ln>
            <a:solidFill>
              <a:schemeClr val="bg1">
                <a:lumMod val="85000"/>
              </a:schemeClr>
            </a:solidFill>
          </a:ln>
        </p:spPr>
      </p:pic>
      <p:pic>
        <p:nvPicPr>
          <p:cNvPr id="26" name="Slika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4977" y="3805896"/>
            <a:ext cx="3199365" cy="2399524"/>
          </a:xfrm>
          <a:prstGeom prst="rect">
            <a:avLst/>
          </a:prstGeom>
          <a:ln>
            <a:solidFill>
              <a:schemeClr val="bg1">
                <a:lumMod val="85000"/>
              </a:schemeClr>
            </a:solidFill>
          </a:ln>
        </p:spPr>
      </p:pic>
      <p:sp>
        <p:nvSpPr>
          <p:cNvPr id="27" name="PoljeZBesedilom 26"/>
          <p:cNvSpPr txBox="1"/>
          <p:nvPr/>
        </p:nvSpPr>
        <p:spPr>
          <a:xfrm>
            <a:off x="1049327" y="685228"/>
            <a:ext cx="7354450" cy="380104"/>
          </a:xfrm>
          <a:prstGeom prst="rect">
            <a:avLst/>
          </a:prstGeom>
          <a:noFill/>
        </p:spPr>
        <p:txBody>
          <a:bodyPr wrap="square" rtlCol="0">
            <a:spAutoFit/>
          </a:bodyPr>
          <a:lstStyle/>
          <a:p>
            <a:r>
              <a:rPr lang="en-GB" sz="1870" dirty="0" smtClean="0">
                <a:solidFill>
                  <a:schemeClr val="bg1">
                    <a:lumMod val="65000"/>
                  </a:schemeClr>
                </a:solidFill>
                <a:latin typeface="Source Sans Pro Light" panose="020B0403030403020204" pitchFamily="34" charset="-18"/>
              </a:rPr>
              <a:t>Heat treatment and surface treatment</a:t>
            </a:r>
            <a:endParaRPr lang="en-GB" sz="1870" dirty="0">
              <a:solidFill>
                <a:schemeClr val="bg1">
                  <a:lumMod val="65000"/>
                </a:schemeClr>
              </a:solidFill>
              <a:latin typeface="Source Sans Pro Light" panose="020B0403030403020204" pitchFamily="34" charset="-18"/>
            </a:endParaRPr>
          </a:p>
        </p:txBody>
      </p:sp>
    </p:spTree>
    <p:extLst>
      <p:ext uri="{BB962C8B-B14F-4D97-AF65-F5344CB8AC3E}">
        <p14:creationId xmlns:p14="http://schemas.microsoft.com/office/powerpoint/2010/main" val="323509720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03"/>
                                        </p:tgtEl>
                                      </p:cBhvr>
                                    </p:animEffect>
                                    <p:animScale>
                                      <p:cBhvr>
                                        <p:cTn id="7" dur="250" autoRev="1" fill="hold"/>
                                        <p:tgtEl>
                                          <p:spTgt spid="103"/>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113"/>
                                        </p:tgtEl>
                                      </p:cBhvr>
                                    </p:animEffect>
                                    <p:animScale>
                                      <p:cBhvr>
                                        <p:cTn id="10" dur="250" autoRev="1" fill="hold"/>
                                        <p:tgtEl>
                                          <p:spTgt spid="113"/>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115"/>
                                        </p:tgtEl>
                                      </p:cBhvr>
                                    </p:animEffect>
                                    <p:animScale>
                                      <p:cBhvr>
                                        <p:cTn id="13" dur="250" autoRev="1" fill="hold"/>
                                        <p:tgtEl>
                                          <p:spTgt spid="115"/>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22"/>
                                        </p:tgtEl>
                                      </p:cBhvr>
                                    </p:animEffect>
                                    <p:set>
                                      <p:cBhvr>
                                        <p:cTn id="18" dur="1" fill="hold">
                                          <p:stCondLst>
                                            <p:cond delay="499"/>
                                          </p:stCondLst>
                                        </p:cTn>
                                        <p:tgtEl>
                                          <p:spTgt spid="22"/>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13" grpId="0"/>
      <p:bldP spid="1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1" name="Elipsa 90"/>
          <p:cNvSpPr/>
          <p:nvPr/>
        </p:nvSpPr>
        <p:spPr>
          <a:xfrm>
            <a:off x="294968" y="1858298"/>
            <a:ext cx="540000" cy="540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690D4"/>
              </a:solidFill>
            </a:endParaRPr>
          </a:p>
        </p:txBody>
      </p:sp>
      <p:sp>
        <p:nvSpPr>
          <p:cNvPr id="92" name="PoljeZBesedilom 91"/>
          <p:cNvSpPr txBox="1"/>
          <p:nvPr/>
        </p:nvSpPr>
        <p:spPr>
          <a:xfrm>
            <a:off x="422787" y="1943632"/>
            <a:ext cx="1120878" cy="369332"/>
          </a:xfrm>
          <a:prstGeom prst="rect">
            <a:avLst/>
          </a:prstGeom>
          <a:noFill/>
        </p:spPr>
        <p:txBody>
          <a:bodyPr wrap="square" rtlCol="0">
            <a:spAutoFit/>
          </a:bodyPr>
          <a:lstStyle/>
          <a:p>
            <a:r>
              <a:rPr lang="sl-SI" dirty="0" smtClean="0">
                <a:solidFill>
                  <a:schemeClr val="bg1">
                    <a:lumMod val="85000"/>
                  </a:schemeClr>
                </a:solidFill>
                <a:latin typeface="+mj-lt"/>
              </a:rPr>
              <a:t>1</a:t>
            </a:r>
            <a:endParaRPr lang="en-US" dirty="0">
              <a:solidFill>
                <a:schemeClr val="bg1">
                  <a:lumMod val="85000"/>
                </a:schemeClr>
              </a:solidFill>
              <a:latin typeface="+mj-lt"/>
            </a:endParaRPr>
          </a:p>
        </p:txBody>
      </p:sp>
      <p:sp>
        <p:nvSpPr>
          <p:cNvPr id="93" name="PoljeZBesedilom 92"/>
          <p:cNvSpPr txBox="1"/>
          <p:nvPr/>
        </p:nvSpPr>
        <p:spPr>
          <a:xfrm>
            <a:off x="201562" y="2358195"/>
            <a:ext cx="1524000" cy="307777"/>
          </a:xfrm>
          <a:prstGeom prst="rect">
            <a:avLst/>
          </a:prstGeom>
          <a:noFill/>
        </p:spPr>
        <p:txBody>
          <a:bodyPr wrap="square" rtlCol="0">
            <a:spAutoFit/>
          </a:bodyPr>
          <a:lstStyle/>
          <a:p>
            <a:r>
              <a:rPr lang="sl-SI" sz="1400" dirty="0" err="1" smtClean="0">
                <a:solidFill>
                  <a:schemeClr val="bg1">
                    <a:lumMod val="85000"/>
                  </a:schemeClr>
                </a:solidFill>
                <a:latin typeface="+mj-lt"/>
              </a:rPr>
              <a:t>company</a:t>
            </a:r>
            <a:endParaRPr lang="en-US" sz="1400" dirty="0">
              <a:solidFill>
                <a:schemeClr val="bg1">
                  <a:lumMod val="85000"/>
                </a:schemeClr>
              </a:solidFill>
              <a:latin typeface="+mj-lt"/>
            </a:endParaRPr>
          </a:p>
        </p:txBody>
      </p:sp>
      <p:sp>
        <p:nvSpPr>
          <p:cNvPr id="94" name="Elipsa 93"/>
          <p:cNvSpPr/>
          <p:nvPr/>
        </p:nvSpPr>
        <p:spPr>
          <a:xfrm>
            <a:off x="294968" y="2719986"/>
            <a:ext cx="540000" cy="540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PoljeZBesedilom 94"/>
          <p:cNvSpPr txBox="1"/>
          <p:nvPr/>
        </p:nvSpPr>
        <p:spPr>
          <a:xfrm>
            <a:off x="422787" y="2805320"/>
            <a:ext cx="1120878" cy="369332"/>
          </a:xfrm>
          <a:prstGeom prst="rect">
            <a:avLst/>
          </a:prstGeom>
          <a:noFill/>
        </p:spPr>
        <p:txBody>
          <a:bodyPr wrap="square" rtlCol="0">
            <a:spAutoFit/>
          </a:bodyPr>
          <a:lstStyle/>
          <a:p>
            <a:r>
              <a:rPr lang="sl-SI" dirty="0" smtClean="0">
                <a:solidFill>
                  <a:schemeClr val="bg1">
                    <a:lumMod val="85000"/>
                  </a:schemeClr>
                </a:solidFill>
                <a:latin typeface="+mj-lt"/>
              </a:rPr>
              <a:t>2</a:t>
            </a:r>
            <a:endParaRPr lang="en-US" dirty="0">
              <a:solidFill>
                <a:schemeClr val="bg1">
                  <a:lumMod val="85000"/>
                </a:schemeClr>
              </a:solidFill>
              <a:latin typeface="+mj-lt"/>
            </a:endParaRPr>
          </a:p>
        </p:txBody>
      </p:sp>
      <p:sp>
        <p:nvSpPr>
          <p:cNvPr id="101" name="PoljeZBesedilom 100"/>
          <p:cNvSpPr txBox="1"/>
          <p:nvPr/>
        </p:nvSpPr>
        <p:spPr>
          <a:xfrm>
            <a:off x="201562" y="3219883"/>
            <a:ext cx="1524000" cy="307777"/>
          </a:xfrm>
          <a:prstGeom prst="rect">
            <a:avLst/>
          </a:prstGeom>
          <a:noFill/>
        </p:spPr>
        <p:txBody>
          <a:bodyPr wrap="square" rtlCol="0">
            <a:spAutoFit/>
          </a:bodyPr>
          <a:lstStyle/>
          <a:p>
            <a:r>
              <a:rPr lang="sl-SI" sz="1400" dirty="0" err="1" smtClean="0">
                <a:solidFill>
                  <a:schemeClr val="bg1">
                    <a:lumMod val="85000"/>
                  </a:schemeClr>
                </a:solidFill>
                <a:latin typeface="+mj-lt"/>
              </a:rPr>
              <a:t>services</a:t>
            </a:r>
            <a:endParaRPr lang="en-US" sz="1400" dirty="0">
              <a:solidFill>
                <a:schemeClr val="bg1">
                  <a:lumMod val="85000"/>
                </a:schemeClr>
              </a:solidFill>
              <a:latin typeface="+mj-lt"/>
            </a:endParaRPr>
          </a:p>
        </p:txBody>
      </p:sp>
      <p:sp>
        <p:nvSpPr>
          <p:cNvPr id="103" name="Elipsa 102"/>
          <p:cNvSpPr/>
          <p:nvPr/>
        </p:nvSpPr>
        <p:spPr>
          <a:xfrm>
            <a:off x="294968" y="3581674"/>
            <a:ext cx="540000" cy="540000"/>
          </a:xfrm>
          <a:prstGeom prst="ellipse">
            <a:avLst/>
          </a:prstGeom>
          <a:noFill/>
          <a:ln>
            <a:solidFill>
              <a:srgbClr val="4690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PoljeZBesedilom 112"/>
          <p:cNvSpPr txBox="1"/>
          <p:nvPr/>
        </p:nvSpPr>
        <p:spPr>
          <a:xfrm>
            <a:off x="422787" y="3667008"/>
            <a:ext cx="1120878" cy="369332"/>
          </a:xfrm>
          <a:prstGeom prst="rect">
            <a:avLst/>
          </a:prstGeom>
          <a:noFill/>
        </p:spPr>
        <p:txBody>
          <a:bodyPr wrap="square" rtlCol="0">
            <a:spAutoFit/>
          </a:bodyPr>
          <a:lstStyle/>
          <a:p>
            <a:r>
              <a:rPr lang="sl-SI" dirty="0" smtClean="0">
                <a:solidFill>
                  <a:srgbClr val="4690D4"/>
                </a:solidFill>
                <a:latin typeface="+mj-lt"/>
              </a:rPr>
              <a:t>3</a:t>
            </a:r>
            <a:endParaRPr lang="en-US" dirty="0">
              <a:solidFill>
                <a:srgbClr val="4690D4"/>
              </a:solidFill>
              <a:latin typeface="+mj-lt"/>
            </a:endParaRPr>
          </a:p>
        </p:txBody>
      </p:sp>
      <p:sp>
        <p:nvSpPr>
          <p:cNvPr id="115" name="PoljeZBesedilom 114"/>
          <p:cNvSpPr txBox="1"/>
          <p:nvPr/>
        </p:nvSpPr>
        <p:spPr>
          <a:xfrm>
            <a:off x="250722" y="4081571"/>
            <a:ext cx="1524000" cy="307777"/>
          </a:xfrm>
          <a:prstGeom prst="rect">
            <a:avLst/>
          </a:prstGeom>
          <a:noFill/>
        </p:spPr>
        <p:txBody>
          <a:bodyPr wrap="square" rtlCol="0">
            <a:spAutoFit/>
          </a:bodyPr>
          <a:lstStyle/>
          <a:p>
            <a:r>
              <a:rPr lang="sl-SI" sz="1400" dirty="0" err="1" smtClean="0">
                <a:solidFill>
                  <a:srgbClr val="4690D4"/>
                </a:solidFill>
                <a:latin typeface="+mj-lt"/>
              </a:rPr>
              <a:t>products</a:t>
            </a:r>
            <a:endParaRPr lang="en-US" sz="1400" dirty="0">
              <a:solidFill>
                <a:srgbClr val="4690D4"/>
              </a:solidFill>
              <a:latin typeface="+mj-lt"/>
            </a:endParaRPr>
          </a:p>
        </p:txBody>
      </p:sp>
      <p:sp>
        <p:nvSpPr>
          <p:cNvPr id="120" name="Elipsa 119"/>
          <p:cNvSpPr/>
          <p:nvPr/>
        </p:nvSpPr>
        <p:spPr>
          <a:xfrm>
            <a:off x="294968" y="4428676"/>
            <a:ext cx="540000" cy="540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PoljeZBesedilom 121"/>
          <p:cNvSpPr txBox="1"/>
          <p:nvPr/>
        </p:nvSpPr>
        <p:spPr>
          <a:xfrm>
            <a:off x="422787" y="4514010"/>
            <a:ext cx="1120878" cy="369332"/>
          </a:xfrm>
          <a:prstGeom prst="rect">
            <a:avLst/>
          </a:prstGeom>
          <a:noFill/>
        </p:spPr>
        <p:txBody>
          <a:bodyPr wrap="square" rtlCol="0">
            <a:spAutoFit/>
          </a:bodyPr>
          <a:lstStyle/>
          <a:p>
            <a:r>
              <a:rPr lang="sl-SI" dirty="0">
                <a:solidFill>
                  <a:schemeClr val="bg1">
                    <a:lumMod val="85000"/>
                  </a:schemeClr>
                </a:solidFill>
                <a:latin typeface="+mj-lt"/>
              </a:rPr>
              <a:t>4</a:t>
            </a:r>
            <a:endParaRPr lang="en-US" dirty="0">
              <a:solidFill>
                <a:schemeClr val="bg1">
                  <a:lumMod val="85000"/>
                </a:schemeClr>
              </a:solidFill>
              <a:latin typeface="+mj-lt"/>
            </a:endParaRPr>
          </a:p>
        </p:txBody>
      </p:sp>
      <p:sp>
        <p:nvSpPr>
          <p:cNvPr id="127" name="PoljeZBesedilom 126"/>
          <p:cNvSpPr txBox="1"/>
          <p:nvPr/>
        </p:nvSpPr>
        <p:spPr>
          <a:xfrm>
            <a:off x="221226" y="4928573"/>
            <a:ext cx="1524000" cy="307777"/>
          </a:xfrm>
          <a:prstGeom prst="rect">
            <a:avLst/>
          </a:prstGeom>
          <a:noFill/>
        </p:spPr>
        <p:txBody>
          <a:bodyPr wrap="square" rtlCol="0">
            <a:spAutoFit/>
          </a:bodyPr>
          <a:lstStyle/>
          <a:p>
            <a:r>
              <a:rPr lang="sl-SI" sz="1400" dirty="0" err="1" smtClean="0">
                <a:solidFill>
                  <a:schemeClr val="bg1">
                    <a:lumMod val="85000"/>
                  </a:schemeClr>
                </a:solidFill>
                <a:latin typeface="+mj-lt"/>
              </a:rPr>
              <a:t>contacts</a:t>
            </a:r>
            <a:endParaRPr lang="en-US" sz="1400" dirty="0">
              <a:solidFill>
                <a:schemeClr val="bg1">
                  <a:lumMod val="85000"/>
                </a:schemeClr>
              </a:solidFill>
              <a:latin typeface="+mj-lt"/>
            </a:endParaRPr>
          </a:p>
        </p:txBody>
      </p:sp>
      <p:pic>
        <p:nvPicPr>
          <p:cNvPr id="129" name="Slika 12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59846" y="339203"/>
            <a:ext cx="1209584" cy="340932"/>
          </a:xfrm>
          <a:prstGeom prst="rect">
            <a:avLst/>
          </a:prstGeom>
        </p:spPr>
      </p:pic>
      <p:sp>
        <p:nvSpPr>
          <p:cNvPr id="3" name="Pravokotnik 2"/>
          <p:cNvSpPr/>
          <p:nvPr/>
        </p:nvSpPr>
        <p:spPr>
          <a:xfrm>
            <a:off x="8825098" y="1056880"/>
            <a:ext cx="3097499" cy="4401205"/>
          </a:xfrm>
          <a:prstGeom prst="rect">
            <a:avLst/>
          </a:prstGeom>
        </p:spPr>
        <p:txBody>
          <a:bodyPr wrap="square">
            <a:spAutoFit/>
          </a:bodyPr>
          <a:lstStyle/>
          <a:p>
            <a:pPr fontAlgn="base"/>
            <a:r>
              <a:rPr lang="en-GB" sz="1400" dirty="0" smtClean="0">
                <a:latin typeface="+mj-lt"/>
              </a:rPr>
              <a:t>Assembly is made manually, with manipulators, robots and assembly tools and fixtures, control devices with online transferring controlled data to the customer server.</a:t>
            </a:r>
          </a:p>
          <a:p>
            <a:pPr fontAlgn="base"/>
            <a:r>
              <a:rPr lang="en-GB" sz="1400" dirty="0" smtClean="0">
                <a:latin typeface="+mj-lt"/>
              </a:rPr>
              <a:t> </a:t>
            </a:r>
          </a:p>
          <a:p>
            <a:pPr fontAlgn="base"/>
            <a:r>
              <a:rPr lang="en-GB" sz="1400" b="1" dirty="0" smtClean="0">
                <a:latin typeface="+mj-lt"/>
              </a:rPr>
              <a:t>Examples of assembly components:</a:t>
            </a:r>
            <a:r>
              <a:rPr lang="en-GB" sz="1400" dirty="0" smtClean="0">
                <a:latin typeface="+mj-lt"/>
              </a:rPr>
              <a:t/>
            </a:r>
            <a:br>
              <a:rPr lang="en-GB" sz="1400" dirty="0" smtClean="0">
                <a:latin typeface="+mj-lt"/>
              </a:rPr>
            </a:br>
            <a:r>
              <a:rPr lang="en-GB" sz="1400" dirty="0" smtClean="0">
                <a:latin typeface="+mj-lt"/>
              </a:rPr>
              <a:t>• Hand blender foot,</a:t>
            </a:r>
            <a:br>
              <a:rPr lang="en-GB" sz="1400" dirty="0" smtClean="0">
                <a:latin typeface="+mj-lt"/>
              </a:rPr>
            </a:br>
            <a:r>
              <a:rPr lang="en-GB" sz="1400" dirty="0" smtClean="0">
                <a:latin typeface="+mj-lt"/>
              </a:rPr>
              <a:t>• DC motors of all sizes,</a:t>
            </a:r>
            <a:br>
              <a:rPr lang="en-GB" sz="1400" dirty="0" smtClean="0">
                <a:latin typeface="+mj-lt"/>
              </a:rPr>
            </a:br>
            <a:r>
              <a:rPr lang="en-GB" sz="1400" dirty="0" smtClean="0">
                <a:latin typeface="+mj-lt"/>
              </a:rPr>
              <a:t>• Contacts,</a:t>
            </a:r>
            <a:br>
              <a:rPr lang="en-GB" sz="1400" dirty="0" smtClean="0">
                <a:latin typeface="+mj-lt"/>
              </a:rPr>
            </a:br>
            <a:r>
              <a:rPr lang="en-GB" sz="1400" dirty="0" smtClean="0">
                <a:latin typeface="+mj-lt"/>
              </a:rPr>
              <a:t>• Magnetic activator,</a:t>
            </a:r>
            <a:br>
              <a:rPr lang="en-GB" sz="1400" dirty="0" smtClean="0">
                <a:latin typeface="+mj-lt"/>
              </a:rPr>
            </a:br>
            <a:r>
              <a:rPr lang="en-GB" sz="1400" dirty="0" smtClean="0">
                <a:latin typeface="+mj-lt"/>
              </a:rPr>
              <a:t>• Hinges,</a:t>
            </a:r>
            <a:br>
              <a:rPr lang="en-GB" sz="1400" dirty="0" smtClean="0">
                <a:latin typeface="+mj-lt"/>
              </a:rPr>
            </a:br>
            <a:r>
              <a:rPr lang="en-GB" sz="1400" dirty="0" smtClean="0">
                <a:latin typeface="+mj-lt"/>
              </a:rPr>
              <a:t>• Accessories for mixing and mashing,</a:t>
            </a:r>
            <a:br>
              <a:rPr lang="en-GB" sz="1400" dirty="0" smtClean="0">
                <a:latin typeface="+mj-lt"/>
              </a:rPr>
            </a:br>
            <a:r>
              <a:rPr lang="en-GB" sz="1400" dirty="0" smtClean="0">
                <a:latin typeface="+mj-lt"/>
              </a:rPr>
              <a:t>• Accessories for spinning and cutting,</a:t>
            </a:r>
            <a:br>
              <a:rPr lang="en-GB" sz="1400" dirty="0" smtClean="0">
                <a:latin typeface="+mj-lt"/>
              </a:rPr>
            </a:br>
            <a:r>
              <a:rPr lang="en-GB" sz="1400" dirty="0" smtClean="0">
                <a:latin typeface="+mj-lt"/>
              </a:rPr>
              <a:t>• Multi-wire mixer kit,</a:t>
            </a:r>
          </a:p>
          <a:p>
            <a:pPr fontAlgn="base"/>
            <a:r>
              <a:rPr lang="en-GB" sz="1400" dirty="0" smtClean="0">
                <a:latin typeface="+mj-lt"/>
              </a:rPr>
              <a:t>• Electric </a:t>
            </a:r>
            <a:r>
              <a:rPr lang="en-GB" sz="1400" dirty="0" err="1" smtClean="0">
                <a:latin typeface="+mj-lt"/>
              </a:rPr>
              <a:t>consumtion</a:t>
            </a:r>
            <a:r>
              <a:rPr lang="en-GB" sz="1400" dirty="0" smtClean="0">
                <a:latin typeface="+mj-lt"/>
              </a:rPr>
              <a:t> meters</a:t>
            </a:r>
          </a:p>
          <a:p>
            <a:pPr fontAlgn="base"/>
            <a:r>
              <a:rPr lang="en-GB" sz="1400" dirty="0" smtClean="0">
                <a:latin typeface="+mj-lt"/>
              </a:rPr>
              <a:t>• Electric safety </a:t>
            </a:r>
            <a:r>
              <a:rPr lang="en-GB" sz="1400" dirty="0" err="1" smtClean="0">
                <a:latin typeface="+mj-lt"/>
              </a:rPr>
              <a:t>swithes</a:t>
            </a:r>
            <a:endParaRPr lang="en-GB" sz="1400" dirty="0" smtClean="0">
              <a:latin typeface="+mj-lt"/>
            </a:endParaRPr>
          </a:p>
          <a:p>
            <a:pPr fontAlgn="base"/>
            <a:r>
              <a:rPr lang="en-GB" sz="1400" dirty="0" smtClean="0">
                <a:latin typeface="+mj-lt"/>
              </a:rPr>
              <a:t>• Electric fuses</a:t>
            </a:r>
            <a:br>
              <a:rPr lang="en-GB" sz="1400" dirty="0" smtClean="0">
                <a:latin typeface="+mj-lt"/>
              </a:rPr>
            </a:br>
            <a:r>
              <a:rPr lang="en-GB" sz="1400" dirty="0" smtClean="0">
                <a:latin typeface="+mj-lt"/>
              </a:rPr>
              <a:t>• other products.</a:t>
            </a:r>
          </a:p>
          <a:p>
            <a:pPr fontAlgn="base"/>
            <a:endParaRPr lang="en-US" sz="1400" dirty="0">
              <a:latin typeface="+mj-lt"/>
            </a:endParaRPr>
          </a:p>
        </p:txBody>
      </p:sp>
      <p:pic>
        <p:nvPicPr>
          <p:cNvPr id="22" name="Slika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429" y="1128595"/>
            <a:ext cx="7620000" cy="5076825"/>
          </a:xfrm>
          <a:prstGeom prst="rect">
            <a:avLst/>
          </a:prstGeom>
          <a:ln>
            <a:solidFill>
              <a:schemeClr val="bg1">
                <a:lumMod val="85000"/>
              </a:schemeClr>
            </a:solidFill>
          </a:ln>
        </p:spPr>
      </p:pic>
      <p:pic>
        <p:nvPicPr>
          <p:cNvPr id="23" name="Slika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429" y="1128595"/>
            <a:ext cx="3601535" cy="2399523"/>
          </a:xfrm>
          <a:prstGeom prst="rect">
            <a:avLst/>
          </a:prstGeom>
          <a:noFill/>
          <a:ln>
            <a:solidFill>
              <a:schemeClr val="bg1">
                <a:lumMod val="85000"/>
              </a:schemeClr>
            </a:solidFill>
          </a:ln>
        </p:spPr>
      </p:pic>
      <p:pic>
        <p:nvPicPr>
          <p:cNvPr id="24" name="Slika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4582" y="1128824"/>
            <a:ext cx="3600846" cy="2399063"/>
          </a:xfrm>
          <a:prstGeom prst="rect">
            <a:avLst/>
          </a:prstGeom>
          <a:ln>
            <a:solidFill>
              <a:schemeClr val="bg1">
                <a:lumMod val="85000"/>
              </a:schemeClr>
            </a:solidFill>
          </a:ln>
        </p:spPr>
      </p:pic>
      <p:pic>
        <p:nvPicPr>
          <p:cNvPr id="25" name="Slika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2160" y="3810381"/>
            <a:ext cx="3588073" cy="2390553"/>
          </a:xfrm>
          <a:prstGeom prst="rect">
            <a:avLst/>
          </a:prstGeom>
          <a:ln>
            <a:solidFill>
              <a:schemeClr val="bg1">
                <a:lumMod val="85000"/>
              </a:schemeClr>
            </a:solidFill>
          </a:ln>
        </p:spPr>
      </p:pic>
      <p:pic>
        <p:nvPicPr>
          <p:cNvPr id="26" name="Slika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34582" y="3810381"/>
            <a:ext cx="3607579" cy="2390553"/>
          </a:xfrm>
          <a:prstGeom prst="rect">
            <a:avLst/>
          </a:prstGeom>
          <a:ln>
            <a:solidFill>
              <a:schemeClr val="bg1">
                <a:lumMod val="85000"/>
              </a:schemeClr>
            </a:solidFill>
          </a:ln>
        </p:spPr>
      </p:pic>
      <p:sp>
        <p:nvSpPr>
          <p:cNvPr id="27" name="PoljeZBesedilom 26"/>
          <p:cNvSpPr txBox="1"/>
          <p:nvPr/>
        </p:nvSpPr>
        <p:spPr>
          <a:xfrm>
            <a:off x="1049327" y="685228"/>
            <a:ext cx="7354450" cy="380104"/>
          </a:xfrm>
          <a:prstGeom prst="rect">
            <a:avLst/>
          </a:prstGeom>
          <a:noFill/>
        </p:spPr>
        <p:txBody>
          <a:bodyPr wrap="square" rtlCol="0">
            <a:spAutoFit/>
          </a:bodyPr>
          <a:lstStyle/>
          <a:p>
            <a:r>
              <a:rPr lang="en-GB" sz="1870" dirty="0" smtClean="0">
                <a:solidFill>
                  <a:schemeClr val="bg1">
                    <a:lumMod val="65000"/>
                  </a:schemeClr>
                </a:solidFill>
                <a:latin typeface="Source Sans Pro Light" panose="020B0403030403020204" pitchFamily="34" charset="-18"/>
              </a:rPr>
              <a:t>Assembly</a:t>
            </a:r>
            <a:endParaRPr lang="en-GB" sz="1870" dirty="0">
              <a:solidFill>
                <a:schemeClr val="bg1">
                  <a:lumMod val="65000"/>
                </a:schemeClr>
              </a:solidFill>
              <a:latin typeface="Source Sans Pro Light" panose="020B0403030403020204" pitchFamily="34" charset="-18"/>
            </a:endParaRPr>
          </a:p>
        </p:txBody>
      </p:sp>
    </p:spTree>
    <p:extLst>
      <p:ext uri="{BB962C8B-B14F-4D97-AF65-F5344CB8AC3E}">
        <p14:creationId xmlns:p14="http://schemas.microsoft.com/office/powerpoint/2010/main" val="200674000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03"/>
                                        </p:tgtEl>
                                      </p:cBhvr>
                                    </p:animEffect>
                                    <p:animScale>
                                      <p:cBhvr>
                                        <p:cTn id="7" dur="250" autoRev="1" fill="hold"/>
                                        <p:tgtEl>
                                          <p:spTgt spid="103"/>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113"/>
                                        </p:tgtEl>
                                      </p:cBhvr>
                                    </p:animEffect>
                                    <p:animScale>
                                      <p:cBhvr>
                                        <p:cTn id="10" dur="250" autoRev="1" fill="hold"/>
                                        <p:tgtEl>
                                          <p:spTgt spid="113"/>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115"/>
                                        </p:tgtEl>
                                      </p:cBhvr>
                                    </p:animEffect>
                                    <p:animScale>
                                      <p:cBhvr>
                                        <p:cTn id="13" dur="250" autoRev="1" fill="hold"/>
                                        <p:tgtEl>
                                          <p:spTgt spid="115"/>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22"/>
                                        </p:tgtEl>
                                      </p:cBhvr>
                                    </p:animEffect>
                                    <p:set>
                                      <p:cBhvr>
                                        <p:cTn id="18" dur="1" fill="hold">
                                          <p:stCondLst>
                                            <p:cond delay="499"/>
                                          </p:stCondLst>
                                        </p:cTn>
                                        <p:tgtEl>
                                          <p:spTgt spid="22"/>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13" grpId="0"/>
      <p:bldP spid="1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1" name="Elipsa 90"/>
          <p:cNvSpPr/>
          <p:nvPr/>
        </p:nvSpPr>
        <p:spPr>
          <a:xfrm>
            <a:off x="294968" y="1858298"/>
            <a:ext cx="540000" cy="540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690D4"/>
              </a:solidFill>
            </a:endParaRPr>
          </a:p>
        </p:txBody>
      </p:sp>
      <p:sp>
        <p:nvSpPr>
          <p:cNvPr id="92" name="PoljeZBesedilom 91"/>
          <p:cNvSpPr txBox="1"/>
          <p:nvPr/>
        </p:nvSpPr>
        <p:spPr>
          <a:xfrm>
            <a:off x="422787" y="1943632"/>
            <a:ext cx="1120878" cy="369332"/>
          </a:xfrm>
          <a:prstGeom prst="rect">
            <a:avLst/>
          </a:prstGeom>
          <a:noFill/>
        </p:spPr>
        <p:txBody>
          <a:bodyPr wrap="square" rtlCol="0">
            <a:spAutoFit/>
          </a:bodyPr>
          <a:lstStyle/>
          <a:p>
            <a:r>
              <a:rPr lang="sl-SI" dirty="0" smtClean="0">
                <a:solidFill>
                  <a:schemeClr val="bg1">
                    <a:lumMod val="85000"/>
                  </a:schemeClr>
                </a:solidFill>
                <a:latin typeface="+mj-lt"/>
              </a:rPr>
              <a:t>1</a:t>
            </a:r>
            <a:endParaRPr lang="en-US" dirty="0">
              <a:solidFill>
                <a:schemeClr val="bg1">
                  <a:lumMod val="85000"/>
                </a:schemeClr>
              </a:solidFill>
              <a:latin typeface="+mj-lt"/>
            </a:endParaRPr>
          </a:p>
        </p:txBody>
      </p:sp>
      <p:sp>
        <p:nvSpPr>
          <p:cNvPr id="93" name="PoljeZBesedilom 92"/>
          <p:cNvSpPr txBox="1"/>
          <p:nvPr/>
        </p:nvSpPr>
        <p:spPr>
          <a:xfrm>
            <a:off x="201562" y="2358195"/>
            <a:ext cx="1524000" cy="307777"/>
          </a:xfrm>
          <a:prstGeom prst="rect">
            <a:avLst/>
          </a:prstGeom>
          <a:noFill/>
        </p:spPr>
        <p:txBody>
          <a:bodyPr wrap="square" rtlCol="0">
            <a:spAutoFit/>
          </a:bodyPr>
          <a:lstStyle/>
          <a:p>
            <a:r>
              <a:rPr lang="sl-SI" sz="1400" dirty="0" err="1" smtClean="0">
                <a:solidFill>
                  <a:schemeClr val="bg1">
                    <a:lumMod val="85000"/>
                  </a:schemeClr>
                </a:solidFill>
                <a:latin typeface="+mj-lt"/>
              </a:rPr>
              <a:t>company</a:t>
            </a:r>
            <a:endParaRPr lang="en-US" sz="1400" dirty="0">
              <a:solidFill>
                <a:schemeClr val="bg1">
                  <a:lumMod val="85000"/>
                </a:schemeClr>
              </a:solidFill>
              <a:latin typeface="+mj-lt"/>
            </a:endParaRPr>
          </a:p>
        </p:txBody>
      </p:sp>
      <p:sp>
        <p:nvSpPr>
          <p:cNvPr id="94" name="Elipsa 93"/>
          <p:cNvSpPr/>
          <p:nvPr/>
        </p:nvSpPr>
        <p:spPr>
          <a:xfrm>
            <a:off x="294968" y="2719986"/>
            <a:ext cx="540000" cy="540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PoljeZBesedilom 94"/>
          <p:cNvSpPr txBox="1"/>
          <p:nvPr/>
        </p:nvSpPr>
        <p:spPr>
          <a:xfrm>
            <a:off x="422787" y="2805320"/>
            <a:ext cx="1120878" cy="369332"/>
          </a:xfrm>
          <a:prstGeom prst="rect">
            <a:avLst/>
          </a:prstGeom>
          <a:noFill/>
        </p:spPr>
        <p:txBody>
          <a:bodyPr wrap="square" rtlCol="0">
            <a:spAutoFit/>
          </a:bodyPr>
          <a:lstStyle/>
          <a:p>
            <a:r>
              <a:rPr lang="sl-SI" dirty="0" smtClean="0">
                <a:solidFill>
                  <a:schemeClr val="bg1">
                    <a:lumMod val="85000"/>
                  </a:schemeClr>
                </a:solidFill>
                <a:latin typeface="+mj-lt"/>
              </a:rPr>
              <a:t>2</a:t>
            </a:r>
            <a:endParaRPr lang="en-US" dirty="0">
              <a:solidFill>
                <a:schemeClr val="bg1">
                  <a:lumMod val="85000"/>
                </a:schemeClr>
              </a:solidFill>
              <a:latin typeface="+mj-lt"/>
            </a:endParaRPr>
          </a:p>
        </p:txBody>
      </p:sp>
      <p:sp>
        <p:nvSpPr>
          <p:cNvPr id="101" name="PoljeZBesedilom 100"/>
          <p:cNvSpPr txBox="1"/>
          <p:nvPr/>
        </p:nvSpPr>
        <p:spPr>
          <a:xfrm>
            <a:off x="201562" y="3219883"/>
            <a:ext cx="1524000" cy="307777"/>
          </a:xfrm>
          <a:prstGeom prst="rect">
            <a:avLst/>
          </a:prstGeom>
          <a:noFill/>
        </p:spPr>
        <p:txBody>
          <a:bodyPr wrap="square" rtlCol="0">
            <a:spAutoFit/>
          </a:bodyPr>
          <a:lstStyle/>
          <a:p>
            <a:r>
              <a:rPr lang="sl-SI" sz="1400" dirty="0" err="1" smtClean="0">
                <a:solidFill>
                  <a:schemeClr val="bg1">
                    <a:lumMod val="85000"/>
                  </a:schemeClr>
                </a:solidFill>
                <a:latin typeface="+mj-lt"/>
              </a:rPr>
              <a:t>services</a:t>
            </a:r>
            <a:endParaRPr lang="en-US" sz="1400" dirty="0">
              <a:solidFill>
                <a:schemeClr val="bg1">
                  <a:lumMod val="85000"/>
                </a:schemeClr>
              </a:solidFill>
              <a:latin typeface="+mj-lt"/>
            </a:endParaRPr>
          </a:p>
        </p:txBody>
      </p:sp>
      <p:sp>
        <p:nvSpPr>
          <p:cNvPr id="103" name="Elipsa 102"/>
          <p:cNvSpPr/>
          <p:nvPr/>
        </p:nvSpPr>
        <p:spPr>
          <a:xfrm>
            <a:off x="294968" y="3581674"/>
            <a:ext cx="540000" cy="540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PoljeZBesedilom 112"/>
          <p:cNvSpPr txBox="1"/>
          <p:nvPr/>
        </p:nvSpPr>
        <p:spPr>
          <a:xfrm>
            <a:off x="422787" y="3667008"/>
            <a:ext cx="1120878" cy="369332"/>
          </a:xfrm>
          <a:prstGeom prst="rect">
            <a:avLst/>
          </a:prstGeom>
          <a:noFill/>
        </p:spPr>
        <p:txBody>
          <a:bodyPr wrap="square" rtlCol="0">
            <a:spAutoFit/>
          </a:bodyPr>
          <a:lstStyle/>
          <a:p>
            <a:r>
              <a:rPr lang="sl-SI" dirty="0" smtClean="0">
                <a:solidFill>
                  <a:schemeClr val="bg1">
                    <a:lumMod val="85000"/>
                  </a:schemeClr>
                </a:solidFill>
                <a:latin typeface="+mj-lt"/>
              </a:rPr>
              <a:t>3</a:t>
            </a:r>
            <a:endParaRPr lang="en-US" dirty="0">
              <a:solidFill>
                <a:schemeClr val="bg1">
                  <a:lumMod val="85000"/>
                </a:schemeClr>
              </a:solidFill>
              <a:latin typeface="+mj-lt"/>
            </a:endParaRPr>
          </a:p>
        </p:txBody>
      </p:sp>
      <p:sp>
        <p:nvSpPr>
          <p:cNvPr id="115" name="PoljeZBesedilom 114"/>
          <p:cNvSpPr txBox="1"/>
          <p:nvPr/>
        </p:nvSpPr>
        <p:spPr>
          <a:xfrm>
            <a:off x="250722" y="4081571"/>
            <a:ext cx="1524000" cy="307777"/>
          </a:xfrm>
          <a:prstGeom prst="rect">
            <a:avLst/>
          </a:prstGeom>
          <a:noFill/>
        </p:spPr>
        <p:txBody>
          <a:bodyPr wrap="square" rtlCol="0">
            <a:spAutoFit/>
          </a:bodyPr>
          <a:lstStyle/>
          <a:p>
            <a:r>
              <a:rPr lang="sl-SI" sz="1400" dirty="0" err="1" smtClean="0">
                <a:solidFill>
                  <a:schemeClr val="bg1">
                    <a:lumMod val="85000"/>
                  </a:schemeClr>
                </a:solidFill>
                <a:latin typeface="+mj-lt"/>
              </a:rPr>
              <a:t>products</a:t>
            </a:r>
            <a:endParaRPr lang="en-US" sz="1400" dirty="0">
              <a:solidFill>
                <a:schemeClr val="bg1">
                  <a:lumMod val="85000"/>
                </a:schemeClr>
              </a:solidFill>
              <a:latin typeface="+mj-lt"/>
            </a:endParaRPr>
          </a:p>
        </p:txBody>
      </p:sp>
      <p:sp>
        <p:nvSpPr>
          <p:cNvPr id="120" name="Elipsa 119"/>
          <p:cNvSpPr/>
          <p:nvPr/>
        </p:nvSpPr>
        <p:spPr>
          <a:xfrm>
            <a:off x="294968" y="4428676"/>
            <a:ext cx="540000" cy="540000"/>
          </a:xfrm>
          <a:prstGeom prst="ellipse">
            <a:avLst/>
          </a:prstGeom>
          <a:noFill/>
          <a:ln>
            <a:solidFill>
              <a:srgbClr val="4690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PoljeZBesedilom 121"/>
          <p:cNvSpPr txBox="1"/>
          <p:nvPr/>
        </p:nvSpPr>
        <p:spPr>
          <a:xfrm>
            <a:off x="422787" y="4514010"/>
            <a:ext cx="1120878" cy="369332"/>
          </a:xfrm>
          <a:prstGeom prst="rect">
            <a:avLst/>
          </a:prstGeom>
          <a:noFill/>
        </p:spPr>
        <p:txBody>
          <a:bodyPr wrap="square" rtlCol="0">
            <a:spAutoFit/>
          </a:bodyPr>
          <a:lstStyle/>
          <a:p>
            <a:r>
              <a:rPr lang="sl-SI" dirty="0">
                <a:solidFill>
                  <a:srgbClr val="4690D4"/>
                </a:solidFill>
                <a:latin typeface="+mj-lt"/>
              </a:rPr>
              <a:t>4</a:t>
            </a:r>
            <a:endParaRPr lang="en-US" dirty="0">
              <a:solidFill>
                <a:srgbClr val="4690D4"/>
              </a:solidFill>
              <a:latin typeface="+mj-lt"/>
            </a:endParaRPr>
          </a:p>
        </p:txBody>
      </p:sp>
      <p:sp>
        <p:nvSpPr>
          <p:cNvPr id="127" name="PoljeZBesedilom 126"/>
          <p:cNvSpPr txBox="1"/>
          <p:nvPr/>
        </p:nvSpPr>
        <p:spPr>
          <a:xfrm>
            <a:off x="221226" y="4928573"/>
            <a:ext cx="1524000" cy="307777"/>
          </a:xfrm>
          <a:prstGeom prst="rect">
            <a:avLst/>
          </a:prstGeom>
          <a:noFill/>
        </p:spPr>
        <p:txBody>
          <a:bodyPr wrap="square" rtlCol="0">
            <a:spAutoFit/>
          </a:bodyPr>
          <a:lstStyle/>
          <a:p>
            <a:r>
              <a:rPr lang="sl-SI" sz="1400" dirty="0" err="1" smtClean="0">
                <a:solidFill>
                  <a:srgbClr val="4690D4"/>
                </a:solidFill>
                <a:latin typeface="+mj-lt"/>
              </a:rPr>
              <a:t>contacts</a:t>
            </a:r>
            <a:endParaRPr lang="en-US" sz="1400" dirty="0">
              <a:solidFill>
                <a:srgbClr val="4690D4"/>
              </a:solidFill>
              <a:latin typeface="+mj-lt"/>
            </a:endParaRPr>
          </a:p>
        </p:txBody>
      </p:sp>
      <p:pic>
        <p:nvPicPr>
          <p:cNvPr id="129" name="Slika 12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59846" y="339203"/>
            <a:ext cx="1209584" cy="340932"/>
          </a:xfrm>
          <a:prstGeom prst="rect">
            <a:avLst/>
          </a:prstGeom>
        </p:spPr>
      </p:pic>
      <p:sp>
        <p:nvSpPr>
          <p:cNvPr id="18" name="Title 13"/>
          <p:cNvSpPr>
            <a:spLocks noGrp="1"/>
          </p:cNvSpPr>
          <p:nvPr>
            <p:ph type="title"/>
          </p:nvPr>
        </p:nvSpPr>
        <p:spPr>
          <a:xfrm>
            <a:off x="838200" y="365125"/>
            <a:ext cx="10515600" cy="1325563"/>
          </a:xfrm>
        </p:spPr>
        <p:txBody>
          <a:bodyPr/>
          <a:lstStyle/>
          <a:p>
            <a:pPr algn="ctr"/>
            <a:r>
              <a:rPr lang="en-GB" altLang="en-US" dirty="0" smtClean="0">
                <a:solidFill>
                  <a:schemeClr val="bg1">
                    <a:lumMod val="65000"/>
                  </a:schemeClr>
                </a:solidFill>
                <a:latin typeface="Source Sans Pro Light" panose="020B0403030403020204" pitchFamily="34" charset="-18"/>
              </a:rPr>
              <a:t>Contact details</a:t>
            </a:r>
          </a:p>
        </p:txBody>
      </p:sp>
      <p:grpSp>
        <p:nvGrpSpPr>
          <p:cNvPr id="22" name="Group 1"/>
          <p:cNvGrpSpPr>
            <a:grpSpLocks/>
          </p:cNvGrpSpPr>
          <p:nvPr/>
        </p:nvGrpSpPr>
        <p:grpSpPr bwMode="auto">
          <a:xfrm>
            <a:off x="8943310" y="1423341"/>
            <a:ext cx="2500736" cy="1198562"/>
            <a:chOff x="5724128" y="3450098"/>
            <a:chExt cx="2501004" cy="1197448"/>
          </a:xfrm>
        </p:grpSpPr>
        <p:sp>
          <p:nvSpPr>
            <p:cNvPr id="23" name="Rectangle 26"/>
            <p:cNvSpPr>
              <a:spLocks noChangeArrowheads="1"/>
            </p:cNvSpPr>
            <p:nvPr/>
          </p:nvSpPr>
          <p:spPr bwMode="auto">
            <a:xfrm>
              <a:off x="5868144" y="3450098"/>
              <a:ext cx="2356988" cy="522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sl-SI" altLang="en-US" sz="1400" dirty="0" smtClean="0">
                  <a:latin typeface="+mj-lt"/>
                </a:rPr>
                <a:t>Cesta v Celje 2, 3202 Ljubečna</a:t>
              </a:r>
            </a:p>
            <a:p>
              <a:r>
                <a:rPr lang="sl-SI" altLang="en-US" sz="1400" dirty="0" err="1" smtClean="0">
                  <a:latin typeface="+mj-lt"/>
                </a:rPr>
                <a:t>Slovenia</a:t>
              </a:r>
              <a:endParaRPr lang="en-US" altLang="en-US" sz="1400" dirty="0">
                <a:latin typeface="+mj-lt"/>
              </a:endParaRPr>
            </a:p>
          </p:txBody>
        </p:sp>
        <p:grpSp>
          <p:nvGrpSpPr>
            <p:cNvPr id="24" name="Group 11"/>
            <p:cNvGrpSpPr>
              <a:grpSpLocks/>
            </p:cNvGrpSpPr>
            <p:nvPr/>
          </p:nvGrpSpPr>
          <p:grpSpPr bwMode="auto">
            <a:xfrm>
              <a:off x="5940051" y="3882146"/>
              <a:ext cx="2042717" cy="765400"/>
              <a:chOff x="6093545" y="3606550"/>
              <a:chExt cx="2042717" cy="765400"/>
            </a:xfrm>
          </p:grpSpPr>
          <p:sp>
            <p:nvSpPr>
              <p:cNvPr id="26" name="Subtitle 2"/>
              <p:cNvSpPr txBox="1">
                <a:spLocks/>
              </p:cNvSpPr>
              <p:nvPr/>
            </p:nvSpPr>
            <p:spPr bwMode="auto">
              <a:xfrm>
                <a:off x="6232006" y="3606550"/>
                <a:ext cx="1904256" cy="7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50000"/>
                  </a:lnSpc>
                  <a:spcBef>
                    <a:spcPct val="20000"/>
                  </a:spcBef>
                  <a:buFont typeface="Arial" panose="020B0604020202020204" pitchFamily="34" charset="0"/>
                  <a:buNone/>
                </a:pPr>
                <a:r>
                  <a:rPr lang="sl-SI" altLang="en-US" sz="1400" dirty="0" smtClean="0">
                    <a:solidFill>
                      <a:schemeClr val="bg1">
                        <a:lumMod val="65000"/>
                      </a:schemeClr>
                    </a:solidFill>
                    <a:latin typeface="+mj-lt"/>
                  </a:rPr>
                  <a:t>+386 3 780 6210</a:t>
                </a:r>
                <a:endParaRPr lang="en-US" altLang="en-US" sz="1400" dirty="0">
                  <a:solidFill>
                    <a:schemeClr val="bg1">
                      <a:lumMod val="65000"/>
                    </a:schemeClr>
                  </a:solidFill>
                  <a:latin typeface="+mj-lt"/>
                </a:endParaRPr>
              </a:p>
              <a:p>
                <a:pPr>
                  <a:lnSpc>
                    <a:spcPct val="150000"/>
                  </a:lnSpc>
                  <a:spcBef>
                    <a:spcPct val="20000"/>
                  </a:spcBef>
                  <a:buFont typeface="Arial" panose="020B0604020202020204" pitchFamily="34" charset="0"/>
                  <a:buNone/>
                </a:pPr>
                <a:r>
                  <a:rPr lang="en-US" altLang="en-US" sz="1400" dirty="0" smtClean="0">
                    <a:solidFill>
                      <a:schemeClr val="bg1">
                        <a:lumMod val="65000"/>
                      </a:schemeClr>
                    </a:solidFill>
                    <a:latin typeface="+mj-lt"/>
                    <a:hlinkClick r:id="rId3"/>
                  </a:rPr>
                  <a:t>info@</a:t>
                </a:r>
                <a:r>
                  <a:rPr lang="sl-SI" altLang="en-US" sz="1400" dirty="0" err="1" smtClean="0">
                    <a:solidFill>
                      <a:schemeClr val="bg1">
                        <a:lumMod val="65000"/>
                      </a:schemeClr>
                    </a:solidFill>
                    <a:latin typeface="+mj-lt"/>
                    <a:hlinkClick r:id="rId3"/>
                  </a:rPr>
                  <a:t>sumer</a:t>
                </a:r>
                <a:r>
                  <a:rPr lang="en-US" altLang="en-US" sz="1400" dirty="0" smtClean="0">
                    <a:solidFill>
                      <a:schemeClr val="bg1">
                        <a:lumMod val="65000"/>
                      </a:schemeClr>
                    </a:solidFill>
                    <a:latin typeface="+mj-lt"/>
                    <a:hlinkClick r:id="rId3"/>
                  </a:rPr>
                  <a:t>.</a:t>
                </a:r>
                <a:r>
                  <a:rPr lang="sl-SI" altLang="en-US" sz="1400" dirty="0" smtClean="0">
                    <a:solidFill>
                      <a:schemeClr val="bg1">
                        <a:lumMod val="65000"/>
                      </a:schemeClr>
                    </a:solidFill>
                    <a:latin typeface="+mj-lt"/>
                    <a:hlinkClick r:id="rId3"/>
                  </a:rPr>
                  <a:t>si</a:t>
                </a:r>
                <a:endParaRPr lang="sl-SI" altLang="en-US" sz="1400" dirty="0">
                  <a:solidFill>
                    <a:schemeClr val="bg1">
                      <a:lumMod val="65000"/>
                    </a:schemeClr>
                  </a:solidFill>
                  <a:latin typeface="+mj-lt"/>
                </a:endParaRPr>
              </a:p>
              <a:p>
                <a:pPr>
                  <a:lnSpc>
                    <a:spcPct val="150000"/>
                  </a:lnSpc>
                  <a:spcBef>
                    <a:spcPct val="20000"/>
                  </a:spcBef>
                  <a:buFont typeface="Arial" panose="020B0604020202020204" pitchFamily="34" charset="0"/>
                  <a:buNone/>
                </a:pPr>
                <a:r>
                  <a:rPr lang="sl-SI" altLang="en-US" sz="1400" dirty="0" smtClean="0">
                    <a:solidFill>
                      <a:schemeClr val="bg1">
                        <a:lumMod val="65000"/>
                      </a:schemeClr>
                    </a:solidFill>
                    <a:latin typeface="+mj-lt"/>
                  </a:rPr>
                  <a:t>www.sumer.si</a:t>
                </a:r>
                <a:endParaRPr lang="en-US" altLang="en-US" sz="1400" dirty="0">
                  <a:solidFill>
                    <a:schemeClr val="bg1">
                      <a:lumMod val="65000"/>
                    </a:schemeClr>
                  </a:solidFill>
                  <a:latin typeface="+mj-lt"/>
                </a:endParaRPr>
              </a:p>
              <a:p>
                <a:pPr>
                  <a:lnSpc>
                    <a:spcPct val="150000"/>
                  </a:lnSpc>
                  <a:spcBef>
                    <a:spcPct val="20000"/>
                  </a:spcBef>
                  <a:buFont typeface="Arial" panose="020B0604020202020204" pitchFamily="34" charset="0"/>
                  <a:buNone/>
                </a:pPr>
                <a:endParaRPr lang="en-US" altLang="en-US" sz="1400" dirty="0">
                  <a:solidFill>
                    <a:schemeClr val="bg1">
                      <a:lumMod val="65000"/>
                    </a:schemeClr>
                  </a:solidFill>
                  <a:latin typeface="+mj-lt"/>
                </a:endParaRPr>
              </a:p>
            </p:txBody>
          </p:sp>
          <p:sp>
            <p:nvSpPr>
              <p:cNvPr id="27" name="Freeform 6"/>
              <p:cNvSpPr>
                <a:spLocks noEditPoints="1"/>
              </p:cNvSpPr>
              <p:nvPr/>
            </p:nvSpPr>
            <p:spPr bwMode="auto">
              <a:xfrm>
                <a:off x="6118948" y="3746297"/>
                <a:ext cx="109550" cy="168119"/>
              </a:xfrm>
              <a:custGeom>
                <a:avLst/>
                <a:gdLst>
                  <a:gd name="T0" fmla="*/ 192 w 232"/>
                  <a:gd name="T1" fmla="*/ 0 h 392"/>
                  <a:gd name="T2" fmla="*/ 40 w 232"/>
                  <a:gd name="T3" fmla="*/ 0 h 392"/>
                  <a:gd name="T4" fmla="*/ 0 w 232"/>
                  <a:gd name="T5" fmla="*/ 40 h 392"/>
                  <a:gd name="T6" fmla="*/ 0 w 232"/>
                  <a:gd name="T7" fmla="*/ 352 h 392"/>
                  <a:gd name="T8" fmla="*/ 40 w 232"/>
                  <a:gd name="T9" fmla="*/ 392 h 392"/>
                  <a:gd name="T10" fmla="*/ 192 w 232"/>
                  <a:gd name="T11" fmla="*/ 392 h 392"/>
                  <a:gd name="T12" fmla="*/ 232 w 232"/>
                  <a:gd name="T13" fmla="*/ 352 h 392"/>
                  <a:gd name="T14" fmla="*/ 232 w 232"/>
                  <a:gd name="T15" fmla="*/ 40 h 392"/>
                  <a:gd name="T16" fmla="*/ 192 w 232"/>
                  <a:gd name="T17" fmla="*/ 0 h 392"/>
                  <a:gd name="T18" fmla="*/ 116 w 232"/>
                  <a:gd name="T19" fmla="*/ 376 h 392"/>
                  <a:gd name="T20" fmla="*/ 88 w 232"/>
                  <a:gd name="T21" fmla="*/ 356 h 392"/>
                  <a:gd name="T22" fmla="*/ 116 w 232"/>
                  <a:gd name="T23" fmla="*/ 336 h 392"/>
                  <a:gd name="T24" fmla="*/ 144 w 232"/>
                  <a:gd name="T25" fmla="*/ 356 h 392"/>
                  <a:gd name="T26" fmla="*/ 116 w 232"/>
                  <a:gd name="T27" fmla="*/ 376 h 392"/>
                  <a:gd name="T28" fmla="*/ 200 w 232"/>
                  <a:gd name="T29" fmla="*/ 316 h 392"/>
                  <a:gd name="T30" fmla="*/ 32 w 232"/>
                  <a:gd name="T31" fmla="*/ 316 h 392"/>
                  <a:gd name="T32" fmla="*/ 32 w 232"/>
                  <a:gd name="T33" fmla="*/ 52 h 392"/>
                  <a:gd name="T34" fmla="*/ 200 w 232"/>
                  <a:gd name="T35" fmla="*/ 52 h 392"/>
                  <a:gd name="T36" fmla="*/ 200 w 232"/>
                  <a:gd name="T37" fmla="*/ 31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2" h="392">
                    <a:moveTo>
                      <a:pt x="192" y="0"/>
                    </a:moveTo>
                    <a:cubicBezTo>
                      <a:pt x="40" y="0"/>
                      <a:pt x="40" y="0"/>
                      <a:pt x="40" y="0"/>
                    </a:cubicBezTo>
                    <a:cubicBezTo>
                      <a:pt x="18" y="0"/>
                      <a:pt x="0" y="18"/>
                      <a:pt x="0" y="40"/>
                    </a:cubicBezTo>
                    <a:cubicBezTo>
                      <a:pt x="0" y="352"/>
                      <a:pt x="0" y="352"/>
                      <a:pt x="0" y="352"/>
                    </a:cubicBezTo>
                    <a:cubicBezTo>
                      <a:pt x="0" y="374"/>
                      <a:pt x="18" y="392"/>
                      <a:pt x="40" y="392"/>
                    </a:cubicBezTo>
                    <a:cubicBezTo>
                      <a:pt x="192" y="392"/>
                      <a:pt x="192" y="392"/>
                      <a:pt x="192" y="392"/>
                    </a:cubicBezTo>
                    <a:cubicBezTo>
                      <a:pt x="214" y="392"/>
                      <a:pt x="232" y="374"/>
                      <a:pt x="232" y="352"/>
                    </a:cubicBezTo>
                    <a:cubicBezTo>
                      <a:pt x="232" y="40"/>
                      <a:pt x="232" y="40"/>
                      <a:pt x="232" y="40"/>
                    </a:cubicBezTo>
                    <a:cubicBezTo>
                      <a:pt x="232" y="18"/>
                      <a:pt x="214" y="0"/>
                      <a:pt x="192" y="0"/>
                    </a:cubicBezTo>
                    <a:close/>
                    <a:moveTo>
                      <a:pt x="116" y="376"/>
                    </a:moveTo>
                    <a:cubicBezTo>
                      <a:pt x="101" y="376"/>
                      <a:pt x="88" y="367"/>
                      <a:pt x="88" y="356"/>
                    </a:cubicBezTo>
                    <a:cubicBezTo>
                      <a:pt x="88" y="345"/>
                      <a:pt x="101" y="336"/>
                      <a:pt x="116" y="336"/>
                    </a:cubicBezTo>
                    <a:cubicBezTo>
                      <a:pt x="131" y="336"/>
                      <a:pt x="144" y="345"/>
                      <a:pt x="144" y="356"/>
                    </a:cubicBezTo>
                    <a:cubicBezTo>
                      <a:pt x="144" y="367"/>
                      <a:pt x="131" y="376"/>
                      <a:pt x="116" y="376"/>
                    </a:cubicBezTo>
                    <a:close/>
                    <a:moveTo>
                      <a:pt x="200" y="316"/>
                    </a:moveTo>
                    <a:cubicBezTo>
                      <a:pt x="32" y="316"/>
                      <a:pt x="32" y="316"/>
                      <a:pt x="32" y="316"/>
                    </a:cubicBezTo>
                    <a:cubicBezTo>
                      <a:pt x="32" y="52"/>
                      <a:pt x="32" y="52"/>
                      <a:pt x="32" y="52"/>
                    </a:cubicBezTo>
                    <a:cubicBezTo>
                      <a:pt x="200" y="52"/>
                      <a:pt x="200" y="52"/>
                      <a:pt x="200" y="52"/>
                    </a:cubicBezTo>
                    <a:lnTo>
                      <a:pt x="200" y="316"/>
                    </a:lnTo>
                    <a:close/>
                  </a:path>
                </a:pathLst>
              </a:custGeom>
              <a:solidFill>
                <a:srgbClr val="4690D4"/>
              </a:solidFill>
              <a:ln>
                <a:noFill/>
              </a:ln>
            </p:spPr>
            <p:txBody>
              <a:bodyPr/>
              <a:lstStyle/>
              <a:p>
                <a:pPr fontAlgn="auto">
                  <a:spcBef>
                    <a:spcPts val="0"/>
                  </a:spcBef>
                  <a:spcAft>
                    <a:spcPts val="0"/>
                  </a:spcAft>
                  <a:defRPr/>
                </a:pPr>
                <a:endParaRPr lang="en-US">
                  <a:latin typeface="+mn-lt"/>
                  <a:cs typeface="+mn-cs"/>
                </a:endParaRPr>
              </a:p>
            </p:txBody>
          </p:sp>
          <p:sp>
            <p:nvSpPr>
              <p:cNvPr id="28" name="Freeform 11"/>
              <p:cNvSpPr>
                <a:spLocks noEditPoints="1"/>
              </p:cNvSpPr>
              <p:nvPr/>
            </p:nvSpPr>
            <p:spPr bwMode="auto">
              <a:xfrm>
                <a:off x="6093545" y="4144317"/>
                <a:ext cx="152416" cy="114194"/>
              </a:xfrm>
              <a:custGeom>
                <a:avLst/>
                <a:gdLst>
                  <a:gd name="T0" fmla="*/ 19 w 374"/>
                  <a:gd name="T1" fmla="*/ 22 h 232"/>
                  <a:gd name="T2" fmla="*/ 169 w 374"/>
                  <a:gd name="T3" fmla="*/ 102 h 232"/>
                  <a:gd name="T4" fmla="*/ 187 w 374"/>
                  <a:gd name="T5" fmla="*/ 106 h 232"/>
                  <a:gd name="T6" fmla="*/ 205 w 374"/>
                  <a:gd name="T7" fmla="*/ 102 h 232"/>
                  <a:gd name="T8" fmla="*/ 355 w 374"/>
                  <a:gd name="T9" fmla="*/ 22 h 232"/>
                  <a:gd name="T10" fmla="*/ 356 w 374"/>
                  <a:gd name="T11" fmla="*/ 0 h 232"/>
                  <a:gd name="T12" fmla="*/ 18 w 374"/>
                  <a:gd name="T13" fmla="*/ 0 h 232"/>
                  <a:gd name="T14" fmla="*/ 19 w 374"/>
                  <a:gd name="T15" fmla="*/ 22 h 232"/>
                  <a:gd name="T16" fmla="*/ 359 w 374"/>
                  <a:gd name="T17" fmla="*/ 62 h 232"/>
                  <a:gd name="T18" fmla="*/ 205 w 374"/>
                  <a:gd name="T19" fmla="*/ 142 h 232"/>
                  <a:gd name="T20" fmla="*/ 187 w 374"/>
                  <a:gd name="T21" fmla="*/ 146 h 232"/>
                  <a:gd name="T22" fmla="*/ 169 w 374"/>
                  <a:gd name="T23" fmla="*/ 142 h 232"/>
                  <a:gd name="T24" fmla="*/ 15 w 374"/>
                  <a:gd name="T25" fmla="*/ 62 h 232"/>
                  <a:gd name="T26" fmla="*/ 7 w 374"/>
                  <a:gd name="T27" fmla="*/ 66 h 232"/>
                  <a:gd name="T28" fmla="*/ 7 w 374"/>
                  <a:gd name="T29" fmla="*/ 213 h 232"/>
                  <a:gd name="T30" fmla="*/ 27 w 374"/>
                  <a:gd name="T31" fmla="*/ 232 h 232"/>
                  <a:gd name="T32" fmla="*/ 347 w 374"/>
                  <a:gd name="T33" fmla="*/ 232 h 232"/>
                  <a:gd name="T34" fmla="*/ 367 w 374"/>
                  <a:gd name="T35" fmla="*/ 213 h 232"/>
                  <a:gd name="T36" fmla="*/ 367 w 374"/>
                  <a:gd name="T37" fmla="*/ 66 h 232"/>
                  <a:gd name="T38" fmla="*/ 359 w 374"/>
                  <a:gd name="T39" fmla="*/ 6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4" h="232">
                    <a:moveTo>
                      <a:pt x="19" y="22"/>
                    </a:moveTo>
                    <a:cubicBezTo>
                      <a:pt x="28" y="27"/>
                      <a:pt x="164" y="99"/>
                      <a:pt x="169" y="102"/>
                    </a:cubicBezTo>
                    <a:cubicBezTo>
                      <a:pt x="174" y="105"/>
                      <a:pt x="180" y="106"/>
                      <a:pt x="187" y="106"/>
                    </a:cubicBezTo>
                    <a:cubicBezTo>
                      <a:pt x="193" y="106"/>
                      <a:pt x="200" y="105"/>
                      <a:pt x="205" y="102"/>
                    </a:cubicBezTo>
                    <a:cubicBezTo>
                      <a:pt x="210" y="99"/>
                      <a:pt x="345" y="27"/>
                      <a:pt x="355" y="22"/>
                    </a:cubicBezTo>
                    <a:cubicBezTo>
                      <a:pt x="365" y="16"/>
                      <a:pt x="374" y="0"/>
                      <a:pt x="356" y="0"/>
                    </a:cubicBezTo>
                    <a:cubicBezTo>
                      <a:pt x="18" y="0"/>
                      <a:pt x="18" y="0"/>
                      <a:pt x="18" y="0"/>
                    </a:cubicBezTo>
                    <a:cubicBezTo>
                      <a:pt x="0" y="0"/>
                      <a:pt x="9" y="16"/>
                      <a:pt x="19" y="22"/>
                    </a:cubicBezTo>
                    <a:close/>
                    <a:moveTo>
                      <a:pt x="359" y="62"/>
                    </a:moveTo>
                    <a:cubicBezTo>
                      <a:pt x="348" y="67"/>
                      <a:pt x="212" y="139"/>
                      <a:pt x="205" y="142"/>
                    </a:cubicBezTo>
                    <a:cubicBezTo>
                      <a:pt x="198" y="146"/>
                      <a:pt x="193" y="146"/>
                      <a:pt x="187" y="146"/>
                    </a:cubicBezTo>
                    <a:cubicBezTo>
                      <a:pt x="180" y="146"/>
                      <a:pt x="175" y="146"/>
                      <a:pt x="169" y="142"/>
                    </a:cubicBezTo>
                    <a:cubicBezTo>
                      <a:pt x="162" y="139"/>
                      <a:pt x="26" y="67"/>
                      <a:pt x="15" y="62"/>
                    </a:cubicBezTo>
                    <a:cubicBezTo>
                      <a:pt x="7" y="58"/>
                      <a:pt x="7" y="62"/>
                      <a:pt x="7" y="66"/>
                    </a:cubicBezTo>
                    <a:cubicBezTo>
                      <a:pt x="7" y="70"/>
                      <a:pt x="7" y="213"/>
                      <a:pt x="7" y="213"/>
                    </a:cubicBezTo>
                    <a:cubicBezTo>
                      <a:pt x="7" y="221"/>
                      <a:pt x="18" y="232"/>
                      <a:pt x="27" y="232"/>
                    </a:cubicBezTo>
                    <a:cubicBezTo>
                      <a:pt x="347" y="232"/>
                      <a:pt x="347" y="232"/>
                      <a:pt x="347" y="232"/>
                    </a:cubicBezTo>
                    <a:cubicBezTo>
                      <a:pt x="356" y="232"/>
                      <a:pt x="367" y="221"/>
                      <a:pt x="367" y="213"/>
                    </a:cubicBezTo>
                    <a:cubicBezTo>
                      <a:pt x="367" y="213"/>
                      <a:pt x="367" y="70"/>
                      <a:pt x="367" y="66"/>
                    </a:cubicBezTo>
                    <a:cubicBezTo>
                      <a:pt x="367" y="62"/>
                      <a:pt x="367" y="58"/>
                      <a:pt x="359" y="62"/>
                    </a:cubicBezTo>
                    <a:close/>
                  </a:path>
                </a:pathLst>
              </a:custGeom>
              <a:solidFill>
                <a:srgbClr val="4690D4"/>
              </a:solidFill>
              <a:ln>
                <a:noFill/>
              </a:ln>
            </p:spPr>
            <p:txBody>
              <a:bodyPr/>
              <a:lstStyle/>
              <a:p>
                <a:pPr fontAlgn="auto">
                  <a:spcBef>
                    <a:spcPts val="0"/>
                  </a:spcBef>
                  <a:spcAft>
                    <a:spcPts val="0"/>
                  </a:spcAft>
                  <a:defRPr/>
                </a:pPr>
                <a:endParaRPr lang="en-US">
                  <a:latin typeface="+mn-lt"/>
                  <a:cs typeface="+mn-cs"/>
                </a:endParaRPr>
              </a:p>
            </p:txBody>
          </p:sp>
        </p:grpSp>
        <p:cxnSp>
          <p:nvCxnSpPr>
            <p:cNvPr id="25" name="Straight Connector 15"/>
            <p:cNvCxnSpPr/>
            <p:nvPr/>
          </p:nvCxnSpPr>
          <p:spPr>
            <a:xfrm>
              <a:off x="5724128" y="3450098"/>
              <a:ext cx="0" cy="11974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3" name="Freeform 26"/>
          <p:cNvSpPr>
            <a:spLocks noEditPoints="1"/>
          </p:cNvSpPr>
          <p:nvPr/>
        </p:nvSpPr>
        <p:spPr bwMode="auto">
          <a:xfrm>
            <a:off x="9145410" y="2715857"/>
            <a:ext cx="180000" cy="180000"/>
          </a:xfrm>
          <a:custGeom>
            <a:avLst/>
            <a:gdLst>
              <a:gd name="T0" fmla="*/ 117574 w 384"/>
              <a:gd name="T1" fmla="*/ 0 h 384"/>
              <a:gd name="T2" fmla="*/ 0 w 384"/>
              <a:gd name="T3" fmla="*/ 117574 h 384"/>
              <a:gd name="T4" fmla="*/ 117574 w 384"/>
              <a:gd name="T5" fmla="*/ 235147 h 384"/>
              <a:gd name="T6" fmla="*/ 235147 w 384"/>
              <a:gd name="T7" fmla="*/ 117574 h 384"/>
              <a:gd name="T8" fmla="*/ 117574 w 384"/>
              <a:gd name="T9" fmla="*/ 0 h 384"/>
              <a:gd name="T10" fmla="*/ 218001 w 384"/>
              <a:gd name="T11" fmla="*/ 117574 h 384"/>
              <a:gd name="T12" fmla="*/ 197181 w 384"/>
              <a:gd name="T13" fmla="*/ 178810 h 384"/>
              <a:gd name="T14" fmla="*/ 192894 w 384"/>
              <a:gd name="T15" fmla="*/ 159826 h 384"/>
              <a:gd name="T16" fmla="*/ 196568 w 384"/>
              <a:gd name="T17" fmla="*/ 125534 h 384"/>
              <a:gd name="T18" fmla="*/ 181872 w 384"/>
              <a:gd name="T19" fmla="*/ 101040 h 384"/>
              <a:gd name="T20" fmla="*/ 158602 w 384"/>
              <a:gd name="T21" fmla="*/ 85118 h 384"/>
              <a:gd name="T22" fmla="*/ 169624 w 384"/>
              <a:gd name="T23" fmla="*/ 41028 h 384"/>
              <a:gd name="T24" fmla="*/ 145130 w 384"/>
              <a:gd name="T25" fmla="*/ 30006 h 384"/>
              <a:gd name="T26" fmla="*/ 149416 w 384"/>
              <a:gd name="T27" fmla="*/ 22657 h 384"/>
              <a:gd name="T28" fmla="*/ 218001 w 384"/>
              <a:gd name="T29" fmla="*/ 117574 h 384"/>
              <a:gd name="T30" fmla="*/ 103489 w 384"/>
              <a:gd name="T31" fmla="*/ 18371 h 384"/>
              <a:gd name="T32" fmla="*/ 91242 w 384"/>
              <a:gd name="T33" fmla="*/ 28169 h 384"/>
              <a:gd name="T34" fmla="*/ 74708 w 384"/>
              <a:gd name="T35" fmla="*/ 42253 h 384"/>
              <a:gd name="T36" fmla="*/ 55113 w 384"/>
              <a:gd name="T37" fmla="*/ 64910 h 384"/>
              <a:gd name="T38" fmla="*/ 66747 w 384"/>
              <a:gd name="T39" fmla="*/ 75321 h 384"/>
              <a:gd name="T40" fmla="*/ 85731 w 384"/>
              <a:gd name="T41" fmla="*/ 76545 h 384"/>
              <a:gd name="T42" fmla="*/ 120023 w 384"/>
              <a:gd name="T43" fmla="*/ 115736 h 384"/>
              <a:gd name="T44" fmla="*/ 92467 w 384"/>
              <a:gd name="T45" fmla="*/ 143905 h 384"/>
              <a:gd name="T46" fmla="*/ 88792 w 384"/>
              <a:gd name="T47" fmla="*/ 162276 h 384"/>
              <a:gd name="T48" fmla="*/ 86955 w 384"/>
              <a:gd name="T49" fmla="*/ 191057 h 384"/>
              <a:gd name="T50" fmla="*/ 66135 w 384"/>
              <a:gd name="T51" fmla="*/ 167175 h 384"/>
              <a:gd name="T52" fmla="*/ 61849 w 384"/>
              <a:gd name="T53" fmla="*/ 140231 h 384"/>
              <a:gd name="T54" fmla="*/ 43478 w 384"/>
              <a:gd name="T55" fmla="*/ 114512 h 384"/>
              <a:gd name="T56" fmla="*/ 51438 w 384"/>
              <a:gd name="T57" fmla="*/ 88792 h 384"/>
              <a:gd name="T58" fmla="*/ 23882 w 384"/>
              <a:gd name="T59" fmla="*/ 81444 h 384"/>
              <a:gd name="T60" fmla="*/ 103489 w 384"/>
              <a:gd name="T61" fmla="*/ 18371 h 384"/>
              <a:gd name="T62" fmla="*/ 85731 w 384"/>
              <a:gd name="T63" fmla="*/ 212490 h 384"/>
              <a:gd name="T64" fmla="*/ 97978 w 384"/>
              <a:gd name="T65" fmla="*/ 205141 h 384"/>
              <a:gd name="T66" fmla="*/ 116349 w 384"/>
              <a:gd name="T67" fmla="*/ 201467 h 384"/>
              <a:gd name="T68" fmla="*/ 143905 w 384"/>
              <a:gd name="T69" fmla="*/ 192894 h 384"/>
              <a:gd name="T70" fmla="*/ 172686 w 384"/>
              <a:gd name="T71" fmla="*/ 200855 h 384"/>
              <a:gd name="T72" fmla="*/ 117574 w 384"/>
              <a:gd name="T73" fmla="*/ 218001 h 384"/>
              <a:gd name="T74" fmla="*/ 85731 w 384"/>
              <a:gd name="T75" fmla="*/ 212490 h 3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356" y="192"/>
                </a:moveTo>
                <a:cubicBezTo>
                  <a:pt x="356" y="229"/>
                  <a:pt x="343" y="264"/>
                  <a:pt x="322" y="292"/>
                </a:cubicBezTo>
                <a:cubicBezTo>
                  <a:pt x="316" y="287"/>
                  <a:pt x="309" y="274"/>
                  <a:pt x="315" y="261"/>
                </a:cubicBezTo>
                <a:cubicBezTo>
                  <a:pt x="321" y="248"/>
                  <a:pt x="323" y="217"/>
                  <a:pt x="321" y="205"/>
                </a:cubicBezTo>
                <a:cubicBezTo>
                  <a:pt x="320" y="194"/>
                  <a:pt x="314" y="165"/>
                  <a:pt x="297" y="165"/>
                </a:cubicBezTo>
                <a:cubicBezTo>
                  <a:pt x="280" y="164"/>
                  <a:pt x="269" y="159"/>
                  <a:pt x="259" y="139"/>
                </a:cubicBezTo>
                <a:cubicBezTo>
                  <a:pt x="238" y="98"/>
                  <a:pt x="298" y="90"/>
                  <a:pt x="277" y="67"/>
                </a:cubicBezTo>
                <a:cubicBezTo>
                  <a:pt x="271" y="60"/>
                  <a:pt x="241" y="93"/>
                  <a:pt x="237" y="49"/>
                </a:cubicBezTo>
                <a:cubicBezTo>
                  <a:pt x="237" y="46"/>
                  <a:pt x="240" y="42"/>
                  <a:pt x="244" y="37"/>
                </a:cubicBezTo>
                <a:cubicBezTo>
                  <a:pt x="309" y="58"/>
                  <a:pt x="356" y="120"/>
                  <a:pt x="356" y="192"/>
                </a:cubicBezTo>
                <a:close/>
                <a:moveTo>
                  <a:pt x="169" y="30"/>
                </a:moveTo>
                <a:cubicBezTo>
                  <a:pt x="165" y="37"/>
                  <a:pt x="155" y="40"/>
                  <a:pt x="149" y="46"/>
                </a:cubicBezTo>
                <a:cubicBezTo>
                  <a:pt x="135" y="59"/>
                  <a:pt x="129" y="57"/>
                  <a:pt x="122" y="69"/>
                </a:cubicBezTo>
                <a:cubicBezTo>
                  <a:pt x="114" y="81"/>
                  <a:pt x="90" y="98"/>
                  <a:pt x="90" y="106"/>
                </a:cubicBezTo>
                <a:cubicBezTo>
                  <a:pt x="90" y="115"/>
                  <a:pt x="103" y="125"/>
                  <a:pt x="109" y="123"/>
                </a:cubicBezTo>
                <a:cubicBezTo>
                  <a:pt x="115" y="121"/>
                  <a:pt x="131" y="121"/>
                  <a:pt x="140" y="125"/>
                </a:cubicBezTo>
                <a:cubicBezTo>
                  <a:pt x="149" y="128"/>
                  <a:pt x="218" y="131"/>
                  <a:pt x="196" y="189"/>
                </a:cubicBezTo>
                <a:cubicBezTo>
                  <a:pt x="189" y="208"/>
                  <a:pt x="159" y="205"/>
                  <a:pt x="151" y="235"/>
                </a:cubicBezTo>
                <a:cubicBezTo>
                  <a:pt x="149" y="240"/>
                  <a:pt x="145" y="259"/>
                  <a:pt x="145" y="265"/>
                </a:cubicBezTo>
                <a:cubicBezTo>
                  <a:pt x="144" y="275"/>
                  <a:pt x="152" y="312"/>
                  <a:pt x="142" y="312"/>
                </a:cubicBezTo>
                <a:cubicBezTo>
                  <a:pt x="133" y="312"/>
                  <a:pt x="108" y="279"/>
                  <a:pt x="108" y="273"/>
                </a:cubicBezTo>
                <a:cubicBezTo>
                  <a:pt x="108" y="267"/>
                  <a:pt x="101" y="246"/>
                  <a:pt x="101" y="229"/>
                </a:cubicBezTo>
                <a:cubicBezTo>
                  <a:pt x="101" y="211"/>
                  <a:pt x="71" y="211"/>
                  <a:pt x="71" y="187"/>
                </a:cubicBezTo>
                <a:cubicBezTo>
                  <a:pt x="71" y="166"/>
                  <a:pt x="87" y="155"/>
                  <a:pt x="84" y="145"/>
                </a:cubicBezTo>
                <a:cubicBezTo>
                  <a:pt x="80" y="135"/>
                  <a:pt x="51" y="134"/>
                  <a:pt x="39" y="133"/>
                </a:cubicBezTo>
                <a:cubicBezTo>
                  <a:pt x="60" y="79"/>
                  <a:pt x="110" y="38"/>
                  <a:pt x="169" y="30"/>
                </a:cubicBezTo>
                <a:close/>
                <a:moveTo>
                  <a:pt x="140" y="347"/>
                </a:moveTo>
                <a:cubicBezTo>
                  <a:pt x="150" y="342"/>
                  <a:pt x="151" y="335"/>
                  <a:pt x="160" y="335"/>
                </a:cubicBezTo>
                <a:cubicBezTo>
                  <a:pt x="170" y="335"/>
                  <a:pt x="179" y="331"/>
                  <a:pt x="190" y="329"/>
                </a:cubicBezTo>
                <a:cubicBezTo>
                  <a:pt x="200" y="326"/>
                  <a:pt x="218" y="316"/>
                  <a:pt x="235" y="315"/>
                </a:cubicBezTo>
                <a:cubicBezTo>
                  <a:pt x="248" y="313"/>
                  <a:pt x="275" y="315"/>
                  <a:pt x="282" y="328"/>
                </a:cubicBezTo>
                <a:cubicBezTo>
                  <a:pt x="256" y="346"/>
                  <a:pt x="225" y="356"/>
                  <a:pt x="192" y="356"/>
                </a:cubicBezTo>
                <a:cubicBezTo>
                  <a:pt x="174" y="356"/>
                  <a:pt x="156" y="353"/>
                  <a:pt x="140" y="347"/>
                </a:cubicBezTo>
                <a:close/>
              </a:path>
            </a:pathLst>
          </a:custGeom>
          <a:solidFill>
            <a:srgbClr val="4690D4"/>
          </a:solidFill>
          <a:ln>
            <a:noFill/>
          </a:ln>
        </p:spPr>
        <p:txBody>
          <a:bodyPr/>
          <a:lstStyle/>
          <a:p>
            <a:endParaRPr lang="en-US"/>
          </a:p>
        </p:txBody>
      </p:sp>
      <p:sp>
        <p:nvSpPr>
          <p:cNvPr id="34" name="Freeform 190"/>
          <p:cNvSpPr>
            <a:spLocks noEditPoints="1"/>
          </p:cNvSpPr>
          <p:nvPr/>
        </p:nvSpPr>
        <p:spPr bwMode="auto">
          <a:xfrm>
            <a:off x="8960161" y="4737668"/>
            <a:ext cx="360000" cy="360000"/>
          </a:xfrm>
          <a:custGeom>
            <a:avLst/>
            <a:gdLst>
              <a:gd name="T0" fmla="*/ 886882 w 384"/>
              <a:gd name="T1" fmla="*/ 0 h 384"/>
              <a:gd name="T2" fmla="*/ 0 w 384"/>
              <a:gd name="T3" fmla="*/ 886882 h 384"/>
              <a:gd name="T4" fmla="*/ 886882 w 384"/>
              <a:gd name="T5" fmla="*/ 1773764 h 384"/>
              <a:gd name="T6" fmla="*/ 1773764 w 384"/>
              <a:gd name="T7" fmla="*/ 886882 h 384"/>
              <a:gd name="T8" fmla="*/ 886882 w 384"/>
              <a:gd name="T9" fmla="*/ 0 h 384"/>
              <a:gd name="T10" fmla="*/ 1094745 w 384"/>
              <a:gd name="T11" fmla="*/ 614351 h 384"/>
              <a:gd name="T12" fmla="*/ 960789 w 384"/>
              <a:gd name="T13" fmla="*/ 614351 h 384"/>
              <a:gd name="T14" fmla="*/ 928455 w 384"/>
              <a:gd name="T15" fmla="*/ 660542 h 384"/>
              <a:gd name="T16" fmla="*/ 928455 w 384"/>
              <a:gd name="T17" fmla="*/ 757545 h 384"/>
              <a:gd name="T18" fmla="*/ 1094745 w 384"/>
              <a:gd name="T19" fmla="*/ 757545 h 384"/>
              <a:gd name="T20" fmla="*/ 1094745 w 384"/>
              <a:gd name="T21" fmla="*/ 896120 h 384"/>
              <a:gd name="T22" fmla="*/ 928455 w 384"/>
              <a:gd name="T23" fmla="*/ 896120 h 384"/>
              <a:gd name="T24" fmla="*/ 928455 w 384"/>
              <a:gd name="T25" fmla="*/ 1307227 h 384"/>
              <a:gd name="T26" fmla="*/ 771403 w 384"/>
              <a:gd name="T27" fmla="*/ 1307227 h 384"/>
              <a:gd name="T28" fmla="*/ 771403 w 384"/>
              <a:gd name="T29" fmla="*/ 896120 h 384"/>
              <a:gd name="T30" fmla="*/ 628208 w 384"/>
              <a:gd name="T31" fmla="*/ 896120 h 384"/>
              <a:gd name="T32" fmla="*/ 628208 w 384"/>
              <a:gd name="T33" fmla="*/ 757545 h 384"/>
              <a:gd name="T34" fmla="*/ 771403 w 384"/>
              <a:gd name="T35" fmla="*/ 757545 h 384"/>
              <a:gd name="T36" fmla="*/ 771403 w 384"/>
              <a:gd name="T37" fmla="*/ 674400 h 384"/>
              <a:gd name="T38" fmla="*/ 960789 w 384"/>
              <a:gd name="T39" fmla="*/ 466537 h 384"/>
              <a:gd name="T40" fmla="*/ 1094745 w 384"/>
              <a:gd name="T41" fmla="*/ 466537 h 384"/>
              <a:gd name="T42" fmla="*/ 1094745 w 384"/>
              <a:gd name="T43" fmla="*/ 614351 h 3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37" y="133"/>
                </a:moveTo>
                <a:cubicBezTo>
                  <a:pt x="208" y="133"/>
                  <a:pt x="208" y="133"/>
                  <a:pt x="208" y="133"/>
                </a:cubicBezTo>
                <a:cubicBezTo>
                  <a:pt x="205" y="133"/>
                  <a:pt x="201" y="137"/>
                  <a:pt x="201" y="143"/>
                </a:cubicBezTo>
                <a:cubicBezTo>
                  <a:pt x="201" y="164"/>
                  <a:pt x="201" y="164"/>
                  <a:pt x="201" y="164"/>
                </a:cubicBezTo>
                <a:cubicBezTo>
                  <a:pt x="237" y="164"/>
                  <a:pt x="237" y="164"/>
                  <a:pt x="237" y="164"/>
                </a:cubicBezTo>
                <a:cubicBezTo>
                  <a:pt x="237" y="194"/>
                  <a:pt x="237" y="194"/>
                  <a:pt x="237" y="194"/>
                </a:cubicBezTo>
                <a:cubicBezTo>
                  <a:pt x="201" y="194"/>
                  <a:pt x="201" y="194"/>
                  <a:pt x="201" y="194"/>
                </a:cubicBezTo>
                <a:cubicBezTo>
                  <a:pt x="201" y="283"/>
                  <a:pt x="201" y="283"/>
                  <a:pt x="201" y="283"/>
                </a:cubicBezTo>
                <a:cubicBezTo>
                  <a:pt x="167" y="283"/>
                  <a:pt x="167" y="283"/>
                  <a:pt x="167" y="283"/>
                </a:cubicBezTo>
                <a:cubicBezTo>
                  <a:pt x="167" y="194"/>
                  <a:pt x="167" y="194"/>
                  <a:pt x="167" y="194"/>
                </a:cubicBezTo>
                <a:cubicBezTo>
                  <a:pt x="136" y="194"/>
                  <a:pt x="136" y="194"/>
                  <a:pt x="136" y="194"/>
                </a:cubicBezTo>
                <a:cubicBezTo>
                  <a:pt x="136" y="164"/>
                  <a:pt x="136" y="164"/>
                  <a:pt x="136" y="164"/>
                </a:cubicBezTo>
                <a:cubicBezTo>
                  <a:pt x="167" y="164"/>
                  <a:pt x="167" y="164"/>
                  <a:pt x="167" y="164"/>
                </a:cubicBezTo>
                <a:cubicBezTo>
                  <a:pt x="167" y="146"/>
                  <a:pt x="167" y="146"/>
                  <a:pt x="167" y="146"/>
                </a:cubicBezTo>
                <a:cubicBezTo>
                  <a:pt x="167" y="121"/>
                  <a:pt x="184" y="101"/>
                  <a:pt x="208" y="101"/>
                </a:cubicBezTo>
                <a:cubicBezTo>
                  <a:pt x="237" y="101"/>
                  <a:pt x="237" y="101"/>
                  <a:pt x="237" y="101"/>
                </a:cubicBezTo>
                <a:lnTo>
                  <a:pt x="237" y="133"/>
                </a:lnTo>
                <a:close/>
              </a:path>
            </a:pathLst>
          </a:custGeom>
          <a:solidFill>
            <a:srgbClr val="4690D4"/>
          </a:solidFill>
          <a:ln>
            <a:noFill/>
          </a:ln>
        </p:spPr>
        <p:txBody>
          <a:bodyPr/>
          <a:lstStyle/>
          <a:p>
            <a:endParaRPr lang="en-US"/>
          </a:p>
        </p:txBody>
      </p:sp>
      <p:sp>
        <p:nvSpPr>
          <p:cNvPr id="6" name="PoljeZBesedilom 5"/>
          <p:cNvSpPr txBox="1"/>
          <p:nvPr/>
        </p:nvSpPr>
        <p:spPr>
          <a:xfrm>
            <a:off x="9342950" y="4790637"/>
            <a:ext cx="2366682" cy="276999"/>
          </a:xfrm>
          <a:prstGeom prst="rect">
            <a:avLst/>
          </a:prstGeom>
          <a:noFill/>
        </p:spPr>
        <p:txBody>
          <a:bodyPr wrap="square" rtlCol="0">
            <a:spAutoFit/>
          </a:bodyPr>
          <a:lstStyle/>
          <a:p>
            <a:r>
              <a:rPr lang="sl-SI" sz="1200" dirty="0" smtClean="0">
                <a:latin typeface="+mj-lt"/>
              </a:rPr>
              <a:t>facebook.com/www.sumer.si</a:t>
            </a:r>
            <a:endParaRPr lang="en-US" sz="1200" dirty="0">
              <a:latin typeface="+mj-lt"/>
            </a:endParaRPr>
          </a:p>
        </p:txBody>
      </p:sp>
      <p:pic>
        <p:nvPicPr>
          <p:cNvPr id="7" name="Slika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24161" y="5176850"/>
            <a:ext cx="396000" cy="396000"/>
          </a:xfrm>
          <a:prstGeom prst="rect">
            <a:avLst/>
          </a:prstGeom>
        </p:spPr>
      </p:pic>
      <p:sp>
        <p:nvSpPr>
          <p:cNvPr id="8" name="PoljeZBesedilom 7"/>
          <p:cNvSpPr txBox="1"/>
          <p:nvPr/>
        </p:nvSpPr>
        <p:spPr>
          <a:xfrm>
            <a:off x="9342950" y="5236350"/>
            <a:ext cx="2902359" cy="276999"/>
          </a:xfrm>
          <a:prstGeom prst="rect">
            <a:avLst/>
          </a:prstGeom>
          <a:noFill/>
        </p:spPr>
        <p:txBody>
          <a:bodyPr wrap="square" rtlCol="0">
            <a:spAutoFit/>
          </a:bodyPr>
          <a:lstStyle/>
          <a:p>
            <a:r>
              <a:rPr lang="sl-SI" sz="1200" dirty="0">
                <a:latin typeface="+mj-lt"/>
              </a:rPr>
              <a:t>linkedin.com/pub/</a:t>
            </a:r>
            <a:r>
              <a:rPr lang="sl-SI" sz="1200" dirty="0" err="1">
                <a:latin typeface="+mj-lt"/>
              </a:rPr>
              <a:t>šumer</a:t>
            </a:r>
            <a:r>
              <a:rPr lang="sl-SI" sz="1200" dirty="0">
                <a:latin typeface="+mj-lt"/>
              </a:rPr>
              <a:t>-d-o-o/a9/a5/948</a:t>
            </a:r>
            <a:endParaRPr lang="en-US" sz="1200" dirty="0">
              <a:latin typeface="+mj-lt"/>
            </a:endParaRPr>
          </a:p>
        </p:txBody>
      </p:sp>
      <p:pic>
        <p:nvPicPr>
          <p:cNvPr id="9" name="Slika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24161" y="5633931"/>
            <a:ext cx="396000" cy="396000"/>
          </a:xfrm>
          <a:prstGeom prst="rect">
            <a:avLst/>
          </a:prstGeom>
        </p:spPr>
      </p:pic>
      <p:sp>
        <p:nvSpPr>
          <p:cNvPr id="10" name="PoljeZBesedilom 9"/>
          <p:cNvSpPr txBox="1"/>
          <p:nvPr/>
        </p:nvSpPr>
        <p:spPr>
          <a:xfrm>
            <a:off x="9357499" y="5700994"/>
            <a:ext cx="2739252" cy="461665"/>
          </a:xfrm>
          <a:prstGeom prst="rect">
            <a:avLst/>
          </a:prstGeom>
          <a:noFill/>
        </p:spPr>
        <p:txBody>
          <a:bodyPr wrap="square" rtlCol="0">
            <a:spAutoFit/>
          </a:bodyPr>
          <a:lstStyle/>
          <a:p>
            <a:r>
              <a:rPr lang="en-US" sz="1200" dirty="0">
                <a:latin typeface="+mj-lt"/>
              </a:rPr>
              <a:t>https://plus.google.com/+SumerSiKovinoplastikaKovinskiIzdelkiVzmeti/</a:t>
            </a:r>
          </a:p>
        </p:txBody>
      </p:sp>
      <p:pic>
        <p:nvPicPr>
          <p:cNvPr id="12" name="Picture 11"/>
          <p:cNvPicPr>
            <a:picLocks noChangeAspect="1"/>
          </p:cNvPicPr>
          <p:nvPr/>
        </p:nvPicPr>
        <p:blipFill>
          <a:blip r:embed="rId6"/>
          <a:stretch>
            <a:fillRect/>
          </a:stretch>
        </p:blipFill>
        <p:spPr>
          <a:xfrm>
            <a:off x="1392456" y="1417186"/>
            <a:ext cx="7539459" cy="4658521"/>
          </a:xfrm>
          <a:prstGeom prst="rect">
            <a:avLst/>
          </a:prstGeom>
        </p:spPr>
      </p:pic>
      <p:pic>
        <p:nvPicPr>
          <p:cNvPr id="3" name="Slika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81061" y="1434350"/>
            <a:ext cx="7545061" cy="4578529"/>
          </a:xfrm>
          <a:prstGeom prst="rect">
            <a:avLst/>
          </a:prstGeom>
          <a:ln w="12700">
            <a:solidFill>
              <a:schemeClr val="bg1">
                <a:lumMod val="65000"/>
              </a:schemeClr>
            </a:solidFill>
          </a:ln>
        </p:spPr>
      </p:pic>
      <p:pic>
        <p:nvPicPr>
          <p:cNvPr id="5" name="Slika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71696" y="1417185"/>
            <a:ext cx="7560219" cy="4612745"/>
          </a:xfrm>
          <a:prstGeom prst="rect">
            <a:avLst/>
          </a:prstGeom>
          <a:ln w="12700">
            <a:solidFill>
              <a:schemeClr val="bg1">
                <a:lumMod val="65000"/>
              </a:schemeClr>
            </a:solidFill>
          </a:ln>
        </p:spPr>
      </p:pic>
    </p:spTree>
    <p:extLst>
      <p:ext uri="{BB962C8B-B14F-4D97-AF65-F5344CB8AC3E}">
        <p14:creationId xmlns:p14="http://schemas.microsoft.com/office/powerpoint/2010/main" val="248558228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
                                        <p:tgtEl>
                                          <p:spTgt spid="12"/>
                                        </p:tgtEl>
                                      </p:cBhvr>
                                    </p:animEffect>
                                  </p:childTnLst>
                                </p:cTn>
                              </p:par>
                              <p:par>
                                <p:cTn id="8" presetID="26" presetClass="emph" presetSubtype="0" fill="hold" grpId="0" nodeType="withEffect">
                                  <p:stCondLst>
                                    <p:cond delay="0"/>
                                  </p:stCondLst>
                                  <p:childTnLst>
                                    <p:animEffect transition="out" filter="fade">
                                      <p:cBhvr>
                                        <p:cTn id="9" dur="500" tmFilter="0, 0; .2, .5; .8, .5; 1, 0"/>
                                        <p:tgtEl>
                                          <p:spTgt spid="120"/>
                                        </p:tgtEl>
                                      </p:cBhvr>
                                    </p:animEffect>
                                    <p:animScale>
                                      <p:cBhvr>
                                        <p:cTn id="10" dur="250" autoRev="1" fill="hold"/>
                                        <p:tgtEl>
                                          <p:spTgt spid="120"/>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122"/>
                                        </p:tgtEl>
                                      </p:cBhvr>
                                    </p:animEffect>
                                    <p:animScale>
                                      <p:cBhvr>
                                        <p:cTn id="13" dur="250" autoRev="1" fill="hold"/>
                                        <p:tgtEl>
                                          <p:spTgt spid="122"/>
                                        </p:tgtEl>
                                      </p:cBhvr>
                                      <p:by x="105000" y="105000"/>
                                    </p:animScale>
                                  </p:childTnLst>
                                </p:cTn>
                              </p:par>
                              <p:par>
                                <p:cTn id="14" presetID="26" presetClass="emph" presetSubtype="0" fill="hold" grpId="0" nodeType="withEffect">
                                  <p:stCondLst>
                                    <p:cond delay="0"/>
                                  </p:stCondLst>
                                  <p:childTnLst>
                                    <p:animEffect transition="out" filter="fade">
                                      <p:cBhvr>
                                        <p:cTn id="15" dur="500" tmFilter="0, 0; .2, .5; .8, .5; 1, 0"/>
                                        <p:tgtEl>
                                          <p:spTgt spid="127"/>
                                        </p:tgtEl>
                                      </p:cBhvr>
                                    </p:animEffect>
                                    <p:animScale>
                                      <p:cBhvr>
                                        <p:cTn id="16" dur="250" autoRev="1" fill="hold"/>
                                        <p:tgtEl>
                                          <p:spTgt spid="127"/>
                                        </p:tgtEl>
                                      </p:cBhvr>
                                      <p:by x="105000" y="105000"/>
                                    </p:animScale>
                                  </p:childTnLst>
                                </p:cTn>
                              </p:par>
                              <p:par>
                                <p:cTn id="17" presetID="16" presetClass="entr" presetSubtype="21"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childTnLst>
                          </p:cTn>
                        </p:par>
                        <p:par>
                          <p:cTn id="27" fill="hold">
                            <p:stCondLst>
                              <p:cond delay="1000"/>
                            </p:stCondLst>
                            <p:childTnLst>
                              <p:par>
                                <p:cTn id="28" presetID="53" presetClass="entr" presetSubtype="16" fill="hold" grpId="0" nodeType="after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p:cTn id="30" dur="300" fill="hold"/>
                                        <p:tgtEl>
                                          <p:spTgt spid="34"/>
                                        </p:tgtEl>
                                        <p:attrNameLst>
                                          <p:attrName>ppt_w</p:attrName>
                                        </p:attrNameLst>
                                      </p:cBhvr>
                                      <p:tavLst>
                                        <p:tav tm="0">
                                          <p:val>
                                            <p:fltVal val="0"/>
                                          </p:val>
                                        </p:tav>
                                        <p:tav tm="100000">
                                          <p:val>
                                            <p:strVal val="#ppt_w"/>
                                          </p:val>
                                        </p:tav>
                                      </p:tavLst>
                                    </p:anim>
                                    <p:anim calcmode="lin" valueType="num">
                                      <p:cBhvr>
                                        <p:cTn id="31" dur="300" fill="hold"/>
                                        <p:tgtEl>
                                          <p:spTgt spid="34"/>
                                        </p:tgtEl>
                                        <p:attrNameLst>
                                          <p:attrName>ppt_h</p:attrName>
                                        </p:attrNameLst>
                                      </p:cBhvr>
                                      <p:tavLst>
                                        <p:tav tm="0">
                                          <p:val>
                                            <p:fltVal val="0"/>
                                          </p:val>
                                        </p:tav>
                                        <p:tav tm="100000">
                                          <p:val>
                                            <p:strVal val="#ppt_h"/>
                                          </p:val>
                                        </p:tav>
                                      </p:tavLst>
                                    </p:anim>
                                    <p:animEffect transition="in" filter="fade">
                                      <p:cBhvr>
                                        <p:cTn id="32" dur="300"/>
                                        <p:tgtEl>
                                          <p:spTgt spid="34"/>
                                        </p:tgtEl>
                                      </p:cBhvr>
                                    </p:animEffect>
                                  </p:childTnLst>
                                </p:cTn>
                              </p:par>
                            </p:childTnLst>
                          </p:cTn>
                        </p:par>
                        <p:par>
                          <p:cTn id="33" fill="hold">
                            <p:stCondLst>
                              <p:cond delay="13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300"/>
                                        <p:tgtEl>
                                          <p:spTgt spid="6"/>
                                        </p:tgtEl>
                                      </p:cBhvr>
                                    </p:animEffect>
                                  </p:childTnLst>
                                </p:cTn>
                              </p:par>
                            </p:childTnLst>
                          </p:cTn>
                        </p:par>
                        <p:par>
                          <p:cTn id="37" fill="hold">
                            <p:stCondLst>
                              <p:cond delay="1600"/>
                            </p:stCondLst>
                            <p:childTnLst>
                              <p:par>
                                <p:cTn id="38" presetID="53" presetClass="entr" presetSubtype="16"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300" fill="hold"/>
                                        <p:tgtEl>
                                          <p:spTgt spid="7"/>
                                        </p:tgtEl>
                                        <p:attrNameLst>
                                          <p:attrName>ppt_w</p:attrName>
                                        </p:attrNameLst>
                                      </p:cBhvr>
                                      <p:tavLst>
                                        <p:tav tm="0">
                                          <p:val>
                                            <p:fltVal val="0"/>
                                          </p:val>
                                        </p:tav>
                                        <p:tav tm="100000">
                                          <p:val>
                                            <p:strVal val="#ppt_w"/>
                                          </p:val>
                                        </p:tav>
                                      </p:tavLst>
                                    </p:anim>
                                    <p:anim calcmode="lin" valueType="num">
                                      <p:cBhvr>
                                        <p:cTn id="41" dur="300" fill="hold"/>
                                        <p:tgtEl>
                                          <p:spTgt spid="7"/>
                                        </p:tgtEl>
                                        <p:attrNameLst>
                                          <p:attrName>ppt_h</p:attrName>
                                        </p:attrNameLst>
                                      </p:cBhvr>
                                      <p:tavLst>
                                        <p:tav tm="0">
                                          <p:val>
                                            <p:fltVal val="0"/>
                                          </p:val>
                                        </p:tav>
                                        <p:tav tm="100000">
                                          <p:val>
                                            <p:strVal val="#ppt_h"/>
                                          </p:val>
                                        </p:tav>
                                      </p:tavLst>
                                    </p:anim>
                                    <p:animEffect transition="in" filter="fade">
                                      <p:cBhvr>
                                        <p:cTn id="42" dur="300"/>
                                        <p:tgtEl>
                                          <p:spTgt spid="7"/>
                                        </p:tgtEl>
                                      </p:cBhvr>
                                    </p:animEffect>
                                  </p:childTnLst>
                                </p:cTn>
                              </p:par>
                            </p:childTnLst>
                          </p:cTn>
                        </p:par>
                        <p:par>
                          <p:cTn id="43" fill="hold">
                            <p:stCondLst>
                              <p:cond delay="1900"/>
                            </p:stCondLst>
                            <p:childTnLst>
                              <p:par>
                                <p:cTn id="44" presetID="22" presetClass="entr" presetSubtype="8"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300"/>
                                        <p:tgtEl>
                                          <p:spTgt spid="8"/>
                                        </p:tgtEl>
                                      </p:cBhvr>
                                    </p:animEffect>
                                  </p:childTnLst>
                                </p:cTn>
                              </p:par>
                            </p:childTnLst>
                          </p:cTn>
                        </p:par>
                        <p:par>
                          <p:cTn id="47" fill="hold">
                            <p:stCondLst>
                              <p:cond delay="22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300" fill="hold"/>
                                        <p:tgtEl>
                                          <p:spTgt spid="9"/>
                                        </p:tgtEl>
                                        <p:attrNameLst>
                                          <p:attrName>ppt_w</p:attrName>
                                        </p:attrNameLst>
                                      </p:cBhvr>
                                      <p:tavLst>
                                        <p:tav tm="0">
                                          <p:val>
                                            <p:fltVal val="0"/>
                                          </p:val>
                                        </p:tav>
                                        <p:tav tm="100000">
                                          <p:val>
                                            <p:strVal val="#ppt_w"/>
                                          </p:val>
                                        </p:tav>
                                      </p:tavLst>
                                    </p:anim>
                                    <p:anim calcmode="lin" valueType="num">
                                      <p:cBhvr>
                                        <p:cTn id="51" dur="300" fill="hold"/>
                                        <p:tgtEl>
                                          <p:spTgt spid="9"/>
                                        </p:tgtEl>
                                        <p:attrNameLst>
                                          <p:attrName>ppt_h</p:attrName>
                                        </p:attrNameLst>
                                      </p:cBhvr>
                                      <p:tavLst>
                                        <p:tav tm="0">
                                          <p:val>
                                            <p:fltVal val="0"/>
                                          </p:val>
                                        </p:tav>
                                        <p:tav tm="100000">
                                          <p:val>
                                            <p:strVal val="#ppt_h"/>
                                          </p:val>
                                        </p:tav>
                                      </p:tavLst>
                                    </p:anim>
                                    <p:animEffect transition="in" filter="fade">
                                      <p:cBhvr>
                                        <p:cTn id="52" dur="300"/>
                                        <p:tgtEl>
                                          <p:spTgt spid="9"/>
                                        </p:tgtEl>
                                      </p:cBhvr>
                                    </p:animEffect>
                                  </p:childTnLst>
                                </p:cTn>
                              </p:par>
                            </p:childTnLst>
                          </p:cTn>
                        </p:par>
                        <p:par>
                          <p:cTn id="53" fill="hold">
                            <p:stCondLst>
                              <p:cond delay="2500"/>
                            </p:stCondLst>
                            <p:childTnLst>
                              <p:par>
                                <p:cTn id="54" presetID="2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left)">
                                      <p:cBhvr>
                                        <p:cTn id="56" dur="3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fade">
                                      <p:cBhvr>
                                        <p:cTn id="65" dur="1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2" grpId="0"/>
      <p:bldP spid="127" grpId="0"/>
      <p:bldP spid="18" grpId="0"/>
      <p:bldP spid="33" grpId="0" animBg="1"/>
      <p:bldP spid="34" grpId="0" animBg="1"/>
      <p:bldP spid="6" grpId="0"/>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Elipsa 9"/>
          <p:cNvSpPr/>
          <p:nvPr/>
        </p:nvSpPr>
        <p:spPr>
          <a:xfrm>
            <a:off x="294968" y="1858298"/>
            <a:ext cx="540000" cy="540000"/>
          </a:xfrm>
          <a:prstGeom prst="ellipse">
            <a:avLst/>
          </a:prstGeom>
          <a:noFill/>
          <a:ln>
            <a:solidFill>
              <a:srgbClr val="4690D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690D4"/>
              </a:solidFill>
            </a:endParaRPr>
          </a:p>
        </p:txBody>
      </p:sp>
      <p:sp>
        <p:nvSpPr>
          <p:cNvPr id="11" name="PoljeZBesedilom 10"/>
          <p:cNvSpPr txBox="1"/>
          <p:nvPr/>
        </p:nvSpPr>
        <p:spPr>
          <a:xfrm>
            <a:off x="422787" y="1943632"/>
            <a:ext cx="1120878" cy="369332"/>
          </a:xfrm>
          <a:prstGeom prst="rect">
            <a:avLst/>
          </a:prstGeom>
          <a:noFill/>
        </p:spPr>
        <p:txBody>
          <a:bodyPr wrap="square" rtlCol="0">
            <a:spAutoFit/>
          </a:bodyPr>
          <a:lstStyle/>
          <a:p>
            <a:r>
              <a:rPr lang="sl-SI" dirty="0" smtClean="0">
                <a:solidFill>
                  <a:srgbClr val="4690D4"/>
                </a:solidFill>
                <a:latin typeface="+mj-lt"/>
              </a:rPr>
              <a:t>1</a:t>
            </a:r>
            <a:endParaRPr lang="en-US" dirty="0">
              <a:solidFill>
                <a:srgbClr val="4690D4"/>
              </a:solidFill>
              <a:latin typeface="+mj-lt"/>
            </a:endParaRPr>
          </a:p>
        </p:txBody>
      </p:sp>
      <p:sp>
        <p:nvSpPr>
          <p:cNvPr id="12" name="PoljeZBesedilom 11"/>
          <p:cNvSpPr txBox="1"/>
          <p:nvPr/>
        </p:nvSpPr>
        <p:spPr>
          <a:xfrm>
            <a:off x="201562" y="2358195"/>
            <a:ext cx="1524000" cy="307777"/>
          </a:xfrm>
          <a:prstGeom prst="rect">
            <a:avLst/>
          </a:prstGeom>
          <a:noFill/>
        </p:spPr>
        <p:txBody>
          <a:bodyPr wrap="square" rtlCol="0">
            <a:spAutoFit/>
          </a:bodyPr>
          <a:lstStyle/>
          <a:p>
            <a:r>
              <a:rPr lang="sl-SI" sz="1400" dirty="0" err="1" smtClean="0">
                <a:solidFill>
                  <a:srgbClr val="4690D4"/>
                </a:solidFill>
                <a:latin typeface="+mj-lt"/>
              </a:rPr>
              <a:t>company</a:t>
            </a:r>
            <a:endParaRPr lang="en-US" sz="1400" dirty="0">
              <a:solidFill>
                <a:srgbClr val="4690D4"/>
              </a:solidFill>
              <a:latin typeface="+mj-lt"/>
            </a:endParaRPr>
          </a:p>
        </p:txBody>
      </p:sp>
      <p:sp>
        <p:nvSpPr>
          <p:cNvPr id="14" name="Elipsa 13"/>
          <p:cNvSpPr/>
          <p:nvPr/>
        </p:nvSpPr>
        <p:spPr>
          <a:xfrm>
            <a:off x="294968" y="2719986"/>
            <a:ext cx="540000" cy="540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oljeZBesedilom 14"/>
          <p:cNvSpPr txBox="1"/>
          <p:nvPr/>
        </p:nvSpPr>
        <p:spPr>
          <a:xfrm>
            <a:off x="422787" y="2805320"/>
            <a:ext cx="1120878" cy="369332"/>
          </a:xfrm>
          <a:prstGeom prst="rect">
            <a:avLst/>
          </a:prstGeom>
          <a:noFill/>
        </p:spPr>
        <p:txBody>
          <a:bodyPr wrap="square" rtlCol="0">
            <a:spAutoFit/>
          </a:bodyPr>
          <a:lstStyle/>
          <a:p>
            <a:r>
              <a:rPr lang="sl-SI" dirty="0" smtClean="0">
                <a:solidFill>
                  <a:schemeClr val="bg1">
                    <a:lumMod val="85000"/>
                  </a:schemeClr>
                </a:solidFill>
                <a:latin typeface="+mj-lt"/>
              </a:rPr>
              <a:t>2</a:t>
            </a:r>
            <a:endParaRPr lang="en-US" dirty="0">
              <a:solidFill>
                <a:schemeClr val="bg1">
                  <a:lumMod val="85000"/>
                </a:schemeClr>
              </a:solidFill>
              <a:latin typeface="+mj-lt"/>
            </a:endParaRPr>
          </a:p>
        </p:txBody>
      </p:sp>
      <p:sp>
        <p:nvSpPr>
          <p:cNvPr id="16" name="PoljeZBesedilom 15"/>
          <p:cNvSpPr txBox="1"/>
          <p:nvPr/>
        </p:nvSpPr>
        <p:spPr>
          <a:xfrm>
            <a:off x="201562" y="3219883"/>
            <a:ext cx="1524000" cy="307777"/>
          </a:xfrm>
          <a:prstGeom prst="rect">
            <a:avLst/>
          </a:prstGeom>
          <a:noFill/>
        </p:spPr>
        <p:txBody>
          <a:bodyPr wrap="square" rtlCol="0">
            <a:spAutoFit/>
          </a:bodyPr>
          <a:lstStyle/>
          <a:p>
            <a:r>
              <a:rPr lang="sl-SI" sz="1400" dirty="0" err="1" smtClean="0">
                <a:solidFill>
                  <a:schemeClr val="bg1">
                    <a:lumMod val="85000"/>
                  </a:schemeClr>
                </a:solidFill>
                <a:latin typeface="+mj-lt"/>
              </a:rPr>
              <a:t>services</a:t>
            </a:r>
            <a:endParaRPr lang="en-US" sz="1400" dirty="0">
              <a:solidFill>
                <a:schemeClr val="bg1">
                  <a:lumMod val="85000"/>
                </a:schemeClr>
              </a:solidFill>
              <a:latin typeface="+mj-lt"/>
            </a:endParaRPr>
          </a:p>
        </p:txBody>
      </p:sp>
      <p:sp>
        <p:nvSpPr>
          <p:cNvPr id="20" name="Elipsa 19"/>
          <p:cNvSpPr/>
          <p:nvPr/>
        </p:nvSpPr>
        <p:spPr>
          <a:xfrm>
            <a:off x="294968" y="3581674"/>
            <a:ext cx="540000" cy="540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oljeZBesedilom 20"/>
          <p:cNvSpPr txBox="1"/>
          <p:nvPr/>
        </p:nvSpPr>
        <p:spPr>
          <a:xfrm>
            <a:off x="422787" y="3667008"/>
            <a:ext cx="1120878" cy="369332"/>
          </a:xfrm>
          <a:prstGeom prst="rect">
            <a:avLst/>
          </a:prstGeom>
          <a:noFill/>
        </p:spPr>
        <p:txBody>
          <a:bodyPr wrap="square" rtlCol="0">
            <a:spAutoFit/>
          </a:bodyPr>
          <a:lstStyle/>
          <a:p>
            <a:r>
              <a:rPr lang="sl-SI" dirty="0" smtClean="0">
                <a:solidFill>
                  <a:schemeClr val="bg1">
                    <a:lumMod val="85000"/>
                  </a:schemeClr>
                </a:solidFill>
                <a:latin typeface="+mj-lt"/>
              </a:rPr>
              <a:t>3</a:t>
            </a:r>
            <a:endParaRPr lang="en-US" dirty="0">
              <a:solidFill>
                <a:schemeClr val="bg1">
                  <a:lumMod val="85000"/>
                </a:schemeClr>
              </a:solidFill>
              <a:latin typeface="+mj-lt"/>
            </a:endParaRPr>
          </a:p>
        </p:txBody>
      </p:sp>
      <p:sp>
        <p:nvSpPr>
          <p:cNvPr id="22" name="PoljeZBesedilom 21"/>
          <p:cNvSpPr txBox="1"/>
          <p:nvPr/>
        </p:nvSpPr>
        <p:spPr>
          <a:xfrm>
            <a:off x="250722" y="4081571"/>
            <a:ext cx="1524000" cy="307777"/>
          </a:xfrm>
          <a:prstGeom prst="rect">
            <a:avLst/>
          </a:prstGeom>
          <a:noFill/>
        </p:spPr>
        <p:txBody>
          <a:bodyPr wrap="square" rtlCol="0">
            <a:spAutoFit/>
          </a:bodyPr>
          <a:lstStyle/>
          <a:p>
            <a:r>
              <a:rPr lang="sl-SI" sz="1400" dirty="0" err="1" smtClean="0">
                <a:solidFill>
                  <a:schemeClr val="bg1">
                    <a:lumMod val="85000"/>
                  </a:schemeClr>
                </a:solidFill>
                <a:latin typeface="+mj-lt"/>
              </a:rPr>
              <a:t>products</a:t>
            </a:r>
            <a:endParaRPr lang="en-US" sz="1400" dirty="0">
              <a:solidFill>
                <a:schemeClr val="bg1">
                  <a:lumMod val="85000"/>
                </a:schemeClr>
              </a:solidFill>
              <a:latin typeface="+mj-lt"/>
            </a:endParaRPr>
          </a:p>
        </p:txBody>
      </p:sp>
      <p:sp>
        <p:nvSpPr>
          <p:cNvPr id="23" name="Elipsa 22"/>
          <p:cNvSpPr/>
          <p:nvPr/>
        </p:nvSpPr>
        <p:spPr>
          <a:xfrm>
            <a:off x="294968" y="4428676"/>
            <a:ext cx="540000" cy="540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oljeZBesedilom 23"/>
          <p:cNvSpPr txBox="1"/>
          <p:nvPr/>
        </p:nvSpPr>
        <p:spPr>
          <a:xfrm>
            <a:off x="422787" y="4514010"/>
            <a:ext cx="1120878" cy="369332"/>
          </a:xfrm>
          <a:prstGeom prst="rect">
            <a:avLst/>
          </a:prstGeom>
          <a:noFill/>
        </p:spPr>
        <p:txBody>
          <a:bodyPr wrap="square" rtlCol="0">
            <a:spAutoFit/>
          </a:bodyPr>
          <a:lstStyle/>
          <a:p>
            <a:r>
              <a:rPr lang="sl-SI" dirty="0">
                <a:solidFill>
                  <a:schemeClr val="bg1">
                    <a:lumMod val="85000"/>
                  </a:schemeClr>
                </a:solidFill>
                <a:latin typeface="+mj-lt"/>
              </a:rPr>
              <a:t>4</a:t>
            </a:r>
            <a:endParaRPr lang="en-US" dirty="0">
              <a:solidFill>
                <a:schemeClr val="bg1">
                  <a:lumMod val="85000"/>
                </a:schemeClr>
              </a:solidFill>
              <a:latin typeface="+mj-lt"/>
            </a:endParaRPr>
          </a:p>
        </p:txBody>
      </p:sp>
      <p:sp>
        <p:nvSpPr>
          <p:cNvPr id="25" name="PoljeZBesedilom 24"/>
          <p:cNvSpPr txBox="1"/>
          <p:nvPr/>
        </p:nvSpPr>
        <p:spPr>
          <a:xfrm>
            <a:off x="221226" y="4928573"/>
            <a:ext cx="1524000" cy="307777"/>
          </a:xfrm>
          <a:prstGeom prst="rect">
            <a:avLst/>
          </a:prstGeom>
          <a:noFill/>
        </p:spPr>
        <p:txBody>
          <a:bodyPr wrap="square" rtlCol="0">
            <a:spAutoFit/>
          </a:bodyPr>
          <a:lstStyle/>
          <a:p>
            <a:r>
              <a:rPr lang="sl-SI" sz="1400" dirty="0" err="1" smtClean="0">
                <a:solidFill>
                  <a:schemeClr val="bg1">
                    <a:lumMod val="85000"/>
                  </a:schemeClr>
                </a:solidFill>
                <a:latin typeface="+mj-lt"/>
              </a:rPr>
              <a:t>contacts</a:t>
            </a:r>
            <a:endParaRPr lang="en-US" sz="1400" dirty="0">
              <a:solidFill>
                <a:schemeClr val="bg1">
                  <a:lumMod val="85000"/>
                </a:schemeClr>
              </a:solidFill>
              <a:latin typeface="+mj-lt"/>
            </a:endParaRPr>
          </a:p>
        </p:txBody>
      </p:sp>
      <p:pic>
        <p:nvPicPr>
          <p:cNvPr id="26" name="Slika 2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59846" y="339203"/>
            <a:ext cx="1209584" cy="340932"/>
          </a:xfrm>
          <a:prstGeom prst="rect">
            <a:avLst/>
          </a:prstGeom>
        </p:spPr>
      </p:pic>
      <p:sp>
        <p:nvSpPr>
          <p:cNvPr id="28" name="Freeform 12"/>
          <p:cNvSpPr>
            <a:spLocks/>
          </p:cNvSpPr>
          <p:nvPr/>
        </p:nvSpPr>
        <p:spPr bwMode="auto">
          <a:xfrm>
            <a:off x="6817531" y="2080476"/>
            <a:ext cx="1068917" cy="1763184"/>
          </a:xfrm>
          <a:custGeom>
            <a:avLst/>
            <a:gdLst>
              <a:gd name="T0" fmla="*/ 554 w 554"/>
              <a:gd name="T1" fmla="*/ 915 h 915"/>
              <a:gd name="T2" fmla="*/ 0 w 554"/>
              <a:gd name="T3" fmla="*/ 0 h 915"/>
            </a:gdLst>
            <a:ahLst/>
            <a:cxnLst>
              <a:cxn ang="0">
                <a:pos x="T0" y="T1"/>
              </a:cxn>
              <a:cxn ang="0">
                <a:pos x="T2" y="T3"/>
              </a:cxn>
            </a:cxnLst>
            <a:rect l="0" t="0" r="r" b="b"/>
            <a:pathLst>
              <a:path w="554" h="915">
                <a:moveTo>
                  <a:pt x="554" y="915"/>
                </a:moveTo>
                <a:cubicBezTo>
                  <a:pt x="523" y="530"/>
                  <a:pt x="309" y="197"/>
                  <a:pt x="0" y="0"/>
                </a:cubicBezTo>
              </a:path>
            </a:pathLst>
          </a:custGeom>
          <a:noFill/>
          <a:ln w="22225" cap="flat">
            <a:solidFill>
              <a:schemeClr val="bg1">
                <a:lumMod val="75000"/>
              </a:schemeClr>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 name="Freeform 13"/>
          <p:cNvSpPr>
            <a:spLocks/>
          </p:cNvSpPr>
          <p:nvPr/>
        </p:nvSpPr>
        <p:spPr bwMode="auto">
          <a:xfrm>
            <a:off x="4935815" y="1720643"/>
            <a:ext cx="1881717" cy="359833"/>
          </a:xfrm>
          <a:custGeom>
            <a:avLst/>
            <a:gdLst>
              <a:gd name="T0" fmla="*/ 976 w 976"/>
              <a:gd name="T1" fmla="*/ 187 h 187"/>
              <a:gd name="T2" fmla="*/ 332 w 976"/>
              <a:gd name="T3" fmla="*/ 0 h 187"/>
              <a:gd name="T4" fmla="*/ 0 w 976"/>
              <a:gd name="T5" fmla="*/ 46 h 187"/>
            </a:gdLst>
            <a:ahLst/>
            <a:cxnLst>
              <a:cxn ang="0">
                <a:pos x="T0" y="T1"/>
              </a:cxn>
              <a:cxn ang="0">
                <a:pos x="T2" y="T3"/>
              </a:cxn>
              <a:cxn ang="0">
                <a:pos x="T4" y="T5"/>
              </a:cxn>
            </a:cxnLst>
            <a:rect l="0" t="0" r="r" b="b"/>
            <a:pathLst>
              <a:path w="976" h="187">
                <a:moveTo>
                  <a:pt x="976" y="187"/>
                </a:moveTo>
                <a:cubicBezTo>
                  <a:pt x="790" y="69"/>
                  <a:pt x="569" y="0"/>
                  <a:pt x="332" y="0"/>
                </a:cubicBezTo>
                <a:cubicBezTo>
                  <a:pt x="217" y="0"/>
                  <a:pt x="106" y="16"/>
                  <a:pt x="0" y="46"/>
                </a:cubicBezTo>
              </a:path>
            </a:pathLst>
          </a:custGeom>
          <a:noFill/>
          <a:ln w="22225" cap="flat">
            <a:solidFill>
              <a:schemeClr val="bg1">
                <a:lumMod val="75000"/>
              </a:schemeClr>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 name="Freeform 14"/>
          <p:cNvSpPr>
            <a:spLocks/>
          </p:cNvSpPr>
          <p:nvPr/>
        </p:nvSpPr>
        <p:spPr bwMode="auto">
          <a:xfrm>
            <a:off x="7135031" y="3843659"/>
            <a:ext cx="759884" cy="1909233"/>
          </a:xfrm>
          <a:custGeom>
            <a:avLst/>
            <a:gdLst>
              <a:gd name="T0" fmla="*/ 0 w 394"/>
              <a:gd name="T1" fmla="*/ 991 h 991"/>
              <a:gd name="T2" fmla="*/ 394 w 394"/>
              <a:gd name="T3" fmla="*/ 101 h 991"/>
              <a:gd name="T4" fmla="*/ 389 w 394"/>
              <a:gd name="T5" fmla="*/ 0 h 991"/>
            </a:gdLst>
            <a:ahLst/>
            <a:cxnLst>
              <a:cxn ang="0">
                <a:pos x="T0" y="T1"/>
              </a:cxn>
              <a:cxn ang="0">
                <a:pos x="T2" y="T3"/>
              </a:cxn>
              <a:cxn ang="0">
                <a:pos x="T4" y="T5"/>
              </a:cxn>
            </a:cxnLst>
            <a:rect l="0" t="0" r="r" b="b"/>
            <a:pathLst>
              <a:path w="394" h="991">
                <a:moveTo>
                  <a:pt x="0" y="991"/>
                </a:moveTo>
                <a:cubicBezTo>
                  <a:pt x="242" y="771"/>
                  <a:pt x="394" y="454"/>
                  <a:pt x="394" y="101"/>
                </a:cubicBezTo>
                <a:cubicBezTo>
                  <a:pt x="394" y="67"/>
                  <a:pt x="392" y="34"/>
                  <a:pt x="389" y="0"/>
                </a:cubicBezTo>
              </a:path>
            </a:pathLst>
          </a:custGeom>
          <a:noFill/>
          <a:ln w="22225" cap="flat">
            <a:solidFill>
              <a:schemeClr val="bg1">
                <a:lumMod val="75000"/>
              </a:schemeClr>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1" name="Rectangle 7"/>
          <p:cNvSpPr>
            <a:spLocks/>
          </p:cNvSpPr>
          <p:nvPr/>
        </p:nvSpPr>
        <p:spPr bwMode="auto">
          <a:xfrm>
            <a:off x="1324662" y="1359916"/>
            <a:ext cx="2610501" cy="913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r"/>
            <a:r>
              <a:rPr lang="sl-SI" sz="2000" dirty="0" err="1" smtClean="0">
                <a:solidFill>
                  <a:srgbClr val="4690D5"/>
                </a:solidFill>
                <a:latin typeface="Source Sans Pro Light" panose="020B0403030403020204" pitchFamily="34" charset="-18"/>
                <a:ea typeface="ＭＳ Ｐゴシック" charset="0"/>
                <a:cs typeface="Lato Light" charset="0"/>
                <a:sym typeface="Lato Light" charset="0"/>
              </a:rPr>
              <a:t>Šumer</a:t>
            </a:r>
            <a:r>
              <a:rPr lang="sl-SI" sz="2000" dirty="0" smtClean="0">
                <a:solidFill>
                  <a:srgbClr val="4690D5"/>
                </a:solidFill>
                <a:latin typeface="Source Sans Pro Light" panose="020B0403030403020204" pitchFamily="34" charset="-18"/>
                <a:ea typeface="ＭＳ Ｐゴシック" charset="0"/>
                <a:cs typeface="Lato Light" charset="0"/>
                <a:sym typeface="Lato Light" charset="0"/>
              </a:rPr>
              <a:t> </a:t>
            </a:r>
            <a:r>
              <a:rPr lang="sl-SI" sz="2000" dirty="0" err="1" smtClean="0">
                <a:solidFill>
                  <a:srgbClr val="4690D5"/>
                </a:solidFill>
                <a:latin typeface="Source Sans Pro Light" panose="020B0403030403020204" pitchFamily="34" charset="-18"/>
                <a:ea typeface="ＭＳ Ｐゴシック" charset="0"/>
                <a:cs typeface="Lato Light" charset="0"/>
                <a:sym typeface="Lato Light" charset="0"/>
              </a:rPr>
              <a:t>d.o.o</a:t>
            </a:r>
            <a:r>
              <a:rPr lang="sl-SI" sz="2000" dirty="0" smtClean="0">
                <a:solidFill>
                  <a:srgbClr val="4690D5"/>
                </a:solidFill>
                <a:latin typeface="Source Sans Pro Light" panose="020B0403030403020204" pitchFamily="34" charset="-18"/>
                <a:ea typeface="ＭＳ Ｐゴシック" charset="0"/>
                <a:cs typeface="Lato Light" charset="0"/>
                <a:sym typeface="Lato Light" charset="0"/>
              </a:rPr>
              <a:t>.</a:t>
            </a:r>
            <a:endParaRPr lang="en-US" sz="2000" dirty="0">
              <a:solidFill>
                <a:srgbClr val="4690D5"/>
              </a:solidFill>
              <a:latin typeface="Source Sans Pro Light" panose="020B0403030403020204" pitchFamily="34" charset="-18"/>
              <a:ea typeface="ＭＳ Ｐゴシック" charset="0"/>
              <a:cs typeface="Lato Light" charset="0"/>
              <a:sym typeface="Lato Light" charset="0"/>
            </a:endParaRPr>
          </a:p>
          <a:p>
            <a:pPr algn="r"/>
            <a:r>
              <a:rPr lang="en-GB" sz="1200" dirty="0" smtClean="0">
                <a:solidFill>
                  <a:srgbClr val="4D4D4D"/>
                </a:solidFill>
                <a:latin typeface="+mj-lt"/>
                <a:ea typeface="ＭＳ Ｐゴシック" charset="0"/>
                <a:cs typeface="Lato Light" charset="0"/>
                <a:sym typeface="Lato Light" charset="0"/>
              </a:rPr>
              <a:t>Location: Ljubečna, Slovenia</a:t>
            </a:r>
          </a:p>
          <a:p>
            <a:pPr algn="r"/>
            <a:r>
              <a:rPr lang="en-GB" sz="1200" dirty="0" smtClean="0">
                <a:solidFill>
                  <a:srgbClr val="4D4D4D"/>
                </a:solidFill>
                <a:latin typeface="+mj-lt"/>
                <a:ea typeface="ＭＳ Ｐゴシック" charset="0"/>
                <a:cs typeface="Lato Light" charset="0"/>
                <a:sym typeface="Lato Light" charset="0"/>
              </a:rPr>
              <a:t>Objects:12 982m2</a:t>
            </a:r>
          </a:p>
          <a:p>
            <a:pPr algn="r"/>
            <a:r>
              <a:rPr lang="en-GB" sz="1200" dirty="0" smtClean="0">
                <a:solidFill>
                  <a:srgbClr val="4D4D4D"/>
                </a:solidFill>
                <a:latin typeface="+mj-lt"/>
                <a:ea typeface="ＭＳ Ｐゴシック" charset="0"/>
                <a:cs typeface="Lato Light" charset="0"/>
                <a:sym typeface="Lato Light" charset="0"/>
              </a:rPr>
              <a:t>Area: 45 298 m2</a:t>
            </a:r>
          </a:p>
          <a:p>
            <a:pPr algn="r"/>
            <a:r>
              <a:rPr lang="en-GB" sz="1200" dirty="0" smtClean="0">
                <a:solidFill>
                  <a:srgbClr val="4D4D4D"/>
                </a:solidFill>
                <a:latin typeface="+mj-lt"/>
                <a:ea typeface="ＭＳ Ｐゴシック" charset="0"/>
                <a:cs typeface="Lato Light" charset="0"/>
                <a:sym typeface="Lato Light" charset="0"/>
              </a:rPr>
              <a:t>Employee: </a:t>
            </a:r>
            <a:r>
              <a:rPr lang="sl-SI" sz="1200" dirty="0" smtClean="0">
                <a:solidFill>
                  <a:srgbClr val="4D4D4D"/>
                </a:solidFill>
                <a:latin typeface="+mj-lt"/>
                <a:ea typeface="ＭＳ Ｐゴシック" charset="0"/>
                <a:cs typeface="Lato Light" charset="0"/>
                <a:sym typeface="Lato Light" charset="0"/>
              </a:rPr>
              <a:t>320</a:t>
            </a:r>
            <a:endParaRPr lang="en-GB" sz="1200" dirty="0" smtClean="0">
              <a:solidFill>
                <a:srgbClr val="4D4D4D"/>
              </a:solidFill>
              <a:latin typeface="+mj-lt"/>
              <a:ea typeface="ＭＳ Ｐゴシック" charset="0"/>
              <a:cs typeface="Lato Light" charset="0"/>
              <a:sym typeface="Lato Light" charset="0"/>
            </a:endParaRPr>
          </a:p>
          <a:p>
            <a:pPr algn="r"/>
            <a:r>
              <a:rPr lang="en-GB" sz="1200" dirty="0" smtClean="0">
                <a:solidFill>
                  <a:srgbClr val="4D4D4D"/>
                </a:solidFill>
                <a:latin typeface="+mj-lt"/>
                <a:ea typeface="ＭＳ Ｐゴシック" charset="0"/>
                <a:cs typeface="Lato Light" charset="0"/>
                <a:sym typeface="Lato Light" charset="0"/>
              </a:rPr>
              <a:t>Activity: </a:t>
            </a:r>
            <a:r>
              <a:rPr lang="en-GB" sz="1200" dirty="0" err="1" smtClean="0">
                <a:solidFill>
                  <a:srgbClr val="4D4D4D"/>
                </a:solidFill>
                <a:latin typeface="+mj-lt"/>
                <a:ea typeface="ＭＳ Ｐゴシック" charset="0"/>
                <a:cs typeface="Lato Light" charset="0"/>
                <a:sym typeface="Lato Light" charset="0"/>
              </a:rPr>
              <a:t>RRA</a:t>
            </a:r>
            <a:r>
              <a:rPr lang="en-GB" sz="1200" dirty="0" smtClean="0">
                <a:solidFill>
                  <a:srgbClr val="4D4D4D"/>
                </a:solidFill>
                <a:latin typeface="+mj-lt"/>
                <a:ea typeface="ＭＳ Ｐゴシック" charset="0"/>
                <a:cs typeface="Lato Light" charset="0"/>
                <a:sym typeface="Lato Light" charset="0"/>
              </a:rPr>
              <a:t> unit, development of products, machines and devices. Technology of products, processes, production and assembly</a:t>
            </a:r>
            <a:r>
              <a:rPr lang="en-GB" sz="1067" dirty="0" smtClean="0">
                <a:solidFill>
                  <a:srgbClr val="4D4D4D"/>
                </a:solidFill>
                <a:latin typeface="Lato Light" charset="0"/>
                <a:ea typeface="ＭＳ Ｐゴシック" charset="0"/>
                <a:cs typeface="Lato Light" charset="0"/>
                <a:sym typeface="Lato Light" charset="0"/>
              </a:rPr>
              <a:t>.</a:t>
            </a:r>
            <a:endParaRPr lang="en-GB" sz="1067" dirty="0">
              <a:solidFill>
                <a:srgbClr val="4D4D4D"/>
              </a:solidFill>
              <a:latin typeface="Lato Light" charset="0"/>
              <a:ea typeface="ＭＳ Ｐゴシック" charset="0"/>
              <a:cs typeface="Lato Light" charset="0"/>
              <a:sym typeface="Lato Light" charset="0"/>
            </a:endParaRPr>
          </a:p>
        </p:txBody>
      </p:sp>
      <p:sp>
        <p:nvSpPr>
          <p:cNvPr id="38" name="Rectangle 7"/>
          <p:cNvSpPr>
            <a:spLocks/>
          </p:cNvSpPr>
          <p:nvPr/>
        </p:nvSpPr>
        <p:spPr bwMode="auto">
          <a:xfrm>
            <a:off x="7868271" y="5364369"/>
            <a:ext cx="2595374" cy="124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l"/>
            <a:r>
              <a:rPr lang="sl-SI" sz="2000" dirty="0" smtClean="0">
                <a:solidFill>
                  <a:schemeClr val="bg1">
                    <a:lumMod val="75000"/>
                  </a:schemeClr>
                </a:solidFill>
                <a:latin typeface="Source Sans Pro Light" panose="020B0403030403020204" pitchFamily="34" charset="-18"/>
                <a:ea typeface="ＭＳ Ｐゴシック" charset="0"/>
                <a:cs typeface="Lato Light" charset="0"/>
                <a:sym typeface="Lato Light" charset="0"/>
              </a:rPr>
              <a:t>Slovenska Bistrica</a:t>
            </a:r>
            <a:endParaRPr lang="en-US" sz="2000" dirty="0">
              <a:solidFill>
                <a:schemeClr val="bg1">
                  <a:lumMod val="75000"/>
                </a:schemeClr>
              </a:solidFill>
              <a:latin typeface="Source Sans Pro Light" panose="020B0403030403020204" pitchFamily="34" charset="-18"/>
              <a:ea typeface="ＭＳ Ｐゴシック" charset="0"/>
              <a:cs typeface="Lato Light" charset="0"/>
              <a:sym typeface="Lato Light" charset="0"/>
            </a:endParaRPr>
          </a:p>
          <a:p>
            <a:r>
              <a:rPr lang="en-GB" sz="1200" dirty="0" smtClean="0">
                <a:solidFill>
                  <a:srgbClr val="4D4D4D"/>
                </a:solidFill>
                <a:ea typeface="ＭＳ Ｐゴシック" charset="0"/>
                <a:cs typeface="Lato Light" charset="0"/>
                <a:sym typeface="Lato Light" charset="0"/>
              </a:rPr>
              <a:t>Location </a:t>
            </a:r>
            <a:r>
              <a:rPr lang="en-GB" sz="1200" dirty="0" smtClean="0">
                <a:solidFill>
                  <a:srgbClr val="4D4D4D"/>
                </a:solidFill>
                <a:latin typeface="+mj-lt"/>
                <a:ea typeface="ＭＳ Ｐゴシック" charset="0"/>
                <a:cs typeface="Lato Light" charset="0"/>
                <a:sym typeface="Lato Light" charset="0"/>
              </a:rPr>
              <a:t>: </a:t>
            </a:r>
            <a:r>
              <a:rPr lang="en-GB" sz="1200" dirty="0" err="1" smtClean="0">
                <a:solidFill>
                  <a:srgbClr val="4D4D4D"/>
                </a:solidFill>
                <a:latin typeface="+mj-lt"/>
                <a:ea typeface="ＭＳ Ｐゴシック" charset="0"/>
                <a:cs typeface="Lato Light" charset="0"/>
                <a:sym typeface="Lato Light" charset="0"/>
              </a:rPr>
              <a:t>Slovenska</a:t>
            </a:r>
            <a:r>
              <a:rPr lang="en-GB" sz="1200" dirty="0" smtClean="0">
                <a:solidFill>
                  <a:srgbClr val="4D4D4D"/>
                </a:solidFill>
                <a:latin typeface="+mj-lt"/>
                <a:ea typeface="ＭＳ Ｐゴシック" charset="0"/>
                <a:cs typeface="Lato Light" charset="0"/>
                <a:sym typeface="Lato Light" charset="0"/>
              </a:rPr>
              <a:t> Bistrica, Slovenia</a:t>
            </a:r>
          </a:p>
          <a:p>
            <a:r>
              <a:rPr lang="en-GB" sz="1200" dirty="0" smtClean="0">
                <a:solidFill>
                  <a:srgbClr val="4D4D4D"/>
                </a:solidFill>
                <a:ea typeface="ＭＳ Ｐゴシック" charset="0"/>
                <a:cs typeface="Lato Light" charset="0"/>
                <a:sym typeface="Lato Light" charset="0"/>
              </a:rPr>
              <a:t>Objects </a:t>
            </a:r>
            <a:r>
              <a:rPr lang="en-GB" sz="1200" dirty="0" smtClean="0">
                <a:solidFill>
                  <a:srgbClr val="4D4D4D"/>
                </a:solidFill>
                <a:latin typeface="+mj-lt"/>
                <a:ea typeface="ＭＳ Ｐゴシック" charset="0"/>
                <a:cs typeface="Lato Light" charset="0"/>
                <a:sym typeface="Lato Light" charset="0"/>
              </a:rPr>
              <a:t>: 280m2</a:t>
            </a:r>
          </a:p>
          <a:p>
            <a:r>
              <a:rPr lang="en-GB" sz="1200" dirty="0" smtClean="0">
                <a:solidFill>
                  <a:srgbClr val="4D4D4D"/>
                </a:solidFill>
                <a:ea typeface="ＭＳ Ｐゴシック" charset="0"/>
                <a:cs typeface="Lato Light" charset="0"/>
                <a:sym typeface="Lato Light" charset="0"/>
              </a:rPr>
              <a:t>Area </a:t>
            </a:r>
            <a:r>
              <a:rPr lang="en-GB" sz="1200" dirty="0" smtClean="0">
                <a:solidFill>
                  <a:srgbClr val="4D4D4D"/>
                </a:solidFill>
                <a:latin typeface="+mj-lt"/>
                <a:ea typeface="ＭＳ Ｐゴシック" charset="0"/>
                <a:cs typeface="Lato Light" charset="0"/>
                <a:sym typeface="Lato Light" charset="0"/>
              </a:rPr>
              <a:t>: 1100 m2</a:t>
            </a:r>
          </a:p>
          <a:p>
            <a:r>
              <a:rPr lang="en-GB" sz="1200" dirty="0" smtClean="0">
                <a:solidFill>
                  <a:srgbClr val="4D4D4D"/>
                </a:solidFill>
                <a:ea typeface="ＭＳ Ｐゴシック" charset="0"/>
                <a:cs typeface="Lato Light" charset="0"/>
                <a:sym typeface="Lato Light" charset="0"/>
              </a:rPr>
              <a:t>Employee </a:t>
            </a:r>
            <a:r>
              <a:rPr lang="en-GB" sz="1200" dirty="0" smtClean="0">
                <a:solidFill>
                  <a:srgbClr val="4D4D4D"/>
                </a:solidFill>
                <a:latin typeface="+mj-lt"/>
                <a:ea typeface="ＭＳ Ｐゴシック" charset="0"/>
                <a:cs typeface="Lato Light" charset="0"/>
                <a:sym typeface="Lato Light" charset="0"/>
              </a:rPr>
              <a:t>: 4</a:t>
            </a:r>
          </a:p>
          <a:p>
            <a:r>
              <a:rPr lang="en-GB" sz="1200" dirty="0" smtClean="0">
                <a:solidFill>
                  <a:srgbClr val="4D4D4D"/>
                </a:solidFill>
                <a:ea typeface="ＭＳ Ｐゴシック" charset="0"/>
                <a:cs typeface="Lato Light" charset="0"/>
                <a:sym typeface="Lato Light" charset="0"/>
              </a:rPr>
              <a:t>Activity </a:t>
            </a:r>
            <a:r>
              <a:rPr lang="en-GB" sz="1200" dirty="0" smtClean="0">
                <a:solidFill>
                  <a:srgbClr val="4D4D4D"/>
                </a:solidFill>
                <a:latin typeface="+mj-lt"/>
                <a:ea typeface="ＭＳ Ｐゴシック" charset="0"/>
                <a:cs typeface="Lato Light" charset="0"/>
                <a:sym typeface="Lato Light" charset="0"/>
              </a:rPr>
              <a:t>: turning and drilling</a:t>
            </a:r>
            <a:endParaRPr lang="en-GB" sz="1200" dirty="0">
              <a:solidFill>
                <a:srgbClr val="4D4D4D"/>
              </a:solidFill>
              <a:latin typeface="+mj-lt"/>
              <a:ea typeface="ＭＳ Ｐゴシック" charset="0"/>
              <a:cs typeface="Lato Light" charset="0"/>
              <a:sym typeface="Lato Light" charset="0"/>
            </a:endParaRPr>
          </a:p>
        </p:txBody>
      </p:sp>
      <p:sp>
        <p:nvSpPr>
          <p:cNvPr id="39" name="Rectangle 7"/>
          <p:cNvSpPr>
            <a:spLocks/>
          </p:cNvSpPr>
          <p:nvPr/>
        </p:nvSpPr>
        <p:spPr bwMode="auto">
          <a:xfrm>
            <a:off x="7868271" y="1537256"/>
            <a:ext cx="2023913" cy="149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l"/>
            <a:r>
              <a:rPr lang="sl-SI" sz="2000" dirty="0" smtClean="0">
                <a:solidFill>
                  <a:schemeClr val="bg1">
                    <a:lumMod val="75000"/>
                  </a:schemeClr>
                </a:solidFill>
                <a:latin typeface="Source Sans Pro Light" panose="020B0403030403020204" pitchFamily="34" charset="-18"/>
                <a:ea typeface="ＭＳ Ｐゴシック" charset="0"/>
                <a:cs typeface="Lato Light" charset="0"/>
                <a:sym typeface="Lato Light" charset="0"/>
              </a:rPr>
              <a:t>Lendava</a:t>
            </a:r>
            <a:endParaRPr lang="en-US" sz="2000" dirty="0">
              <a:solidFill>
                <a:schemeClr val="bg1">
                  <a:lumMod val="75000"/>
                </a:schemeClr>
              </a:solidFill>
              <a:latin typeface="Source Sans Pro Light" panose="020B0403030403020204" pitchFamily="34" charset="-18"/>
              <a:ea typeface="ＭＳ Ｐゴシック" charset="0"/>
              <a:cs typeface="Lato Light" charset="0"/>
              <a:sym typeface="Lato Light" charset="0"/>
            </a:endParaRPr>
          </a:p>
          <a:p>
            <a:pPr algn="l"/>
            <a:r>
              <a:rPr lang="en-GB" sz="1200" dirty="0" smtClean="0">
                <a:solidFill>
                  <a:srgbClr val="4D4D4D"/>
                </a:solidFill>
                <a:latin typeface="+mj-lt"/>
                <a:ea typeface="ＭＳ Ｐゴシック" charset="0"/>
                <a:cs typeface="Lato Light" charset="0"/>
                <a:sym typeface="Lato Light" charset="0"/>
              </a:rPr>
              <a:t>Location: </a:t>
            </a:r>
            <a:r>
              <a:rPr lang="en-GB" sz="1200" dirty="0" err="1" smtClean="0">
                <a:solidFill>
                  <a:srgbClr val="4D4D4D"/>
                </a:solidFill>
                <a:latin typeface="+mj-lt"/>
                <a:ea typeface="ＭＳ Ｐゴシック" charset="0"/>
                <a:cs typeface="Lato Light" charset="0"/>
                <a:sym typeface="Lato Light" charset="0"/>
              </a:rPr>
              <a:t>Lendava</a:t>
            </a:r>
            <a:r>
              <a:rPr lang="en-GB" sz="1200" dirty="0" smtClean="0">
                <a:solidFill>
                  <a:srgbClr val="4D4D4D"/>
                </a:solidFill>
                <a:latin typeface="+mj-lt"/>
                <a:ea typeface="ＭＳ Ｐゴシック" charset="0"/>
                <a:cs typeface="Lato Light" charset="0"/>
                <a:sym typeface="Lato Light" charset="0"/>
              </a:rPr>
              <a:t>, Slovenia</a:t>
            </a:r>
          </a:p>
          <a:p>
            <a:pPr algn="l"/>
            <a:r>
              <a:rPr lang="en-GB" sz="1200" dirty="0" smtClean="0">
                <a:solidFill>
                  <a:srgbClr val="4D4D4D"/>
                </a:solidFill>
                <a:latin typeface="+mj-lt"/>
                <a:ea typeface="ＭＳ Ｐゴシック" charset="0"/>
                <a:cs typeface="Lato Light" charset="0"/>
                <a:sym typeface="Lato Light" charset="0"/>
              </a:rPr>
              <a:t>Objects: 1574 m2</a:t>
            </a:r>
          </a:p>
          <a:p>
            <a:pPr algn="l"/>
            <a:r>
              <a:rPr lang="en-GB" sz="1200" dirty="0" smtClean="0">
                <a:solidFill>
                  <a:srgbClr val="4D4D4D"/>
                </a:solidFill>
                <a:latin typeface="+mj-lt"/>
                <a:ea typeface="ＭＳ Ｐゴシック" charset="0"/>
                <a:cs typeface="Lato Light" charset="0"/>
                <a:sym typeface="Lato Light" charset="0"/>
              </a:rPr>
              <a:t>Area: 4732 m2</a:t>
            </a:r>
          </a:p>
          <a:p>
            <a:pPr algn="l"/>
            <a:r>
              <a:rPr lang="en-GB" sz="1200" dirty="0" smtClean="0">
                <a:solidFill>
                  <a:srgbClr val="4D4D4D"/>
                </a:solidFill>
                <a:latin typeface="+mj-lt"/>
                <a:ea typeface="ＭＳ Ｐゴシック" charset="0"/>
                <a:cs typeface="Lato Light" charset="0"/>
                <a:sym typeface="Lato Light" charset="0"/>
              </a:rPr>
              <a:t>Employee: 24</a:t>
            </a:r>
          </a:p>
          <a:p>
            <a:pPr algn="l"/>
            <a:r>
              <a:rPr lang="en-GB" sz="1200" dirty="0" smtClean="0">
                <a:solidFill>
                  <a:srgbClr val="4D4D4D"/>
                </a:solidFill>
                <a:latin typeface="+mj-lt"/>
                <a:ea typeface="ＭＳ Ｐゴシック" charset="0"/>
                <a:cs typeface="Lato Light" charset="0"/>
                <a:sym typeface="Lato Light" charset="0"/>
              </a:rPr>
              <a:t>Activity: production of plastic components and assembly</a:t>
            </a:r>
            <a:endParaRPr lang="en-GB" sz="1200" dirty="0">
              <a:solidFill>
                <a:srgbClr val="4D4D4D"/>
              </a:solidFill>
              <a:latin typeface="+mj-lt"/>
              <a:ea typeface="ＭＳ Ｐゴシック" charset="0"/>
              <a:cs typeface="Lato Light" charset="0"/>
              <a:sym typeface="Lato Light" charset="0"/>
            </a:endParaRPr>
          </a:p>
        </p:txBody>
      </p:sp>
      <p:sp>
        <p:nvSpPr>
          <p:cNvPr id="40" name="Rectangle 7"/>
          <p:cNvSpPr>
            <a:spLocks/>
          </p:cNvSpPr>
          <p:nvPr/>
        </p:nvSpPr>
        <p:spPr bwMode="auto">
          <a:xfrm>
            <a:off x="8752962" y="3335262"/>
            <a:ext cx="2023913" cy="1633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l"/>
            <a:r>
              <a:rPr lang="sl-SI" sz="2000" dirty="0" smtClean="0">
                <a:solidFill>
                  <a:schemeClr val="bg1">
                    <a:lumMod val="75000"/>
                  </a:schemeClr>
                </a:solidFill>
                <a:latin typeface="Source Sans Pro Light" panose="020B0403030403020204" pitchFamily="34" charset="-18"/>
                <a:ea typeface="ＭＳ Ｐゴシック" charset="0"/>
                <a:cs typeface="Lato Light" charset="0"/>
                <a:sym typeface="Lato Light" charset="0"/>
              </a:rPr>
              <a:t>Srbija</a:t>
            </a:r>
            <a:endParaRPr lang="en-US" sz="2000" dirty="0">
              <a:solidFill>
                <a:schemeClr val="bg1">
                  <a:lumMod val="75000"/>
                </a:schemeClr>
              </a:solidFill>
              <a:latin typeface="Source Sans Pro Light" panose="020B0403030403020204" pitchFamily="34" charset="-18"/>
              <a:ea typeface="ＭＳ Ｐゴシック" charset="0"/>
              <a:cs typeface="Lato Light" charset="0"/>
              <a:sym typeface="Lato Light" charset="0"/>
            </a:endParaRPr>
          </a:p>
          <a:p>
            <a:r>
              <a:rPr lang="en-GB" sz="1200" dirty="0" smtClean="0">
                <a:solidFill>
                  <a:srgbClr val="4D4D4D"/>
                </a:solidFill>
                <a:ea typeface="ＭＳ Ｐゴシック" charset="0"/>
                <a:cs typeface="Lato Light" charset="0"/>
                <a:sym typeface="Lato Light" charset="0"/>
              </a:rPr>
              <a:t>Location </a:t>
            </a:r>
            <a:r>
              <a:rPr lang="en-GB" sz="1200" dirty="0" smtClean="0">
                <a:solidFill>
                  <a:srgbClr val="4D4D4D"/>
                </a:solidFill>
                <a:latin typeface="+mj-lt"/>
                <a:ea typeface="ＭＳ Ｐゴシック" charset="0"/>
                <a:cs typeface="Lato Light" charset="0"/>
                <a:sym typeface="Lato Light" charset="0"/>
              </a:rPr>
              <a:t>: Ad</a:t>
            </a:r>
            <a:r>
              <a:rPr lang="sl-SI" sz="1200" dirty="0" smtClean="0">
                <a:solidFill>
                  <a:srgbClr val="4D4D4D"/>
                </a:solidFill>
                <a:latin typeface="+mj-lt"/>
                <a:ea typeface="ＭＳ Ｐゴシック" charset="0"/>
                <a:cs typeface="Lato Light" charset="0"/>
                <a:sym typeface="Lato Light" charset="0"/>
              </a:rPr>
              <a:t>a</a:t>
            </a:r>
            <a:r>
              <a:rPr lang="en-GB" sz="1200" dirty="0" err="1" smtClean="0">
                <a:solidFill>
                  <a:srgbClr val="4D4D4D"/>
                </a:solidFill>
                <a:latin typeface="+mj-lt"/>
                <a:ea typeface="ＭＳ Ｐゴシック" charset="0"/>
                <a:cs typeface="Lato Light" charset="0"/>
                <a:sym typeface="Lato Light" charset="0"/>
              </a:rPr>
              <a:t>ševci</a:t>
            </a:r>
            <a:r>
              <a:rPr lang="en-GB" sz="1200" dirty="0" smtClean="0">
                <a:solidFill>
                  <a:srgbClr val="4D4D4D"/>
                </a:solidFill>
                <a:latin typeface="+mj-lt"/>
                <a:ea typeface="ＭＳ Ｐゴシック" charset="0"/>
                <a:cs typeface="Lato Light" charset="0"/>
                <a:sym typeface="Lato Light" charset="0"/>
              </a:rPr>
              <a:t>, Serbia</a:t>
            </a:r>
          </a:p>
          <a:p>
            <a:r>
              <a:rPr lang="en-GB" sz="1200" dirty="0" smtClean="0">
                <a:solidFill>
                  <a:srgbClr val="4D4D4D"/>
                </a:solidFill>
                <a:ea typeface="ＭＳ Ｐゴシック" charset="0"/>
                <a:cs typeface="Lato Light" charset="0"/>
                <a:sym typeface="Lato Light" charset="0"/>
              </a:rPr>
              <a:t>Objects </a:t>
            </a:r>
            <a:r>
              <a:rPr lang="en-GB" sz="1200" dirty="0" smtClean="0">
                <a:solidFill>
                  <a:srgbClr val="4D4D4D"/>
                </a:solidFill>
                <a:latin typeface="+mj-lt"/>
                <a:ea typeface="ＭＳ Ｐゴシック" charset="0"/>
                <a:cs typeface="Lato Light" charset="0"/>
                <a:sym typeface="Lato Light" charset="0"/>
              </a:rPr>
              <a:t>: 3600m2</a:t>
            </a:r>
          </a:p>
          <a:p>
            <a:r>
              <a:rPr lang="en-GB" sz="1200" dirty="0" smtClean="0">
                <a:solidFill>
                  <a:srgbClr val="4D4D4D"/>
                </a:solidFill>
                <a:ea typeface="ＭＳ Ｐゴシック" charset="0"/>
                <a:cs typeface="Lato Light" charset="0"/>
                <a:sym typeface="Lato Light" charset="0"/>
              </a:rPr>
              <a:t>Area </a:t>
            </a:r>
            <a:r>
              <a:rPr lang="en-GB" sz="1200" dirty="0" smtClean="0">
                <a:solidFill>
                  <a:srgbClr val="4D4D4D"/>
                </a:solidFill>
                <a:latin typeface="+mj-lt"/>
                <a:ea typeface="ＭＳ Ｐゴシック" charset="0"/>
                <a:cs typeface="Lato Light" charset="0"/>
                <a:sym typeface="Lato Light" charset="0"/>
              </a:rPr>
              <a:t>: 69 587 m2</a:t>
            </a:r>
          </a:p>
          <a:p>
            <a:r>
              <a:rPr lang="en-GB" sz="1200" dirty="0" smtClean="0">
                <a:solidFill>
                  <a:srgbClr val="4D4D4D"/>
                </a:solidFill>
                <a:ea typeface="ＭＳ Ｐゴシック" charset="0"/>
                <a:cs typeface="Lato Light" charset="0"/>
                <a:sym typeface="Lato Light" charset="0"/>
              </a:rPr>
              <a:t>Employee </a:t>
            </a:r>
            <a:r>
              <a:rPr lang="en-GB" sz="1200" dirty="0" smtClean="0">
                <a:solidFill>
                  <a:srgbClr val="4D4D4D"/>
                </a:solidFill>
                <a:latin typeface="+mj-lt"/>
                <a:ea typeface="ＭＳ Ｐゴシック" charset="0"/>
                <a:cs typeface="Lato Light" charset="0"/>
                <a:sym typeface="Lato Light" charset="0"/>
              </a:rPr>
              <a:t>: </a:t>
            </a:r>
            <a:r>
              <a:rPr lang="sl-SI" sz="1200" dirty="0" smtClean="0">
                <a:solidFill>
                  <a:srgbClr val="4D4D4D"/>
                </a:solidFill>
                <a:latin typeface="+mj-lt"/>
                <a:ea typeface="ＭＳ Ｐゴシック" charset="0"/>
                <a:cs typeface="Lato Light" charset="0"/>
                <a:sym typeface="Lato Light" charset="0"/>
              </a:rPr>
              <a:t>35</a:t>
            </a:r>
            <a:endParaRPr lang="en-GB" sz="1200" dirty="0" smtClean="0">
              <a:solidFill>
                <a:srgbClr val="4D4D4D"/>
              </a:solidFill>
              <a:latin typeface="+mj-lt"/>
              <a:ea typeface="ＭＳ Ｐゴシック" charset="0"/>
              <a:cs typeface="Lato Light" charset="0"/>
              <a:sym typeface="Lato Light" charset="0"/>
            </a:endParaRPr>
          </a:p>
          <a:p>
            <a:r>
              <a:rPr lang="en-GB" sz="1200" dirty="0" smtClean="0">
                <a:solidFill>
                  <a:srgbClr val="4D4D4D"/>
                </a:solidFill>
                <a:ea typeface="ＭＳ Ｐゴシック" charset="0"/>
                <a:cs typeface="Lato Light" charset="0"/>
                <a:sym typeface="Lato Light" charset="0"/>
              </a:rPr>
              <a:t>Activity </a:t>
            </a:r>
            <a:r>
              <a:rPr lang="en-GB" sz="1200" dirty="0" smtClean="0">
                <a:solidFill>
                  <a:srgbClr val="4D4D4D"/>
                </a:solidFill>
                <a:latin typeface="+mj-lt"/>
                <a:ea typeface="ＭＳ Ｐゴシック" charset="0"/>
                <a:cs typeface="Lato Light" charset="0"/>
                <a:sym typeface="Lato Light" charset="0"/>
              </a:rPr>
              <a:t>: assembly for electro industry</a:t>
            </a:r>
            <a:endParaRPr lang="en-GB" sz="1200" dirty="0">
              <a:solidFill>
                <a:srgbClr val="4D4D4D"/>
              </a:solidFill>
              <a:latin typeface="+mj-lt"/>
              <a:ea typeface="ＭＳ Ｐゴシック" charset="0"/>
              <a:cs typeface="Lato Light" charset="0"/>
              <a:sym typeface="Lato Light" charset="0"/>
            </a:endParaRPr>
          </a:p>
        </p:txBody>
      </p:sp>
      <p:grpSp>
        <p:nvGrpSpPr>
          <p:cNvPr id="41" name="Group 15"/>
          <p:cNvGrpSpPr/>
          <p:nvPr/>
        </p:nvGrpSpPr>
        <p:grpSpPr>
          <a:xfrm>
            <a:off x="6429263" y="5272573"/>
            <a:ext cx="1080000" cy="1080000"/>
            <a:chOff x="5309998" y="3372289"/>
            <a:chExt cx="944252" cy="944251"/>
          </a:xfrm>
        </p:grpSpPr>
        <p:sp>
          <p:nvSpPr>
            <p:cNvPr id="42" name="Oval 69"/>
            <p:cNvSpPr/>
            <p:nvPr/>
          </p:nvSpPr>
          <p:spPr bwMode="auto">
            <a:xfrm rot="10800000">
              <a:off x="5309998" y="3372289"/>
              <a:ext cx="944252" cy="944251"/>
            </a:xfrm>
            <a:prstGeom prst="ellipse">
              <a:avLst/>
            </a:prstGeom>
            <a:noFill/>
            <a:ln w="22225" cap="rnd" cmpd="sng" algn="ctr">
              <a:solidFill>
                <a:schemeClr val="bg1">
                  <a:lumMod val="75000"/>
                </a:schemeClr>
              </a:solidFill>
              <a:prstDash val="sysDot"/>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en-US" sz="7466">
                <a:solidFill>
                  <a:srgbClr val="000000"/>
                </a:solidFill>
                <a:latin typeface="Gill Sans" charset="0"/>
                <a:ea typeface="ヒラギノ角ゴ ProN W3" charset="0"/>
                <a:cs typeface="ヒラギノ角ゴ ProN W3" charset="0"/>
                <a:sym typeface="Gill Sans" charset="0"/>
              </a:endParaRPr>
            </a:p>
          </p:txBody>
        </p:sp>
        <p:sp>
          <p:nvSpPr>
            <p:cNvPr id="43" name="Oval 204"/>
            <p:cNvSpPr/>
            <p:nvPr/>
          </p:nvSpPr>
          <p:spPr bwMode="auto">
            <a:xfrm rot="10800000">
              <a:off x="5417883" y="3484711"/>
              <a:ext cx="709431" cy="709430"/>
            </a:xfrm>
            <a:prstGeom prst="ellipse">
              <a:avLst/>
            </a:prstGeom>
            <a:solidFill>
              <a:schemeClr val="bg1">
                <a:lumMod val="75000"/>
              </a:schemeClr>
            </a:solidFill>
            <a:ln w="38100" cap="rnd" cmpd="sng" algn="ctr">
              <a:noFill/>
              <a:prstDash val="sysDot"/>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en-US" sz="7466">
                <a:solidFill>
                  <a:srgbClr val="000000"/>
                </a:solidFill>
                <a:latin typeface="Gill Sans" charset="0"/>
                <a:ea typeface="ヒラギノ角ゴ ProN W3" charset="0"/>
                <a:cs typeface="ヒラギノ角ゴ ProN W3" charset="0"/>
                <a:sym typeface="Gill Sans" charset="0"/>
              </a:endParaRPr>
            </a:p>
          </p:txBody>
        </p:sp>
      </p:grpSp>
      <p:grpSp>
        <p:nvGrpSpPr>
          <p:cNvPr id="44" name="Group 13"/>
          <p:cNvGrpSpPr/>
          <p:nvPr/>
        </p:nvGrpSpPr>
        <p:grpSpPr>
          <a:xfrm>
            <a:off x="6455390" y="1558444"/>
            <a:ext cx="1080000" cy="1080000"/>
            <a:chOff x="5309998" y="560565"/>
            <a:chExt cx="944252" cy="944251"/>
          </a:xfrm>
        </p:grpSpPr>
        <p:sp>
          <p:nvSpPr>
            <p:cNvPr id="45" name="Oval 206"/>
            <p:cNvSpPr/>
            <p:nvPr/>
          </p:nvSpPr>
          <p:spPr bwMode="auto">
            <a:xfrm rot="10800000">
              <a:off x="5309998" y="560565"/>
              <a:ext cx="944252" cy="944251"/>
            </a:xfrm>
            <a:prstGeom prst="ellipse">
              <a:avLst/>
            </a:prstGeom>
            <a:noFill/>
            <a:ln w="22225" cap="rnd" cmpd="sng" algn="ctr">
              <a:solidFill>
                <a:schemeClr val="bg1">
                  <a:lumMod val="75000"/>
                </a:schemeClr>
              </a:solidFill>
              <a:prstDash val="sysDot"/>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en-US" sz="7466">
                <a:solidFill>
                  <a:srgbClr val="000000"/>
                </a:solidFill>
                <a:latin typeface="Gill Sans" charset="0"/>
                <a:ea typeface="ヒラギノ角ゴ ProN W3" charset="0"/>
                <a:cs typeface="ヒラギノ角ゴ ProN W3" charset="0"/>
                <a:sym typeface="Gill Sans" charset="0"/>
              </a:endParaRPr>
            </a:p>
          </p:txBody>
        </p:sp>
        <p:sp>
          <p:nvSpPr>
            <p:cNvPr id="46" name="Oval 207"/>
            <p:cNvSpPr/>
            <p:nvPr/>
          </p:nvSpPr>
          <p:spPr bwMode="auto">
            <a:xfrm rot="10800000">
              <a:off x="5417883" y="672987"/>
              <a:ext cx="709431" cy="709430"/>
            </a:xfrm>
            <a:prstGeom prst="ellipse">
              <a:avLst/>
            </a:prstGeom>
            <a:solidFill>
              <a:schemeClr val="bg1">
                <a:lumMod val="75000"/>
              </a:schemeClr>
            </a:solidFill>
            <a:ln w="38100" cap="rnd" cmpd="sng" algn="ctr">
              <a:noFill/>
              <a:prstDash val="sysDot"/>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en-US" sz="7466">
                <a:solidFill>
                  <a:srgbClr val="000000"/>
                </a:solidFill>
                <a:latin typeface="Gill Sans" charset="0"/>
                <a:ea typeface="ヒラギノ角ゴ ProN W3" charset="0"/>
                <a:cs typeface="ヒラギノ角ゴ ProN W3" charset="0"/>
                <a:sym typeface="Gill Sans" charset="0"/>
              </a:endParaRPr>
            </a:p>
          </p:txBody>
        </p:sp>
      </p:grpSp>
      <p:grpSp>
        <p:nvGrpSpPr>
          <p:cNvPr id="47" name="Group 14"/>
          <p:cNvGrpSpPr/>
          <p:nvPr/>
        </p:nvGrpSpPr>
        <p:grpSpPr>
          <a:xfrm>
            <a:off x="7262105" y="3327163"/>
            <a:ext cx="1080000" cy="1080000"/>
            <a:chOff x="5928097" y="1900167"/>
            <a:chExt cx="944252" cy="944251"/>
          </a:xfrm>
        </p:grpSpPr>
        <p:sp>
          <p:nvSpPr>
            <p:cNvPr id="48" name="Oval 71"/>
            <p:cNvSpPr/>
            <p:nvPr/>
          </p:nvSpPr>
          <p:spPr bwMode="auto">
            <a:xfrm rot="10800000">
              <a:off x="5928097" y="1900167"/>
              <a:ext cx="944252" cy="944251"/>
            </a:xfrm>
            <a:prstGeom prst="ellipse">
              <a:avLst/>
            </a:prstGeom>
            <a:noFill/>
            <a:ln w="22225" cap="rnd" cmpd="sng" algn="ctr">
              <a:solidFill>
                <a:schemeClr val="bg1">
                  <a:lumMod val="75000"/>
                </a:schemeClr>
              </a:solidFill>
              <a:prstDash val="sysDot"/>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en-US" sz="7466">
                <a:solidFill>
                  <a:srgbClr val="000000"/>
                </a:solidFill>
                <a:latin typeface="Gill Sans" charset="0"/>
                <a:ea typeface="ヒラギノ角ゴ ProN W3" charset="0"/>
                <a:cs typeface="ヒラギノ角ゴ ProN W3" charset="0"/>
                <a:sym typeface="Gill Sans" charset="0"/>
              </a:endParaRPr>
            </a:p>
          </p:txBody>
        </p:sp>
        <p:sp>
          <p:nvSpPr>
            <p:cNvPr id="49" name="Oval 203"/>
            <p:cNvSpPr/>
            <p:nvPr/>
          </p:nvSpPr>
          <p:spPr bwMode="auto">
            <a:xfrm rot="10800000">
              <a:off x="6035982" y="2012589"/>
              <a:ext cx="709431" cy="709430"/>
            </a:xfrm>
            <a:prstGeom prst="ellipse">
              <a:avLst/>
            </a:prstGeom>
            <a:solidFill>
              <a:schemeClr val="bg1">
                <a:lumMod val="75000"/>
              </a:schemeClr>
            </a:solidFill>
            <a:ln w="38100" cap="rnd" cmpd="sng" algn="ctr">
              <a:noFill/>
              <a:prstDash val="sysDot"/>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en-US" sz="7466">
                <a:solidFill>
                  <a:srgbClr val="000000"/>
                </a:solidFill>
                <a:latin typeface="Gill Sans" charset="0"/>
                <a:ea typeface="ヒラギノ角ゴ ProN W3" charset="0"/>
                <a:cs typeface="ヒラギノ角ゴ ProN W3" charset="0"/>
                <a:sym typeface="Gill Sans" charset="0"/>
              </a:endParaRPr>
            </a:p>
          </p:txBody>
        </p:sp>
      </p:grpSp>
      <p:grpSp>
        <p:nvGrpSpPr>
          <p:cNvPr id="50" name="Group 12"/>
          <p:cNvGrpSpPr/>
          <p:nvPr/>
        </p:nvGrpSpPr>
        <p:grpSpPr>
          <a:xfrm>
            <a:off x="4213589" y="1364486"/>
            <a:ext cx="1080000" cy="1080000"/>
            <a:chOff x="3628646" y="428159"/>
            <a:chExt cx="944252" cy="944251"/>
          </a:xfrm>
        </p:grpSpPr>
        <p:sp>
          <p:nvSpPr>
            <p:cNvPr id="51" name="Oval 208"/>
            <p:cNvSpPr/>
            <p:nvPr/>
          </p:nvSpPr>
          <p:spPr bwMode="auto">
            <a:xfrm rot="10800000">
              <a:off x="3628646" y="428159"/>
              <a:ext cx="944252" cy="944251"/>
            </a:xfrm>
            <a:prstGeom prst="ellipse">
              <a:avLst/>
            </a:prstGeom>
            <a:noFill/>
            <a:ln w="22225" cap="rnd" cmpd="sng" algn="ctr">
              <a:solidFill>
                <a:srgbClr val="4690D5"/>
              </a:solidFill>
              <a:prstDash val="sysDot"/>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en-US" sz="7466">
                <a:solidFill>
                  <a:srgbClr val="000000"/>
                </a:solidFill>
                <a:latin typeface="Gill Sans" charset="0"/>
                <a:ea typeface="ヒラギノ角ゴ ProN W3" charset="0"/>
                <a:cs typeface="ヒラギノ角ゴ ProN W3" charset="0"/>
                <a:sym typeface="Gill Sans" charset="0"/>
              </a:endParaRPr>
            </a:p>
          </p:txBody>
        </p:sp>
        <p:sp>
          <p:nvSpPr>
            <p:cNvPr id="52" name="Oval 209"/>
            <p:cNvSpPr/>
            <p:nvPr/>
          </p:nvSpPr>
          <p:spPr bwMode="auto">
            <a:xfrm rot="10800000">
              <a:off x="3744146" y="548195"/>
              <a:ext cx="709431" cy="709430"/>
            </a:xfrm>
            <a:prstGeom prst="ellipse">
              <a:avLst/>
            </a:prstGeom>
            <a:solidFill>
              <a:srgbClr val="4690D5">
                <a:alpha val="80000"/>
              </a:srgbClr>
            </a:solidFill>
            <a:ln w="38100" cap="rnd" cmpd="sng" algn="ctr">
              <a:noFill/>
              <a:prstDash val="sysDot"/>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en-US" sz="7466">
                <a:solidFill>
                  <a:srgbClr val="000000"/>
                </a:solidFill>
                <a:latin typeface="Gill Sans" charset="0"/>
                <a:ea typeface="ヒラギノ角ゴ ProN W3" charset="0"/>
                <a:cs typeface="ヒラギノ角ゴ ProN W3" charset="0"/>
                <a:sym typeface="Gill Sans" charset="0"/>
              </a:endParaRPr>
            </a:p>
          </p:txBody>
        </p:sp>
      </p:grpSp>
      <p:pic>
        <p:nvPicPr>
          <p:cNvPr id="54" name="Slika 53"/>
          <p:cNvPicPr>
            <a:picLocks noChangeAspect="1"/>
          </p:cNvPicPr>
          <p:nvPr/>
        </p:nvPicPr>
        <p:blipFill>
          <a:blip r:embed="rId3" cstate="email">
            <a:duotone>
              <a:prstClr val="black"/>
              <a:schemeClr val="tx2">
                <a:tint val="45000"/>
                <a:satMod val="400000"/>
              </a:schemeClr>
            </a:duotone>
            <a:extLst>
              <a:ext uri="{BEBA8EAE-BF5A-486C-A8C5-ECC9F3942E4B}">
                <a14:imgProps xmlns:a14="http://schemas.microsoft.com/office/drawing/2010/main">
                  <a14:imgLayer r:embed="rId4">
                    <a14:imgEffect>
                      <a14:artisticPhotocopy trans="29000"/>
                    </a14:imgEffect>
                    <a14:imgEffect>
                      <a14:sharpenSoften amount="-25000"/>
                    </a14:imgEffect>
                    <a14:imgEffect>
                      <a14:brightnessContrast bright="-29000"/>
                    </a14:imgEffect>
                  </a14:imgLayer>
                </a14:imgProps>
              </a:ext>
              <a:ext uri="{28A0092B-C50C-407E-A947-70E740481C1C}">
                <a14:useLocalDpi xmlns:a14="http://schemas.microsoft.com/office/drawing/2010/main"/>
              </a:ext>
            </a:extLst>
          </a:blip>
          <a:stretch>
            <a:fillRect/>
          </a:stretch>
        </p:blipFill>
        <p:spPr>
          <a:xfrm>
            <a:off x="4461395" y="1563817"/>
            <a:ext cx="576797" cy="576797"/>
          </a:xfrm>
          <a:prstGeom prst="rect">
            <a:avLst/>
          </a:prstGeom>
          <a:noFill/>
          <a:ln>
            <a:noFill/>
          </a:ln>
        </p:spPr>
      </p:pic>
      <p:sp>
        <p:nvSpPr>
          <p:cNvPr id="55" name="Freeform 22"/>
          <p:cNvSpPr>
            <a:spLocks/>
          </p:cNvSpPr>
          <p:nvPr/>
        </p:nvSpPr>
        <p:spPr bwMode="auto">
          <a:xfrm>
            <a:off x="7535723" y="3603474"/>
            <a:ext cx="532468" cy="529650"/>
          </a:xfrm>
          <a:custGeom>
            <a:avLst/>
            <a:gdLst>
              <a:gd name="T0" fmla="*/ 14 w 49"/>
              <a:gd name="T1" fmla="*/ 49 h 49"/>
              <a:gd name="T2" fmla="*/ 5 w 49"/>
              <a:gd name="T3" fmla="*/ 46 h 49"/>
              <a:gd name="T4" fmla="*/ 6 w 49"/>
              <a:gd name="T5" fmla="*/ 28 h 49"/>
              <a:gd name="T6" fmla="*/ 31 w 49"/>
              <a:gd name="T7" fmla="*/ 3 h 49"/>
              <a:gd name="T8" fmla="*/ 39 w 49"/>
              <a:gd name="T9" fmla="*/ 0 h 49"/>
              <a:gd name="T10" fmla="*/ 46 w 49"/>
              <a:gd name="T11" fmla="*/ 7 h 49"/>
              <a:gd name="T12" fmla="*/ 43 w 49"/>
              <a:gd name="T13" fmla="*/ 15 h 49"/>
              <a:gd name="T14" fmla="*/ 19 w 49"/>
              <a:gd name="T15" fmla="*/ 39 h 49"/>
              <a:gd name="T16" fmla="*/ 15 w 49"/>
              <a:gd name="T17" fmla="*/ 42 h 49"/>
              <a:gd name="T18" fmla="*/ 11 w 49"/>
              <a:gd name="T19" fmla="*/ 40 h 49"/>
              <a:gd name="T20" fmla="*/ 12 w 49"/>
              <a:gd name="T21" fmla="*/ 32 h 49"/>
              <a:gd name="T22" fmla="*/ 28 w 49"/>
              <a:gd name="T23" fmla="*/ 15 h 49"/>
              <a:gd name="T24" fmla="*/ 31 w 49"/>
              <a:gd name="T25" fmla="*/ 15 h 49"/>
              <a:gd name="T26" fmla="*/ 31 w 49"/>
              <a:gd name="T27" fmla="*/ 18 h 49"/>
              <a:gd name="T28" fmla="*/ 14 w 49"/>
              <a:gd name="T29" fmla="*/ 34 h 49"/>
              <a:gd name="T30" fmla="*/ 13 w 49"/>
              <a:gd name="T31" fmla="*/ 38 h 49"/>
              <a:gd name="T32" fmla="*/ 14 w 49"/>
              <a:gd name="T33" fmla="*/ 38 h 49"/>
              <a:gd name="T34" fmla="*/ 17 w 49"/>
              <a:gd name="T35" fmla="*/ 37 h 49"/>
              <a:gd name="T36" fmla="*/ 40 w 49"/>
              <a:gd name="T37" fmla="*/ 13 h 49"/>
              <a:gd name="T38" fmla="*/ 42 w 49"/>
              <a:gd name="T39" fmla="*/ 8 h 49"/>
              <a:gd name="T40" fmla="*/ 38 w 49"/>
              <a:gd name="T41" fmla="*/ 4 h 49"/>
              <a:gd name="T42" fmla="*/ 33 w 49"/>
              <a:gd name="T43" fmla="*/ 6 h 49"/>
              <a:gd name="T44" fmla="*/ 8 w 49"/>
              <a:gd name="T45" fmla="*/ 30 h 49"/>
              <a:gd name="T46" fmla="*/ 8 w 49"/>
              <a:gd name="T47" fmla="*/ 43 h 49"/>
              <a:gd name="T48" fmla="*/ 21 w 49"/>
              <a:gd name="T49" fmla="*/ 43 h 49"/>
              <a:gd name="T50" fmla="*/ 45 w 49"/>
              <a:gd name="T51" fmla="*/ 18 h 49"/>
              <a:gd name="T52" fmla="*/ 48 w 49"/>
              <a:gd name="T53" fmla="*/ 18 h 49"/>
              <a:gd name="T54" fmla="*/ 48 w 49"/>
              <a:gd name="T55" fmla="*/ 20 h 49"/>
              <a:gd name="T56" fmla="*/ 23 w 49"/>
              <a:gd name="T57" fmla="*/ 45 h 49"/>
              <a:gd name="T58" fmla="*/ 14 w 49"/>
              <a:gd name="T5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 h="49">
                <a:moveTo>
                  <a:pt x="14" y="49"/>
                </a:moveTo>
                <a:cubicBezTo>
                  <a:pt x="10" y="49"/>
                  <a:pt x="7" y="48"/>
                  <a:pt x="5" y="46"/>
                </a:cubicBezTo>
                <a:cubicBezTo>
                  <a:pt x="1" y="42"/>
                  <a:pt x="0" y="34"/>
                  <a:pt x="6" y="28"/>
                </a:cubicBezTo>
                <a:cubicBezTo>
                  <a:pt x="9" y="24"/>
                  <a:pt x="23" y="10"/>
                  <a:pt x="31" y="3"/>
                </a:cubicBezTo>
                <a:cubicBezTo>
                  <a:pt x="33" y="1"/>
                  <a:pt x="36" y="0"/>
                  <a:pt x="39" y="0"/>
                </a:cubicBezTo>
                <a:cubicBezTo>
                  <a:pt x="42" y="1"/>
                  <a:pt x="45" y="4"/>
                  <a:pt x="46" y="7"/>
                </a:cubicBezTo>
                <a:cubicBezTo>
                  <a:pt x="46" y="10"/>
                  <a:pt x="45" y="13"/>
                  <a:pt x="43" y="15"/>
                </a:cubicBezTo>
                <a:cubicBezTo>
                  <a:pt x="19" y="39"/>
                  <a:pt x="19" y="39"/>
                  <a:pt x="19" y="39"/>
                </a:cubicBezTo>
                <a:cubicBezTo>
                  <a:pt x="18" y="41"/>
                  <a:pt x="16" y="41"/>
                  <a:pt x="15" y="42"/>
                </a:cubicBezTo>
                <a:cubicBezTo>
                  <a:pt x="13" y="42"/>
                  <a:pt x="12" y="41"/>
                  <a:pt x="11" y="40"/>
                </a:cubicBezTo>
                <a:cubicBezTo>
                  <a:pt x="9" y="38"/>
                  <a:pt x="9" y="35"/>
                  <a:pt x="12" y="32"/>
                </a:cubicBezTo>
                <a:cubicBezTo>
                  <a:pt x="28" y="15"/>
                  <a:pt x="28" y="15"/>
                  <a:pt x="28" y="15"/>
                </a:cubicBezTo>
                <a:cubicBezTo>
                  <a:pt x="29" y="14"/>
                  <a:pt x="30" y="14"/>
                  <a:pt x="31" y="15"/>
                </a:cubicBezTo>
                <a:cubicBezTo>
                  <a:pt x="32" y="16"/>
                  <a:pt x="32" y="17"/>
                  <a:pt x="31" y="18"/>
                </a:cubicBezTo>
                <a:cubicBezTo>
                  <a:pt x="14" y="34"/>
                  <a:pt x="14" y="34"/>
                  <a:pt x="14" y="34"/>
                </a:cubicBezTo>
                <a:cubicBezTo>
                  <a:pt x="13" y="36"/>
                  <a:pt x="13" y="37"/>
                  <a:pt x="13" y="38"/>
                </a:cubicBezTo>
                <a:cubicBezTo>
                  <a:pt x="13" y="38"/>
                  <a:pt x="14" y="38"/>
                  <a:pt x="14" y="38"/>
                </a:cubicBezTo>
                <a:cubicBezTo>
                  <a:pt x="15" y="38"/>
                  <a:pt x="16" y="38"/>
                  <a:pt x="17" y="37"/>
                </a:cubicBezTo>
                <a:cubicBezTo>
                  <a:pt x="40" y="13"/>
                  <a:pt x="40" y="13"/>
                  <a:pt x="40" y="13"/>
                </a:cubicBezTo>
                <a:cubicBezTo>
                  <a:pt x="42" y="11"/>
                  <a:pt x="43" y="9"/>
                  <a:pt x="42" y="8"/>
                </a:cubicBezTo>
                <a:cubicBezTo>
                  <a:pt x="42" y="6"/>
                  <a:pt x="40" y="4"/>
                  <a:pt x="38" y="4"/>
                </a:cubicBezTo>
                <a:cubicBezTo>
                  <a:pt x="37" y="3"/>
                  <a:pt x="35" y="4"/>
                  <a:pt x="33" y="6"/>
                </a:cubicBezTo>
                <a:cubicBezTo>
                  <a:pt x="26" y="13"/>
                  <a:pt x="12" y="27"/>
                  <a:pt x="8" y="30"/>
                </a:cubicBezTo>
                <a:cubicBezTo>
                  <a:pt x="3" y="35"/>
                  <a:pt x="5" y="40"/>
                  <a:pt x="8" y="43"/>
                </a:cubicBezTo>
                <a:cubicBezTo>
                  <a:pt x="11" y="46"/>
                  <a:pt x="16" y="47"/>
                  <a:pt x="21" y="43"/>
                </a:cubicBezTo>
                <a:cubicBezTo>
                  <a:pt x="45" y="18"/>
                  <a:pt x="45" y="18"/>
                  <a:pt x="45" y="18"/>
                </a:cubicBezTo>
                <a:cubicBezTo>
                  <a:pt x="46" y="17"/>
                  <a:pt x="47" y="17"/>
                  <a:pt x="48" y="18"/>
                </a:cubicBezTo>
                <a:cubicBezTo>
                  <a:pt x="49" y="19"/>
                  <a:pt x="49" y="20"/>
                  <a:pt x="48" y="20"/>
                </a:cubicBezTo>
                <a:cubicBezTo>
                  <a:pt x="23" y="45"/>
                  <a:pt x="23" y="45"/>
                  <a:pt x="23" y="45"/>
                </a:cubicBezTo>
                <a:cubicBezTo>
                  <a:pt x="20" y="48"/>
                  <a:pt x="17" y="49"/>
                  <a:pt x="14" y="49"/>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2"/>
          <p:cNvSpPr>
            <a:spLocks/>
          </p:cNvSpPr>
          <p:nvPr/>
        </p:nvSpPr>
        <p:spPr bwMode="auto">
          <a:xfrm>
            <a:off x="6711175" y="5556249"/>
            <a:ext cx="532468" cy="529650"/>
          </a:xfrm>
          <a:custGeom>
            <a:avLst/>
            <a:gdLst>
              <a:gd name="T0" fmla="*/ 14 w 49"/>
              <a:gd name="T1" fmla="*/ 49 h 49"/>
              <a:gd name="T2" fmla="*/ 5 w 49"/>
              <a:gd name="T3" fmla="*/ 46 h 49"/>
              <a:gd name="T4" fmla="*/ 6 w 49"/>
              <a:gd name="T5" fmla="*/ 28 h 49"/>
              <a:gd name="T6" fmla="*/ 31 w 49"/>
              <a:gd name="T7" fmla="*/ 3 h 49"/>
              <a:gd name="T8" fmla="*/ 39 w 49"/>
              <a:gd name="T9" fmla="*/ 0 h 49"/>
              <a:gd name="T10" fmla="*/ 46 w 49"/>
              <a:gd name="T11" fmla="*/ 7 h 49"/>
              <a:gd name="T12" fmla="*/ 43 w 49"/>
              <a:gd name="T13" fmla="*/ 15 h 49"/>
              <a:gd name="T14" fmla="*/ 19 w 49"/>
              <a:gd name="T15" fmla="*/ 39 h 49"/>
              <a:gd name="T16" fmla="*/ 15 w 49"/>
              <a:gd name="T17" fmla="*/ 42 h 49"/>
              <a:gd name="T18" fmla="*/ 11 w 49"/>
              <a:gd name="T19" fmla="*/ 40 h 49"/>
              <a:gd name="T20" fmla="*/ 12 w 49"/>
              <a:gd name="T21" fmla="*/ 32 h 49"/>
              <a:gd name="T22" fmla="*/ 28 w 49"/>
              <a:gd name="T23" fmla="*/ 15 h 49"/>
              <a:gd name="T24" fmla="*/ 31 w 49"/>
              <a:gd name="T25" fmla="*/ 15 h 49"/>
              <a:gd name="T26" fmla="*/ 31 w 49"/>
              <a:gd name="T27" fmla="*/ 18 h 49"/>
              <a:gd name="T28" fmla="*/ 14 w 49"/>
              <a:gd name="T29" fmla="*/ 34 h 49"/>
              <a:gd name="T30" fmla="*/ 13 w 49"/>
              <a:gd name="T31" fmla="*/ 38 h 49"/>
              <a:gd name="T32" fmla="*/ 14 w 49"/>
              <a:gd name="T33" fmla="*/ 38 h 49"/>
              <a:gd name="T34" fmla="*/ 17 w 49"/>
              <a:gd name="T35" fmla="*/ 37 h 49"/>
              <a:gd name="T36" fmla="*/ 40 w 49"/>
              <a:gd name="T37" fmla="*/ 13 h 49"/>
              <a:gd name="T38" fmla="*/ 42 w 49"/>
              <a:gd name="T39" fmla="*/ 8 h 49"/>
              <a:gd name="T40" fmla="*/ 38 w 49"/>
              <a:gd name="T41" fmla="*/ 4 h 49"/>
              <a:gd name="T42" fmla="*/ 33 w 49"/>
              <a:gd name="T43" fmla="*/ 6 h 49"/>
              <a:gd name="T44" fmla="*/ 8 w 49"/>
              <a:gd name="T45" fmla="*/ 30 h 49"/>
              <a:gd name="T46" fmla="*/ 8 w 49"/>
              <a:gd name="T47" fmla="*/ 43 h 49"/>
              <a:gd name="T48" fmla="*/ 21 w 49"/>
              <a:gd name="T49" fmla="*/ 43 h 49"/>
              <a:gd name="T50" fmla="*/ 45 w 49"/>
              <a:gd name="T51" fmla="*/ 18 h 49"/>
              <a:gd name="T52" fmla="*/ 48 w 49"/>
              <a:gd name="T53" fmla="*/ 18 h 49"/>
              <a:gd name="T54" fmla="*/ 48 w 49"/>
              <a:gd name="T55" fmla="*/ 20 h 49"/>
              <a:gd name="T56" fmla="*/ 23 w 49"/>
              <a:gd name="T57" fmla="*/ 45 h 49"/>
              <a:gd name="T58" fmla="*/ 14 w 49"/>
              <a:gd name="T5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 h="49">
                <a:moveTo>
                  <a:pt x="14" y="49"/>
                </a:moveTo>
                <a:cubicBezTo>
                  <a:pt x="10" y="49"/>
                  <a:pt x="7" y="48"/>
                  <a:pt x="5" y="46"/>
                </a:cubicBezTo>
                <a:cubicBezTo>
                  <a:pt x="1" y="42"/>
                  <a:pt x="0" y="34"/>
                  <a:pt x="6" y="28"/>
                </a:cubicBezTo>
                <a:cubicBezTo>
                  <a:pt x="9" y="24"/>
                  <a:pt x="23" y="10"/>
                  <a:pt x="31" y="3"/>
                </a:cubicBezTo>
                <a:cubicBezTo>
                  <a:pt x="33" y="1"/>
                  <a:pt x="36" y="0"/>
                  <a:pt x="39" y="0"/>
                </a:cubicBezTo>
                <a:cubicBezTo>
                  <a:pt x="42" y="1"/>
                  <a:pt x="45" y="4"/>
                  <a:pt x="46" y="7"/>
                </a:cubicBezTo>
                <a:cubicBezTo>
                  <a:pt x="46" y="10"/>
                  <a:pt x="45" y="13"/>
                  <a:pt x="43" y="15"/>
                </a:cubicBezTo>
                <a:cubicBezTo>
                  <a:pt x="19" y="39"/>
                  <a:pt x="19" y="39"/>
                  <a:pt x="19" y="39"/>
                </a:cubicBezTo>
                <a:cubicBezTo>
                  <a:pt x="18" y="41"/>
                  <a:pt x="16" y="41"/>
                  <a:pt x="15" y="42"/>
                </a:cubicBezTo>
                <a:cubicBezTo>
                  <a:pt x="13" y="42"/>
                  <a:pt x="12" y="41"/>
                  <a:pt x="11" y="40"/>
                </a:cubicBezTo>
                <a:cubicBezTo>
                  <a:pt x="9" y="38"/>
                  <a:pt x="9" y="35"/>
                  <a:pt x="12" y="32"/>
                </a:cubicBezTo>
                <a:cubicBezTo>
                  <a:pt x="28" y="15"/>
                  <a:pt x="28" y="15"/>
                  <a:pt x="28" y="15"/>
                </a:cubicBezTo>
                <a:cubicBezTo>
                  <a:pt x="29" y="14"/>
                  <a:pt x="30" y="14"/>
                  <a:pt x="31" y="15"/>
                </a:cubicBezTo>
                <a:cubicBezTo>
                  <a:pt x="32" y="16"/>
                  <a:pt x="32" y="17"/>
                  <a:pt x="31" y="18"/>
                </a:cubicBezTo>
                <a:cubicBezTo>
                  <a:pt x="14" y="34"/>
                  <a:pt x="14" y="34"/>
                  <a:pt x="14" y="34"/>
                </a:cubicBezTo>
                <a:cubicBezTo>
                  <a:pt x="13" y="36"/>
                  <a:pt x="13" y="37"/>
                  <a:pt x="13" y="38"/>
                </a:cubicBezTo>
                <a:cubicBezTo>
                  <a:pt x="13" y="38"/>
                  <a:pt x="14" y="38"/>
                  <a:pt x="14" y="38"/>
                </a:cubicBezTo>
                <a:cubicBezTo>
                  <a:pt x="15" y="38"/>
                  <a:pt x="16" y="38"/>
                  <a:pt x="17" y="37"/>
                </a:cubicBezTo>
                <a:cubicBezTo>
                  <a:pt x="40" y="13"/>
                  <a:pt x="40" y="13"/>
                  <a:pt x="40" y="13"/>
                </a:cubicBezTo>
                <a:cubicBezTo>
                  <a:pt x="42" y="11"/>
                  <a:pt x="43" y="9"/>
                  <a:pt x="42" y="8"/>
                </a:cubicBezTo>
                <a:cubicBezTo>
                  <a:pt x="42" y="6"/>
                  <a:pt x="40" y="4"/>
                  <a:pt x="38" y="4"/>
                </a:cubicBezTo>
                <a:cubicBezTo>
                  <a:pt x="37" y="3"/>
                  <a:pt x="35" y="4"/>
                  <a:pt x="33" y="6"/>
                </a:cubicBezTo>
                <a:cubicBezTo>
                  <a:pt x="26" y="13"/>
                  <a:pt x="12" y="27"/>
                  <a:pt x="8" y="30"/>
                </a:cubicBezTo>
                <a:cubicBezTo>
                  <a:pt x="3" y="35"/>
                  <a:pt x="5" y="40"/>
                  <a:pt x="8" y="43"/>
                </a:cubicBezTo>
                <a:cubicBezTo>
                  <a:pt x="11" y="46"/>
                  <a:pt x="16" y="47"/>
                  <a:pt x="21" y="43"/>
                </a:cubicBezTo>
                <a:cubicBezTo>
                  <a:pt x="45" y="18"/>
                  <a:pt x="45" y="18"/>
                  <a:pt x="45" y="18"/>
                </a:cubicBezTo>
                <a:cubicBezTo>
                  <a:pt x="46" y="17"/>
                  <a:pt x="47" y="17"/>
                  <a:pt x="48" y="18"/>
                </a:cubicBezTo>
                <a:cubicBezTo>
                  <a:pt x="49" y="19"/>
                  <a:pt x="49" y="20"/>
                  <a:pt x="48" y="20"/>
                </a:cubicBezTo>
                <a:cubicBezTo>
                  <a:pt x="23" y="45"/>
                  <a:pt x="23" y="45"/>
                  <a:pt x="23" y="45"/>
                </a:cubicBezTo>
                <a:cubicBezTo>
                  <a:pt x="20" y="48"/>
                  <a:pt x="17" y="49"/>
                  <a:pt x="14" y="49"/>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57" name="Freeform 22"/>
          <p:cNvSpPr>
            <a:spLocks/>
          </p:cNvSpPr>
          <p:nvPr/>
        </p:nvSpPr>
        <p:spPr bwMode="auto">
          <a:xfrm>
            <a:off x="6727576" y="1827160"/>
            <a:ext cx="532468" cy="529650"/>
          </a:xfrm>
          <a:custGeom>
            <a:avLst/>
            <a:gdLst>
              <a:gd name="T0" fmla="*/ 14 w 49"/>
              <a:gd name="T1" fmla="*/ 49 h 49"/>
              <a:gd name="T2" fmla="*/ 5 w 49"/>
              <a:gd name="T3" fmla="*/ 46 h 49"/>
              <a:gd name="T4" fmla="*/ 6 w 49"/>
              <a:gd name="T5" fmla="*/ 28 h 49"/>
              <a:gd name="T6" fmla="*/ 31 w 49"/>
              <a:gd name="T7" fmla="*/ 3 h 49"/>
              <a:gd name="T8" fmla="*/ 39 w 49"/>
              <a:gd name="T9" fmla="*/ 0 h 49"/>
              <a:gd name="T10" fmla="*/ 46 w 49"/>
              <a:gd name="T11" fmla="*/ 7 h 49"/>
              <a:gd name="T12" fmla="*/ 43 w 49"/>
              <a:gd name="T13" fmla="*/ 15 h 49"/>
              <a:gd name="T14" fmla="*/ 19 w 49"/>
              <a:gd name="T15" fmla="*/ 39 h 49"/>
              <a:gd name="T16" fmla="*/ 15 w 49"/>
              <a:gd name="T17" fmla="*/ 42 h 49"/>
              <a:gd name="T18" fmla="*/ 11 w 49"/>
              <a:gd name="T19" fmla="*/ 40 h 49"/>
              <a:gd name="T20" fmla="*/ 12 w 49"/>
              <a:gd name="T21" fmla="*/ 32 h 49"/>
              <a:gd name="T22" fmla="*/ 28 w 49"/>
              <a:gd name="T23" fmla="*/ 15 h 49"/>
              <a:gd name="T24" fmla="*/ 31 w 49"/>
              <a:gd name="T25" fmla="*/ 15 h 49"/>
              <a:gd name="T26" fmla="*/ 31 w 49"/>
              <a:gd name="T27" fmla="*/ 18 h 49"/>
              <a:gd name="T28" fmla="*/ 14 w 49"/>
              <a:gd name="T29" fmla="*/ 34 h 49"/>
              <a:gd name="T30" fmla="*/ 13 w 49"/>
              <a:gd name="T31" fmla="*/ 38 h 49"/>
              <a:gd name="T32" fmla="*/ 14 w 49"/>
              <a:gd name="T33" fmla="*/ 38 h 49"/>
              <a:gd name="T34" fmla="*/ 17 w 49"/>
              <a:gd name="T35" fmla="*/ 37 h 49"/>
              <a:gd name="T36" fmla="*/ 40 w 49"/>
              <a:gd name="T37" fmla="*/ 13 h 49"/>
              <a:gd name="T38" fmla="*/ 42 w 49"/>
              <a:gd name="T39" fmla="*/ 8 h 49"/>
              <a:gd name="T40" fmla="*/ 38 w 49"/>
              <a:gd name="T41" fmla="*/ 4 h 49"/>
              <a:gd name="T42" fmla="*/ 33 w 49"/>
              <a:gd name="T43" fmla="*/ 6 h 49"/>
              <a:gd name="T44" fmla="*/ 8 w 49"/>
              <a:gd name="T45" fmla="*/ 30 h 49"/>
              <a:gd name="T46" fmla="*/ 8 w 49"/>
              <a:gd name="T47" fmla="*/ 43 h 49"/>
              <a:gd name="T48" fmla="*/ 21 w 49"/>
              <a:gd name="T49" fmla="*/ 43 h 49"/>
              <a:gd name="T50" fmla="*/ 45 w 49"/>
              <a:gd name="T51" fmla="*/ 18 h 49"/>
              <a:gd name="T52" fmla="*/ 48 w 49"/>
              <a:gd name="T53" fmla="*/ 18 h 49"/>
              <a:gd name="T54" fmla="*/ 48 w 49"/>
              <a:gd name="T55" fmla="*/ 20 h 49"/>
              <a:gd name="T56" fmla="*/ 23 w 49"/>
              <a:gd name="T57" fmla="*/ 45 h 49"/>
              <a:gd name="T58" fmla="*/ 14 w 49"/>
              <a:gd name="T5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 h="49">
                <a:moveTo>
                  <a:pt x="14" y="49"/>
                </a:moveTo>
                <a:cubicBezTo>
                  <a:pt x="10" y="49"/>
                  <a:pt x="7" y="48"/>
                  <a:pt x="5" y="46"/>
                </a:cubicBezTo>
                <a:cubicBezTo>
                  <a:pt x="1" y="42"/>
                  <a:pt x="0" y="34"/>
                  <a:pt x="6" y="28"/>
                </a:cubicBezTo>
                <a:cubicBezTo>
                  <a:pt x="9" y="24"/>
                  <a:pt x="23" y="10"/>
                  <a:pt x="31" y="3"/>
                </a:cubicBezTo>
                <a:cubicBezTo>
                  <a:pt x="33" y="1"/>
                  <a:pt x="36" y="0"/>
                  <a:pt x="39" y="0"/>
                </a:cubicBezTo>
                <a:cubicBezTo>
                  <a:pt x="42" y="1"/>
                  <a:pt x="45" y="4"/>
                  <a:pt x="46" y="7"/>
                </a:cubicBezTo>
                <a:cubicBezTo>
                  <a:pt x="46" y="10"/>
                  <a:pt x="45" y="13"/>
                  <a:pt x="43" y="15"/>
                </a:cubicBezTo>
                <a:cubicBezTo>
                  <a:pt x="19" y="39"/>
                  <a:pt x="19" y="39"/>
                  <a:pt x="19" y="39"/>
                </a:cubicBezTo>
                <a:cubicBezTo>
                  <a:pt x="18" y="41"/>
                  <a:pt x="16" y="41"/>
                  <a:pt x="15" y="42"/>
                </a:cubicBezTo>
                <a:cubicBezTo>
                  <a:pt x="13" y="42"/>
                  <a:pt x="12" y="41"/>
                  <a:pt x="11" y="40"/>
                </a:cubicBezTo>
                <a:cubicBezTo>
                  <a:pt x="9" y="38"/>
                  <a:pt x="9" y="35"/>
                  <a:pt x="12" y="32"/>
                </a:cubicBezTo>
                <a:cubicBezTo>
                  <a:pt x="28" y="15"/>
                  <a:pt x="28" y="15"/>
                  <a:pt x="28" y="15"/>
                </a:cubicBezTo>
                <a:cubicBezTo>
                  <a:pt x="29" y="14"/>
                  <a:pt x="30" y="14"/>
                  <a:pt x="31" y="15"/>
                </a:cubicBezTo>
                <a:cubicBezTo>
                  <a:pt x="32" y="16"/>
                  <a:pt x="32" y="17"/>
                  <a:pt x="31" y="18"/>
                </a:cubicBezTo>
                <a:cubicBezTo>
                  <a:pt x="14" y="34"/>
                  <a:pt x="14" y="34"/>
                  <a:pt x="14" y="34"/>
                </a:cubicBezTo>
                <a:cubicBezTo>
                  <a:pt x="13" y="36"/>
                  <a:pt x="13" y="37"/>
                  <a:pt x="13" y="38"/>
                </a:cubicBezTo>
                <a:cubicBezTo>
                  <a:pt x="13" y="38"/>
                  <a:pt x="14" y="38"/>
                  <a:pt x="14" y="38"/>
                </a:cubicBezTo>
                <a:cubicBezTo>
                  <a:pt x="15" y="38"/>
                  <a:pt x="16" y="38"/>
                  <a:pt x="17" y="37"/>
                </a:cubicBezTo>
                <a:cubicBezTo>
                  <a:pt x="40" y="13"/>
                  <a:pt x="40" y="13"/>
                  <a:pt x="40" y="13"/>
                </a:cubicBezTo>
                <a:cubicBezTo>
                  <a:pt x="42" y="11"/>
                  <a:pt x="43" y="9"/>
                  <a:pt x="42" y="8"/>
                </a:cubicBezTo>
                <a:cubicBezTo>
                  <a:pt x="42" y="6"/>
                  <a:pt x="40" y="4"/>
                  <a:pt x="38" y="4"/>
                </a:cubicBezTo>
                <a:cubicBezTo>
                  <a:pt x="37" y="3"/>
                  <a:pt x="35" y="4"/>
                  <a:pt x="33" y="6"/>
                </a:cubicBezTo>
                <a:cubicBezTo>
                  <a:pt x="26" y="13"/>
                  <a:pt x="12" y="27"/>
                  <a:pt x="8" y="30"/>
                </a:cubicBezTo>
                <a:cubicBezTo>
                  <a:pt x="3" y="35"/>
                  <a:pt x="5" y="40"/>
                  <a:pt x="8" y="43"/>
                </a:cubicBezTo>
                <a:cubicBezTo>
                  <a:pt x="11" y="46"/>
                  <a:pt x="16" y="47"/>
                  <a:pt x="21" y="43"/>
                </a:cubicBezTo>
                <a:cubicBezTo>
                  <a:pt x="45" y="18"/>
                  <a:pt x="45" y="18"/>
                  <a:pt x="45" y="18"/>
                </a:cubicBezTo>
                <a:cubicBezTo>
                  <a:pt x="46" y="17"/>
                  <a:pt x="47" y="17"/>
                  <a:pt x="48" y="18"/>
                </a:cubicBezTo>
                <a:cubicBezTo>
                  <a:pt x="49" y="19"/>
                  <a:pt x="49" y="20"/>
                  <a:pt x="48" y="20"/>
                </a:cubicBezTo>
                <a:cubicBezTo>
                  <a:pt x="23" y="45"/>
                  <a:pt x="23" y="45"/>
                  <a:pt x="23" y="45"/>
                </a:cubicBezTo>
                <a:cubicBezTo>
                  <a:pt x="20" y="48"/>
                  <a:pt x="17" y="49"/>
                  <a:pt x="14" y="49"/>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8" name="PoljeZBesedilom 87"/>
          <p:cNvSpPr txBox="1"/>
          <p:nvPr/>
        </p:nvSpPr>
        <p:spPr>
          <a:xfrm>
            <a:off x="1984306" y="3360027"/>
            <a:ext cx="4688041" cy="1200329"/>
          </a:xfrm>
          <a:prstGeom prst="rect">
            <a:avLst/>
          </a:prstGeom>
          <a:noFill/>
        </p:spPr>
        <p:txBody>
          <a:bodyPr wrap="square" rtlCol="0">
            <a:spAutoFit/>
          </a:bodyPr>
          <a:lstStyle/>
          <a:p>
            <a:r>
              <a:rPr lang="en-US" sz="1200" dirty="0" smtClean="0">
                <a:latin typeface="+mj-lt"/>
              </a:rPr>
              <a:t>Šumer </a:t>
            </a:r>
            <a:r>
              <a:rPr lang="en-US" sz="1200" dirty="0">
                <a:latin typeface="+mj-lt"/>
              </a:rPr>
              <a:t>d.o.o is a multigenerational family company with </a:t>
            </a:r>
            <a:r>
              <a:rPr lang="sl-SI" sz="1200" dirty="0" smtClean="0">
                <a:latin typeface="+mj-lt"/>
              </a:rPr>
              <a:t>50 </a:t>
            </a:r>
            <a:r>
              <a:rPr lang="sl-SI" sz="1200" dirty="0" err="1" smtClean="0">
                <a:latin typeface="+mj-lt"/>
              </a:rPr>
              <a:t>years</a:t>
            </a:r>
            <a:r>
              <a:rPr lang="sl-SI" sz="1200" dirty="0" smtClean="0">
                <a:latin typeface="+mj-lt"/>
              </a:rPr>
              <a:t> </a:t>
            </a:r>
            <a:r>
              <a:rPr lang="en-US" sz="1200" dirty="0" smtClean="0">
                <a:latin typeface="+mj-lt"/>
              </a:rPr>
              <a:t>tradition </a:t>
            </a:r>
            <a:r>
              <a:rPr lang="en-US" sz="1200" dirty="0">
                <a:latin typeface="+mj-lt"/>
              </a:rPr>
              <a:t>of </a:t>
            </a:r>
            <a:r>
              <a:rPr lang="en-US" sz="1200" dirty="0" smtClean="0">
                <a:latin typeface="+mj-lt"/>
              </a:rPr>
              <a:t>entrepreneurship </a:t>
            </a:r>
            <a:r>
              <a:rPr lang="en-US" sz="1200" dirty="0">
                <a:latin typeface="+mj-lt"/>
              </a:rPr>
              <a:t>and trade. The current sector has started around 1980 with the manufacture </a:t>
            </a:r>
            <a:r>
              <a:rPr lang="en-US" sz="1200" dirty="0" smtClean="0">
                <a:latin typeface="+mj-lt"/>
              </a:rPr>
              <a:t>of</a:t>
            </a:r>
            <a:r>
              <a:rPr lang="sl-SI" sz="1200" dirty="0" smtClean="0">
                <a:latin typeface="+mj-lt"/>
              </a:rPr>
              <a:t> </a:t>
            </a:r>
            <a:r>
              <a:rPr lang="en-US" sz="1200" dirty="0" smtClean="0">
                <a:latin typeface="+mj-lt"/>
              </a:rPr>
              <a:t>springs</a:t>
            </a:r>
            <a:r>
              <a:rPr lang="en-US" sz="1200" dirty="0">
                <a:latin typeface="+mj-lt"/>
              </a:rPr>
              <a:t>.</a:t>
            </a:r>
            <a:br>
              <a:rPr lang="en-US" sz="1200" dirty="0">
                <a:latin typeface="+mj-lt"/>
              </a:rPr>
            </a:br>
            <a:r>
              <a:rPr lang="en-US" sz="1200" dirty="0">
                <a:latin typeface="+mj-lt"/>
              </a:rPr>
              <a:t>Based on needs and development of technological processes, the company has developed into a </a:t>
            </a:r>
            <a:r>
              <a:rPr lang="en-US" sz="1200" dirty="0" smtClean="0">
                <a:latin typeface="+mj-lt"/>
              </a:rPr>
              <a:t>systemic </a:t>
            </a:r>
            <a:r>
              <a:rPr lang="en-US" sz="1200" dirty="0">
                <a:latin typeface="+mj-lt"/>
              </a:rPr>
              <a:t>supplier and thereby gained new experience in the field of metal and plastic products.</a:t>
            </a:r>
            <a:endParaRPr lang="en-US" sz="1200" dirty="0" smtClean="0">
              <a:latin typeface="+mj-lt"/>
              <a:ea typeface="Kozuka Gothic Pr6N L" panose="020B0200000000000000" pitchFamily="34" charset="-128"/>
              <a:cs typeface="Lato Light" charset="0"/>
              <a:sym typeface="Lato Light" charset="0"/>
            </a:endParaRPr>
          </a:p>
        </p:txBody>
      </p:sp>
      <p:sp>
        <p:nvSpPr>
          <p:cNvPr id="58" name="Title 13"/>
          <p:cNvSpPr>
            <a:spLocks noGrp="1"/>
          </p:cNvSpPr>
          <p:nvPr>
            <p:ph type="title"/>
          </p:nvPr>
        </p:nvSpPr>
        <p:spPr>
          <a:xfrm>
            <a:off x="838200" y="365125"/>
            <a:ext cx="10515600" cy="1325563"/>
          </a:xfrm>
        </p:spPr>
        <p:txBody>
          <a:bodyPr/>
          <a:lstStyle/>
          <a:p>
            <a:pPr algn="ctr"/>
            <a:r>
              <a:rPr lang="en-GB" altLang="en-US" dirty="0" smtClean="0">
                <a:solidFill>
                  <a:schemeClr val="bg1">
                    <a:lumMod val="65000"/>
                  </a:schemeClr>
                </a:solidFill>
                <a:latin typeface="Source Sans Pro Light" panose="020B0403030403020204" pitchFamily="34" charset="-18"/>
              </a:rPr>
              <a:t>Company and branches</a:t>
            </a:r>
          </a:p>
        </p:txBody>
      </p:sp>
    </p:spTree>
    <p:extLst>
      <p:ext uri="{BB962C8B-B14F-4D97-AF65-F5344CB8AC3E}">
        <p14:creationId xmlns:p14="http://schemas.microsoft.com/office/powerpoint/2010/main" val="212150390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11"/>
                                        </p:tgtEl>
                                      </p:cBhvr>
                                    </p:animEffect>
                                    <p:animScale>
                                      <p:cBhvr>
                                        <p:cTn id="10" dur="250" autoRev="1" fill="hold"/>
                                        <p:tgtEl>
                                          <p:spTgt spid="11"/>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12"/>
                                        </p:tgtEl>
                                      </p:cBhvr>
                                    </p:animEffect>
                                    <p:animScale>
                                      <p:cBhvr>
                                        <p:cTn id="13" dur="250" autoRev="1" fill="hold"/>
                                        <p:tgtEl>
                                          <p:spTgt spid="12"/>
                                        </p:tgtEl>
                                      </p:cBhvr>
                                      <p:by x="105000" y="105000"/>
                                    </p:animScale>
                                  </p:childTnLst>
                                </p:cTn>
                              </p:par>
                              <p:par>
                                <p:cTn id="14" presetID="16" presetClass="entr" presetSubtype="21"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barn(inVertical)">
                                      <p:cBhvr>
                                        <p:cTn id="16" dur="500"/>
                                        <p:tgtEl>
                                          <p:spTgt spid="5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500"/>
                                        <p:tgtEl>
                                          <p:spTgt spid="3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par>
                                <p:cTn id="39" presetID="10" presetClass="entr" presetSubtype="0"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childTnLst>
                                </p:cTn>
                              </p:par>
                              <p:par>
                                <p:cTn id="42" presetID="10" presetClass="entr" presetSubtype="0" fill="hold"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500"/>
                                        <p:tgtEl>
                                          <p:spTgt spid="44"/>
                                        </p:tgtEl>
                                      </p:cBhvr>
                                    </p:animEffect>
                                  </p:childTnLst>
                                </p:cTn>
                              </p:par>
                              <p:par>
                                <p:cTn id="45" presetID="10" presetClass="entr" presetSubtype="0" fill="hold" nodeType="with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500"/>
                                        <p:tgtEl>
                                          <p:spTgt spid="47"/>
                                        </p:tgtEl>
                                      </p:cBhvr>
                                    </p:animEffect>
                                  </p:childTnLst>
                                </p:cTn>
                              </p:par>
                              <p:par>
                                <p:cTn id="48" presetID="10" presetClass="entr" presetSubtype="0" fill="hold" nodeType="with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fade">
                                      <p:cBhvr>
                                        <p:cTn id="50" dur="500"/>
                                        <p:tgtEl>
                                          <p:spTgt spid="50"/>
                                        </p:tgtEl>
                                      </p:cBhvr>
                                    </p:animEffect>
                                  </p:childTnLst>
                                </p:cTn>
                              </p:par>
                              <p:par>
                                <p:cTn id="51" presetID="10"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500"/>
                                        <p:tgtEl>
                                          <p:spTgt spid="5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fade">
                                      <p:cBhvr>
                                        <p:cTn id="56" dur="500"/>
                                        <p:tgtEl>
                                          <p:spTgt spid="5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fade">
                                      <p:cBhvr>
                                        <p:cTn id="6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28" grpId="0" animBg="1"/>
      <p:bldP spid="29" grpId="0" animBg="1"/>
      <p:bldP spid="30" grpId="0" animBg="1"/>
      <p:bldP spid="31" grpId="0"/>
      <p:bldP spid="38" grpId="0"/>
      <p:bldP spid="39" grpId="0"/>
      <p:bldP spid="40" grpId="0"/>
      <p:bldP spid="55" grpId="0" animBg="1"/>
      <p:bldP spid="56" grpId="0" animBg="1"/>
      <p:bldP spid="57" grpId="0" animBg="1"/>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Title 13"/>
          <p:cNvSpPr>
            <a:spLocks noGrp="1"/>
          </p:cNvSpPr>
          <p:nvPr>
            <p:ph type="title"/>
          </p:nvPr>
        </p:nvSpPr>
        <p:spPr>
          <a:xfrm>
            <a:off x="609600" y="2565400"/>
            <a:ext cx="10972800" cy="1143000"/>
          </a:xfrm>
        </p:spPr>
        <p:txBody>
          <a:bodyPr rtlCol="0">
            <a:noAutofit/>
          </a:bodyPr>
          <a:lstStyle/>
          <a:p>
            <a:pPr algn="ctr">
              <a:defRPr/>
            </a:pPr>
            <a:r>
              <a:rPr lang="en-GB" sz="6000" dirty="0" smtClean="0">
                <a:solidFill>
                  <a:schemeClr val="bg1">
                    <a:lumMod val="65000"/>
                  </a:schemeClr>
                </a:solidFill>
              </a:rPr>
              <a:t>Thank you for your attention!</a:t>
            </a:r>
            <a:endParaRPr lang="en-GB" sz="6000" dirty="0">
              <a:solidFill>
                <a:schemeClr val="bg1">
                  <a:lumMod val="65000"/>
                </a:schemeClr>
              </a:solidFill>
            </a:endParaRPr>
          </a:p>
        </p:txBody>
      </p:sp>
      <p:pic>
        <p:nvPicPr>
          <p:cNvPr id="7" name="Slika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59846" y="339203"/>
            <a:ext cx="1209584" cy="340932"/>
          </a:xfrm>
          <a:prstGeom prst="rect">
            <a:avLst/>
          </a:prstGeom>
        </p:spPr>
      </p:pic>
    </p:spTree>
    <p:extLst>
      <p:ext uri="{BB962C8B-B14F-4D97-AF65-F5344CB8AC3E}">
        <p14:creationId xmlns:p14="http://schemas.microsoft.com/office/powerpoint/2010/main" val="20223139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0" presetClass="path" presetSubtype="0" accel="50000" decel="50000" fill="hold" nodeType="afterEffect">
                                  <p:stCondLst>
                                    <p:cond delay="0"/>
                                  </p:stCondLst>
                                  <p:childTnLst>
                                    <p:animMotion origin="layout" path="M -0.00144 0.02754 L -0.00144 0.02754 C -0.00365 0.07314 -0.00118 0.0368 -0.00365 0.05879 C -0.00495 0.07013 -0.00599 0.08472 -0.00808 0.09606 L -0.01146 0.11365 C -0.01185 0.11574 -0.01198 0.11782 -0.0125 0.11967 C -0.01329 0.12222 -0.01407 0.12476 -0.01472 0.12754 C -0.01563 0.13125 -0.01628 0.13518 -0.01693 0.13912 C -0.01745 0.14236 -0.01745 0.14583 -0.0181 0.14907 C -0.01849 0.15115 -0.01954 0.15277 -0.02032 0.15486 C -0.0211 0.1574 -0.02175 0.16018 -0.0224 0.16273 C -0.02318 0.16921 -0.0237 0.17592 -0.02461 0.1824 C -0.02527 0.18634 -0.02644 0.19004 -0.02683 0.19421 C -0.02826 0.20949 -0.02709 0.20231 -0.03021 0.21574 C -0.0306 0.22037 -0.0306 0.225 -0.03125 0.22939 C -0.03542 0.25439 -0.03516 0.24282 -0.04011 0.26481 C -0.04089 0.26805 -0.04167 0.27129 -0.04232 0.27453 C -0.04284 0.27708 -0.04284 0.27986 -0.04336 0.2824 C -0.04402 0.28518 -0.04506 0.2875 -0.04558 0.29027 C -0.04649 0.29398 -0.04701 0.29814 -0.04779 0.30208 C -0.04844 0.30463 -0.04948 0.30717 -0.05 0.30995 C -0.05053 0.3125 -0.05066 0.31527 -0.05118 0.31782 C -0.0517 0.32037 -0.05261 0.32291 -0.05339 0.32546 C -0.0556 0.33263 -0.05652 0.33518 -0.05886 0.3412 C -0.06589 0.3787 -0.05912 0.34375 -0.06433 0.36875 C -0.06472 0.3706 -0.06498 0.37268 -0.0655 0.37453 C -0.06602 0.37662 -0.06693 0.37847 -0.06771 0.38055 C -0.06967 0.40185 -0.06745 0.3831 -0.07097 0.40208 C -0.07149 0.40463 -0.07162 0.4074 -0.07214 0.40995 C -0.07461 0.42361 -0.07357 0.4155 -0.07657 0.42754 C -0.07696 0.42939 -0.07709 0.43171 -0.07761 0.43333 C -0.07852 0.43634 -0.07982 0.43865 -0.08086 0.4412 L -0.08308 0.453 C -0.08347 0.45509 -0.08386 0.45694 -0.08425 0.45902 C -0.08516 0.46319 -0.08685 0.46967 -0.0875 0.47453 C -0.08842 0.48009 -0.09024 0.49606 -0.09193 0.50208 C -0.09336 0.5074 -0.09454 0.51296 -0.09636 0.51782 L -0.10079 0.52963 C -0.10326 0.54305 -0.10131 0.53842 -0.10521 0.54513 C -0.10691 0.55763 -0.10547 0.55092 -0.11068 0.56481 L -0.11068 0.56481 C -0.11641 0.59513 -0.1099 0.56388 -0.11511 0.5824 C -0.11615 0.58611 -0.11615 0.59166 -0.11836 0.59421 C -0.12045 0.59652 -0.12266 0.59814 -0.125 0.59814 L -0.17136 0.60023 C -0.17618 0.60069 -0.18099 0.60115 -0.18568 0.60208 C -0.1875 0.60254 -0.18933 0.60347 -0.19128 0.60416 C -0.19375 0.60486 -0.19636 0.60532 -0.19896 0.60601 C -0.20118 0.60671 -0.20326 0.60787 -0.2056 0.6081 L -0.40183 0.6081 L -0.40183 0.6081 " pathEditMode="relative" ptsTypes="AAAAAAAAAAAAAAAAAAAAAAAAAAAAAAAAAAAAAAAAAAAAAAAAAAA">
                                      <p:cBhvr>
                                        <p:cTn id="10" dur="1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Elipsa 9"/>
          <p:cNvSpPr/>
          <p:nvPr/>
        </p:nvSpPr>
        <p:spPr>
          <a:xfrm>
            <a:off x="294968" y="1858298"/>
            <a:ext cx="540000" cy="540000"/>
          </a:xfrm>
          <a:prstGeom prst="ellipse">
            <a:avLst/>
          </a:prstGeom>
          <a:noFill/>
          <a:ln>
            <a:solidFill>
              <a:srgbClr val="4690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690D4"/>
              </a:solidFill>
            </a:endParaRPr>
          </a:p>
        </p:txBody>
      </p:sp>
      <p:sp>
        <p:nvSpPr>
          <p:cNvPr id="11" name="PoljeZBesedilom 10"/>
          <p:cNvSpPr txBox="1"/>
          <p:nvPr/>
        </p:nvSpPr>
        <p:spPr>
          <a:xfrm>
            <a:off x="422787" y="1943632"/>
            <a:ext cx="1120878" cy="369332"/>
          </a:xfrm>
          <a:prstGeom prst="rect">
            <a:avLst/>
          </a:prstGeom>
          <a:noFill/>
        </p:spPr>
        <p:txBody>
          <a:bodyPr wrap="square" rtlCol="0">
            <a:spAutoFit/>
          </a:bodyPr>
          <a:lstStyle/>
          <a:p>
            <a:r>
              <a:rPr lang="sl-SI" dirty="0" smtClean="0">
                <a:solidFill>
                  <a:srgbClr val="4690D4"/>
                </a:solidFill>
                <a:latin typeface="+mj-lt"/>
              </a:rPr>
              <a:t>1</a:t>
            </a:r>
            <a:endParaRPr lang="en-US" dirty="0">
              <a:solidFill>
                <a:srgbClr val="4690D4"/>
              </a:solidFill>
              <a:latin typeface="+mj-lt"/>
            </a:endParaRPr>
          </a:p>
        </p:txBody>
      </p:sp>
      <p:sp>
        <p:nvSpPr>
          <p:cNvPr id="12" name="PoljeZBesedilom 11"/>
          <p:cNvSpPr txBox="1"/>
          <p:nvPr/>
        </p:nvSpPr>
        <p:spPr>
          <a:xfrm>
            <a:off x="201562" y="2358195"/>
            <a:ext cx="1524000" cy="307777"/>
          </a:xfrm>
          <a:prstGeom prst="rect">
            <a:avLst/>
          </a:prstGeom>
          <a:noFill/>
        </p:spPr>
        <p:txBody>
          <a:bodyPr wrap="square" rtlCol="0">
            <a:spAutoFit/>
          </a:bodyPr>
          <a:lstStyle/>
          <a:p>
            <a:r>
              <a:rPr lang="sl-SI" sz="1400" dirty="0" err="1" smtClean="0">
                <a:solidFill>
                  <a:srgbClr val="4690D4"/>
                </a:solidFill>
                <a:latin typeface="+mj-lt"/>
              </a:rPr>
              <a:t>company</a:t>
            </a:r>
            <a:endParaRPr lang="en-US" sz="1400" dirty="0">
              <a:solidFill>
                <a:srgbClr val="4690D4"/>
              </a:solidFill>
              <a:latin typeface="+mj-lt"/>
            </a:endParaRPr>
          </a:p>
        </p:txBody>
      </p:sp>
      <p:sp>
        <p:nvSpPr>
          <p:cNvPr id="14" name="Elipsa 13"/>
          <p:cNvSpPr/>
          <p:nvPr/>
        </p:nvSpPr>
        <p:spPr>
          <a:xfrm>
            <a:off x="294968" y="2719986"/>
            <a:ext cx="540000" cy="540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oljeZBesedilom 14"/>
          <p:cNvSpPr txBox="1"/>
          <p:nvPr/>
        </p:nvSpPr>
        <p:spPr>
          <a:xfrm>
            <a:off x="422787" y="2805320"/>
            <a:ext cx="1120878" cy="369332"/>
          </a:xfrm>
          <a:prstGeom prst="rect">
            <a:avLst/>
          </a:prstGeom>
          <a:noFill/>
        </p:spPr>
        <p:txBody>
          <a:bodyPr wrap="square" rtlCol="0">
            <a:spAutoFit/>
          </a:bodyPr>
          <a:lstStyle/>
          <a:p>
            <a:r>
              <a:rPr lang="sl-SI" dirty="0" smtClean="0">
                <a:solidFill>
                  <a:schemeClr val="bg1">
                    <a:lumMod val="85000"/>
                  </a:schemeClr>
                </a:solidFill>
                <a:latin typeface="+mj-lt"/>
              </a:rPr>
              <a:t>2</a:t>
            </a:r>
            <a:endParaRPr lang="en-US" dirty="0">
              <a:solidFill>
                <a:schemeClr val="bg1">
                  <a:lumMod val="85000"/>
                </a:schemeClr>
              </a:solidFill>
              <a:latin typeface="+mj-lt"/>
            </a:endParaRPr>
          </a:p>
        </p:txBody>
      </p:sp>
      <p:sp>
        <p:nvSpPr>
          <p:cNvPr id="16" name="PoljeZBesedilom 15"/>
          <p:cNvSpPr txBox="1"/>
          <p:nvPr/>
        </p:nvSpPr>
        <p:spPr>
          <a:xfrm>
            <a:off x="201562" y="3219883"/>
            <a:ext cx="1524000" cy="307777"/>
          </a:xfrm>
          <a:prstGeom prst="rect">
            <a:avLst/>
          </a:prstGeom>
          <a:noFill/>
        </p:spPr>
        <p:txBody>
          <a:bodyPr wrap="square" rtlCol="0">
            <a:spAutoFit/>
          </a:bodyPr>
          <a:lstStyle/>
          <a:p>
            <a:r>
              <a:rPr lang="sl-SI" sz="1400" dirty="0" err="1" smtClean="0">
                <a:solidFill>
                  <a:schemeClr val="bg1">
                    <a:lumMod val="85000"/>
                  </a:schemeClr>
                </a:solidFill>
              </a:rPr>
              <a:t>services</a:t>
            </a:r>
            <a:endParaRPr lang="en-US" sz="1400" dirty="0">
              <a:solidFill>
                <a:schemeClr val="bg1">
                  <a:lumMod val="85000"/>
                </a:schemeClr>
              </a:solidFill>
              <a:latin typeface="Lato Light"/>
            </a:endParaRPr>
          </a:p>
        </p:txBody>
      </p:sp>
      <p:sp>
        <p:nvSpPr>
          <p:cNvPr id="20" name="Elipsa 19"/>
          <p:cNvSpPr/>
          <p:nvPr/>
        </p:nvSpPr>
        <p:spPr>
          <a:xfrm>
            <a:off x="294968" y="3581674"/>
            <a:ext cx="540000" cy="540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oljeZBesedilom 20"/>
          <p:cNvSpPr txBox="1"/>
          <p:nvPr/>
        </p:nvSpPr>
        <p:spPr>
          <a:xfrm>
            <a:off x="422787" y="3667008"/>
            <a:ext cx="1120878" cy="369332"/>
          </a:xfrm>
          <a:prstGeom prst="rect">
            <a:avLst/>
          </a:prstGeom>
          <a:noFill/>
        </p:spPr>
        <p:txBody>
          <a:bodyPr wrap="square" rtlCol="0">
            <a:spAutoFit/>
          </a:bodyPr>
          <a:lstStyle/>
          <a:p>
            <a:r>
              <a:rPr lang="sl-SI" dirty="0" smtClean="0">
                <a:solidFill>
                  <a:schemeClr val="bg1">
                    <a:lumMod val="85000"/>
                  </a:schemeClr>
                </a:solidFill>
                <a:latin typeface="+mj-lt"/>
              </a:rPr>
              <a:t>3</a:t>
            </a:r>
            <a:endParaRPr lang="en-US" dirty="0">
              <a:solidFill>
                <a:schemeClr val="bg1">
                  <a:lumMod val="85000"/>
                </a:schemeClr>
              </a:solidFill>
              <a:latin typeface="+mj-lt"/>
            </a:endParaRPr>
          </a:p>
        </p:txBody>
      </p:sp>
      <p:sp>
        <p:nvSpPr>
          <p:cNvPr id="22" name="PoljeZBesedilom 21"/>
          <p:cNvSpPr txBox="1"/>
          <p:nvPr/>
        </p:nvSpPr>
        <p:spPr>
          <a:xfrm>
            <a:off x="250722" y="4081571"/>
            <a:ext cx="1524000" cy="307777"/>
          </a:xfrm>
          <a:prstGeom prst="rect">
            <a:avLst/>
          </a:prstGeom>
          <a:noFill/>
        </p:spPr>
        <p:txBody>
          <a:bodyPr wrap="square" rtlCol="0">
            <a:spAutoFit/>
          </a:bodyPr>
          <a:lstStyle/>
          <a:p>
            <a:r>
              <a:rPr lang="sl-SI" sz="1400" dirty="0" err="1" smtClean="0">
                <a:solidFill>
                  <a:schemeClr val="bg1">
                    <a:lumMod val="85000"/>
                  </a:schemeClr>
                </a:solidFill>
                <a:latin typeface="+mj-lt"/>
              </a:rPr>
              <a:t>products</a:t>
            </a:r>
            <a:endParaRPr lang="en-US" sz="1400" dirty="0">
              <a:solidFill>
                <a:schemeClr val="bg1">
                  <a:lumMod val="85000"/>
                </a:schemeClr>
              </a:solidFill>
              <a:latin typeface="+mj-lt"/>
            </a:endParaRPr>
          </a:p>
        </p:txBody>
      </p:sp>
      <p:sp>
        <p:nvSpPr>
          <p:cNvPr id="23" name="Elipsa 22"/>
          <p:cNvSpPr/>
          <p:nvPr/>
        </p:nvSpPr>
        <p:spPr>
          <a:xfrm>
            <a:off x="294968" y="4428676"/>
            <a:ext cx="540000" cy="540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oljeZBesedilom 23"/>
          <p:cNvSpPr txBox="1"/>
          <p:nvPr/>
        </p:nvSpPr>
        <p:spPr>
          <a:xfrm>
            <a:off x="422787" y="4514010"/>
            <a:ext cx="1120878" cy="369332"/>
          </a:xfrm>
          <a:prstGeom prst="rect">
            <a:avLst/>
          </a:prstGeom>
          <a:noFill/>
        </p:spPr>
        <p:txBody>
          <a:bodyPr wrap="square" rtlCol="0">
            <a:spAutoFit/>
          </a:bodyPr>
          <a:lstStyle/>
          <a:p>
            <a:r>
              <a:rPr lang="sl-SI" dirty="0">
                <a:solidFill>
                  <a:schemeClr val="bg1">
                    <a:lumMod val="85000"/>
                  </a:schemeClr>
                </a:solidFill>
                <a:latin typeface="+mj-lt"/>
              </a:rPr>
              <a:t>4</a:t>
            </a:r>
            <a:endParaRPr lang="en-US" dirty="0">
              <a:solidFill>
                <a:schemeClr val="bg1">
                  <a:lumMod val="85000"/>
                </a:schemeClr>
              </a:solidFill>
              <a:latin typeface="+mj-lt"/>
            </a:endParaRPr>
          </a:p>
        </p:txBody>
      </p:sp>
      <p:sp>
        <p:nvSpPr>
          <p:cNvPr id="25" name="PoljeZBesedilom 24"/>
          <p:cNvSpPr txBox="1"/>
          <p:nvPr/>
        </p:nvSpPr>
        <p:spPr>
          <a:xfrm>
            <a:off x="221226" y="4928573"/>
            <a:ext cx="1524000" cy="307777"/>
          </a:xfrm>
          <a:prstGeom prst="rect">
            <a:avLst/>
          </a:prstGeom>
          <a:noFill/>
        </p:spPr>
        <p:txBody>
          <a:bodyPr wrap="square" rtlCol="0">
            <a:spAutoFit/>
          </a:bodyPr>
          <a:lstStyle/>
          <a:p>
            <a:r>
              <a:rPr lang="sl-SI" sz="1400" dirty="0" err="1" smtClean="0">
                <a:solidFill>
                  <a:schemeClr val="bg1">
                    <a:lumMod val="85000"/>
                  </a:schemeClr>
                </a:solidFill>
                <a:latin typeface="+mj-lt"/>
              </a:rPr>
              <a:t>contacts</a:t>
            </a:r>
            <a:endParaRPr lang="en-US" sz="1400" dirty="0">
              <a:solidFill>
                <a:schemeClr val="bg1">
                  <a:lumMod val="85000"/>
                </a:schemeClr>
              </a:solidFill>
              <a:latin typeface="+mj-lt"/>
            </a:endParaRPr>
          </a:p>
        </p:txBody>
      </p:sp>
      <p:pic>
        <p:nvPicPr>
          <p:cNvPr id="26" name="Slika 2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59846" y="339203"/>
            <a:ext cx="1209584" cy="340932"/>
          </a:xfrm>
          <a:prstGeom prst="rect">
            <a:avLst/>
          </a:prstGeom>
        </p:spPr>
      </p:pic>
      <p:pic>
        <p:nvPicPr>
          <p:cNvPr id="53" name="Slika 5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0296" y="1391634"/>
            <a:ext cx="10266869" cy="5375059"/>
          </a:xfrm>
          <a:prstGeom prst="rect">
            <a:avLst/>
          </a:prstGeom>
          <a:noFill/>
        </p:spPr>
      </p:pic>
      <p:cxnSp>
        <p:nvCxnSpPr>
          <p:cNvPr id="58" name="Raven povezovalnik 57"/>
          <p:cNvCxnSpPr/>
          <p:nvPr/>
        </p:nvCxnSpPr>
        <p:spPr>
          <a:xfrm>
            <a:off x="5390545" y="2600677"/>
            <a:ext cx="4145982" cy="33337"/>
          </a:xfrm>
          <a:prstGeom prst="line">
            <a:avLst/>
          </a:prstGeom>
          <a:ln w="127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9" name="Elipsa 58"/>
          <p:cNvSpPr/>
          <p:nvPr/>
        </p:nvSpPr>
        <p:spPr>
          <a:xfrm>
            <a:off x="5390545" y="2578768"/>
            <a:ext cx="45719" cy="45719"/>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0" name="PoljeZBesedilom 59"/>
          <p:cNvSpPr txBox="1"/>
          <p:nvPr/>
        </p:nvSpPr>
        <p:spPr>
          <a:xfrm>
            <a:off x="9536527" y="2352973"/>
            <a:ext cx="2502185" cy="503215"/>
          </a:xfrm>
          <a:prstGeom prst="rect">
            <a:avLst/>
          </a:prstGeom>
          <a:noFill/>
        </p:spPr>
        <p:txBody>
          <a:bodyPr wrap="square" rtlCol="0">
            <a:spAutoFit/>
          </a:bodyPr>
          <a:lstStyle/>
          <a:p>
            <a:r>
              <a:rPr lang="sl-SI" sz="2670" dirty="0" smtClean="0">
                <a:solidFill>
                  <a:schemeClr val="tx1">
                    <a:lumMod val="65000"/>
                    <a:lumOff val="35000"/>
                  </a:schemeClr>
                </a:solidFill>
                <a:latin typeface="Source Sans Pro Light" panose="020B0403030403020204" pitchFamily="34" charset="-18"/>
              </a:rPr>
              <a:t>40% </a:t>
            </a:r>
            <a:r>
              <a:rPr lang="sl-SI" sz="1400" dirty="0" err="1" smtClean="0">
                <a:solidFill>
                  <a:srgbClr val="4690D4"/>
                </a:solidFill>
                <a:latin typeface="+mj-lt"/>
              </a:rPr>
              <a:t>Middle</a:t>
            </a:r>
            <a:r>
              <a:rPr lang="sl-SI" sz="1400" dirty="0" smtClean="0">
                <a:solidFill>
                  <a:srgbClr val="4690D4"/>
                </a:solidFill>
                <a:latin typeface="+mj-lt"/>
              </a:rPr>
              <a:t> </a:t>
            </a:r>
            <a:r>
              <a:rPr lang="sl-SI" sz="1400" dirty="0" err="1" smtClean="0">
                <a:solidFill>
                  <a:srgbClr val="4690D4"/>
                </a:solidFill>
                <a:latin typeface="+mj-lt"/>
              </a:rPr>
              <a:t>Europe</a:t>
            </a:r>
            <a:endParaRPr lang="sl-SI" sz="1400" dirty="0">
              <a:solidFill>
                <a:srgbClr val="4690D4"/>
              </a:solidFill>
              <a:latin typeface="+mj-lt"/>
            </a:endParaRPr>
          </a:p>
        </p:txBody>
      </p:sp>
      <p:cxnSp>
        <p:nvCxnSpPr>
          <p:cNvPr id="61" name="Raven povezovalnik 60"/>
          <p:cNvCxnSpPr/>
          <p:nvPr/>
        </p:nvCxnSpPr>
        <p:spPr>
          <a:xfrm>
            <a:off x="5540046" y="1979160"/>
            <a:ext cx="3998055" cy="34287"/>
          </a:xfrm>
          <a:prstGeom prst="line">
            <a:avLst/>
          </a:prstGeom>
          <a:ln w="127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2" name="Elipsa 61"/>
          <p:cNvSpPr/>
          <p:nvPr/>
        </p:nvSpPr>
        <p:spPr>
          <a:xfrm>
            <a:off x="5540046" y="1957251"/>
            <a:ext cx="45719" cy="45719"/>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cxnSp>
        <p:nvCxnSpPr>
          <p:cNvPr id="63" name="Raven povezovalnik 62"/>
          <p:cNvCxnSpPr/>
          <p:nvPr/>
        </p:nvCxnSpPr>
        <p:spPr>
          <a:xfrm>
            <a:off x="5534330" y="3159128"/>
            <a:ext cx="3998055" cy="34287"/>
          </a:xfrm>
          <a:prstGeom prst="line">
            <a:avLst/>
          </a:prstGeom>
          <a:ln w="127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4" name="Elipsa 63"/>
          <p:cNvSpPr/>
          <p:nvPr/>
        </p:nvSpPr>
        <p:spPr>
          <a:xfrm>
            <a:off x="5534330" y="3137219"/>
            <a:ext cx="45719" cy="45719"/>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5" name="PoljeZBesedilom 64"/>
          <p:cNvSpPr txBox="1"/>
          <p:nvPr/>
        </p:nvSpPr>
        <p:spPr>
          <a:xfrm>
            <a:off x="9532385" y="2894219"/>
            <a:ext cx="2502185" cy="503215"/>
          </a:xfrm>
          <a:prstGeom prst="rect">
            <a:avLst/>
          </a:prstGeom>
          <a:noFill/>
        </p:spPr>
        <p:txBody>
          <a:bodyPr wrap="square" rtlCol="0">
            <a:spAutoFit/>
          </a:bodyPr>
          <a:lstStyle/>
          <a:p>
            <a:r>
              <a:rPr lang="sl-SI" sz="2670" dirty="0" smtClean="0">
                <a:solidFill>
                  <a:schemeClr val="tx1">
                    <a:lumMod val="65000"/>
                    <a:lumOff val="35000"/>
                  </a:schemeClr>
                </a:solidFill>
                <a:latin typeface="Source Sans Pro Light" panose="020B0403030403020204" pitchFamily="34" charset="-18"/>
              </a:rPr>
              <a:t>35% </a:t>
            </a:r>
            <a:r>
              <a:rPr lang="sl-SI" sz="1400" dirty="0" err="1" smtClean="0">
                <a:solidFill>
                  <a:srgbClr val="74ACDF"/>
                </a:solidFill>
                <a:latin typeface="+mj-lt"/>
              </a:rPr>
              <a:t>South</a:t>
            </a:r>
            <a:r>
              <a:rPr lang="sl-SI" sz="1400" dirty="0" smtClean="0">
                <a:solidFill>
                  <a:srgbClr val="74ACDF"/>
                </a:solidFill>
                <a:latin typeface="+mj-lt"/>
              </a:rPr>
              <a:t> </a:t>
            </a:r>
            <a:r>
              <a:rPr lang="sl-SI" sz="1400" dirty="0" err="1" smtClean="0">
                <a:solidFill>
                  <a:srgbClr val="74ACDF"/>
                </a:solidFill>
                <a:latin typeface="+mj-lt"/>
              </a:rPr>
              <a:t>Europe</a:t>
            </a:r>
            <a:endParaRPr lang="sl-SI" sz="1400" dirty="0">
              <a:solidFill>
                <a:srgbClr val="74ACDF"/>
              </a:solidFill>
              <a:latin typeface="+mj-lt"/>
            </a:endParaRPr>
          </a:p>
        </p:txBody>
      </p:sp>
      <p:sp>
        <p:nvSpPr>
          <p:cNvPr id="66" name="PoljeZBesedilom 65"/>
          <p:cNvSpPr txBox="1"/>
          <p:nvPr/>
        </p:nvSpPr>
        <p:spPr>
          <a:xfrm>
            <a:off x="9538101" y="1732929"/>
            <a:ext cx="2502185" cy="503215"/>
          </a:xfrm>
          <a:prstGeom prst="rect">
            <a:avLst/>
          </a:prstGeom>
          <a:noFill/>
        </p:spPr>
        <p:txBody>
          <a:bodyPr wrap="square" rtlCol="0">
            <a:spAutoFit/>
          </a:bodyPr>
          <a:lstStyle/>
          <a:p>
            <a:r>
              <a:rPr lang="sl-SI" sz="2670" dirty="0" smtClean="0">
                <a:solidFill>
                  <a:schemeClr val="tx1">
                    <a:lumMod val="65000"/>
                    <a:lumOff val="35000"/>
                  </a:schemeClr>
                </a:solidFill>
                <a:latin typeface="Source Sans Pro Light" panose="020B0403030403020204" pitchFamily="34" charset="-18"/>
              </a:rPr>
              <a:t>10% </a:t>
            </a:r>
            <a:r>
              <a:rPr lang="sl-SI" sz="1400" dirty="0" err="1" smtClean="0">
                <a:solidFill>
                  <a:srgbClr val="A3C8EA"/>
                </a:solidFill>
                <a:latin typeface="+mj-lt"/>
              </a:rPr>
              <a:t>North</a:t>
            </a:r>
            <a:r>
              <a:rPr lang="sl-SI" sz="1400" dirty="0" smtClean="0">
                <a:solidFill>
                  <a:srgbClr val="A3C8EA"/>
                </a:solidFill>
                <a:latin typeface="+mj-lt"/>
              </a:rPr>
              <a:t> </a:t>
            </a:r>
            <a:r>
              <a:rPr lang="sl-SI" sz="1400" dirty="0" err="1" smtClean="0">
                <a:solidFill>
                  <a:srgbClr val="A3C8EA"/>
                </a:solidFill>
                <a:latin typeface="+mj-lt"/>
              </a:rPr>
              <a:t>Europe</a:t>
            </a:r>
            <a:endParaRPr lang="sl-SI" sz="1400" dirty="0">
              <a:solidFill>
                <a:srgbClr val="A3C8EA"/>
              </a:solidFill>
              <a:latin typeface="+mj-lt"/>
            </a:endParaRPr>
          </a:p>
        </p:txBody>
      </p:sp>
      <p:sp>
        <p:nvSpPr>
          <p:cNvPr id="67" name="PoljeZBesedilom 66"/>
          <p:cNvSpPr txBox="1"/>
          <p:nvPr/>
        </p:nvSpPr>
        <p:spPr>
          <a:xfrm>
            <a:off x="9549816" y="3754058"/>
            <a:ext cx="2502185" cy="503215"/>
          </a:xfrm>
          <a:prstGeom prst="rect">
            <a:avLst/>
          </a:prstGeom>
          <a:noFill/>
        </p:spPr>
        <p:txBody>
          <a:bodyPr wrap="square" rtlCol="0">
            <a:spAutoFit/>
          </a:bodyPr>
          <a:lstStyle/>
          <a:p>
            <a:r>
              <a:rPr lang="sl-SI" sz="2670" dirty="0">
                <a:solidFill>
                  <a:schemeClr val="tx1">
                    <a:lumMod val="65000"/>
                    <a:lumOff val="35000"/>
                  </a:schemeClr>
                </a:solidFill>
                <a:latin typeface="Source Sans Pro Light" panose="020B0403030403020204" pitchFamily="34" charset="-18"/>
              </a:rPr>
              <a:t>1</a:t>
            </a:r>
            <a:r>
              <a:rPr lang="sl-SI" sz="2670" dirty="0" smtClean="0">
                <a:solidFill>
                  <a:schemeClr val="tx1">
                    <a:lumMod val="65000"/>
                    <a:lumOff val="35000"/>
                  </a:schemeClr>
                </a:solidFill>
                <a:latin typeface="Source Sans Pro Light" panose="020B0403030403020204" pitchFamily="34" charset="-18"/>
              </a:rPr>
              <a:t>5% </a:t>
            </a:r>
            <a:r>
              <a:rPr lang="sl-SI" sz="1400" dirty="0" err="1" smtClean="0">
                <a:solidFill>
                  <a:srgbClr val="DBE9F7"/>
                </a:solidFill>
                <a:latin typeface="+mj-lt"/>
              </a:rPr>
              <a:t>Other</a:t>
            </a:r>
            <a:endParaRPr lang="sl-SI" sz="1400" dirty="0">
              <a:solidFill>
                <a:srgbClr val="DBE9F7"/>
              </a:solidFill>
              <a:latin typeface="+mj-lt"/>
            </a:endParaRPr>
          </a:p>
        </p:txBody>
      </p:sp>
      <p:sp>
        <p:nvSpPr>
          <p:cNvPr id="28" name="Title 13"/>
          <p:cNvSpPr>
            <a:spLocks noGrp="1"/>
          </p:cNvSpPr>
          <p:nvPr>
            <p:ph type="title"/>
          </p:nvPr>
        </p:nvSpPr>
        <p:spPr>
          <a:xfrm>
            <a:off x="838200" y="365125"/>
            <a:ext cx="10515600" cy="1325563"/>
          </a:xfrm>
        </p:spPr>
        <p:txBody>
          <a:bodyPr/>
          <a:lstStyle/>
          <a:p>
            <a:pPr algn="ctr"/>
            <a:r>
              <a:rPr lang="en-GB" altLang="en-US" dirty="0" smtClean="0">
                <a:solidFill>
                  <a:schemeClr val="bg1">
                    <a:lumMod val="65000"/>
                  </a:schemeClr>
                </a:solidFill>
                <a:latin typeface="Source Sans Pro Light" panose="020B0403030403020204" pitchFamily="34" charset="-18"/>
              </a:rPr>
              <a:t>Sales by regions in %</a:t>
            </a:r>
          </a:p>
        </p:txBody>
      </p:sp>
    </p:spTree>
    <p:extLst>
      <p:ext uri="{BB962C8B-B14F-4D97-AF65-F5344CB8AC3E}">
        <p14:creationId xmlns:p14="http://schemas.microsoft.com/office/powerpoint/2010/main" val="220058481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11"/>
                                        </p:tgtEl>
                                      </p:cBhvr>
                                    </p:animEffect>
                                    <p:animScale>
                                      <p:cBhvr>
                                        <p:cTn id="10" dur="250" autoRev="1" fill="hold"/>
                                        <p:tgtEl>
                                          <p:spTgt spid="11"/>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12"/>
                                        </p:tgtEl>
                                      </p:cBhvr>
                                    </p:animEffect>
                                    <p:animScale>
                                      <p:cBhvr>
                                        <p:cTn id="13" dur="250" autoRev="1" fill="hold"/>
                                        <p:tgtEl>
                                          <p:spTgt spid="12"/>
                                        </p:tgtEl>
                                      </p:cBhvr>
                                      <p:by x="105000" y="105000"/>
                                    </p:animScale>
                                  </p:childTnLst>
                                </p:cTn>
                              </p:par>
                              <p:par>
                                <p:cTn id="14" presetID="16" presetClass="entr" presetSubtype="21"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500"/>
                                        <p:tgtEl>
                                          <p:spTgt spid="28"/>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300"/>
                                        <p:tgtEl>
                                          <p:spTgt spid="53"/>
                                        </p:tgtEl>
                                      </p:cBhvr>
                                    </p:animEffect>
                                  </p:childTnLst>
                                </p:cTn>
                              </p:par>
                            </p:childTnLst>
                          </p:cTn>
                        </p:par>
                        <p:par>
                          <p:cTn id="21" fill="hold">
                            <p:stCondLst>
                              <p:cond delay="8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200"/>
                                        <p:tgtEl>
                                          <p:spTgt spid="59"/>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wipe(left)">
                                      <p:cBhvr>
                                        <p:cTn id="27" dur="200"/>
                                        <p:tgtEl>
                                          <p:spTgt spid="6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wipe(left)">
                                      <p:cBhvr>
                                        <p:cTn id="30" dur="200"/>
                                        <p:tgtEl>
                                          <p:spTgt spid="62"/>
                                        </p:tgtEl>
                                      </p:cBhvr>
                                    </p:animEffec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left)">
                                      <p:cBhvr>
                                        <p:cTn id="34" dur="200"/>
                                        <p:tgtEl>
                                          <p:spTgt spid="58"/>
                                        </p:tgtEl>
                                      </p:cBhvr>
                                    </p:animEffect>
                                  </p:childTnLst>
                                </p:cTn>
                              </p:par>
                              <p:par>
                                <p:cTn id="35" presetID="22" presetClass="entr" presetSubtype="8" fill="hold" nodeType="with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200"/>
                                        <p:tgtEl>
                                          <p:spTgt spid="63"/>
                                        </p:tgtEl>
                                      </p:cBhvr>
                                    </p:animEffect>
                                  </p:childTnLst>
                                </p:cTn>
                              </p:par>
                              <p:par>
                                <p:cTn id="38" presetID="22" presetClass="entr" presetSubtype="8" fill="hold" nodeType="with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200"/>
                                        <p:tgtEl>
                                          <p:spTgt spid="61"/>
                                        </p:tgtEl>
                                      </p:cBhvr>
                                    </p:animEffect>
                                  </p:childTnLst>
                                </p:cTn>
                              </p:par>
                            </p:childTnLst>
                          </p:cTn>
                        </p:par>
                        <p:par>
                          <p:cTn id="41" fill="hold">
                            <p:stCondLst>
                              <p:cond delay="1200"/>
                            </p:stCondLst>
                            <p:childTnLst>
                              <p:par>
                                <p:cTn id="42" presetID="22" presetClass="entr" presetSubtype="8"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wipe(left)">
                                      <p:cBhvr>
                                        <p:cTn id="44" dur="200"/>
                                        <p:tgtEl>
                                          <p:spTgt spid="60"/>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wipe(left)">
                                      <p:cBhvr>
                                        <p:cTn id="47" dur="200"/>
                                        <p:tgtEl>
                                          <p:spTgt spid="65"/>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66"/>
                                        </p:tgtEl>
                                        <p:attrNameLst>
                                          <p:attrName>style.visibility</p:attrName>
                                        </p:attrNameLst>
                                      </p:cBhvr>
                                      <p:to>
                                        <p:strVal val="visible"/>
                                      </p:to>
                                    </p:set>
                                    <p:animEffect transition="in" filter="wipe(left)">
                                      <p:cBhvr>
                                        <p:cTn id="50" dur="200"/>
                                        <p:tgtEl>
                                          <p:spTgt spid="66"/>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left)">
                                      <p:cBhvr>
                                        <p:cTn id="53" dur="2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59" grpId="0" animBg="1"/>
      <p:bldP spid="60" grpId="0"/>
      <p:bldP spid="62" grpId="0" animBg="1"/>
      <p:bldP spid="64" grpId="0" animBg="1"/>
      <p:bldP spid="65" grpId="0"/>
      <p:bldP spid="66" grpId="0"/>
      <p:bldP spid="6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Elipsa 9"/>
          <p:cNvSpPr/>
          <p:nvPr/>
        </p:nvSpPr>
        <p:spPr>
          <a:xfrm>
            <a:off x="294968" y="1858298"/>
            <a:ext cx="540000" cy="540000"/>
          </a:xfrm>
          <a:prstGeom prst="ellipse">
            <a:avLst/>
          </a:prstGeom>
          <a:noFill/>
          <a:ln>
            <a:solidFill>
              <a:srgbClr val="4690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690D4"/>
              </a:solidFill>
            </a:endParaRPr>
          </a:p>
        </p:txBody>
      </p:sp>
      <p:sp>
        <p:nvSpPr>
          <p:cNvPr id="11" name="PoljeZBesedilom 10"/>
          <p:cNvSpPr txBox="1"/>
          <p:nvPr/>
        </p:nvSpPr>
        <p:spPr>
          <a:xfrm>
            <a:off x="422787" y="1943632"/>
            <a:ext cx="1120878" cy="369332"/>
          </a:xfrm>
          <a:prstGeom prst="rect">
            <a:avLst/>
          </a:prstGeom>
          <a:noFill/>
        </p:spPr>
        <p:txBody>
          <a:bodyPr wrap="square" rtlCol="0">
            <a:spAutoFit/>
          </a:bodyPr>
          <a:lstStyle/>
          <a:p>
            <a:r>
              <a:rPr lang="sl-SI" dirty="0" smtClean="0">
                <a:solidFill>
                  <a:srgbClr val="4690D4"/>
                </a:solidFill>
                <a:latin typeface="+mj-lt"/>
              </a:rPr>
              <a:t>1</a:t>
            </a:r>
            <a:endParaRPr lang="en-US" dirty="0">
              <a:solidFill>
                <a:srgbClr val="4690D4"/>
              </a:solidFill>
              <a:latin typeface="+mj-lt"/>
            </a:endParaRPr>
          </a:p>
        </p:txBody>
      </p:sp>
      <p:sp>
        <p:nvSpPr>
          <p:cNvPr id="12" name="PoljeZBesedilom 11"/>
          <p:cNvSpPr txBox="1"/>
          <p:nvPr/>
        </p:nvSpPr>
        <p:spPr>
          <a:xfrm>
            <a:off x="201562" y="2358195"/>
            <a:ext cx="1524000" cy="307777"/>
          </a:xfrm>
          <a:prstGeom prst="rect">
            <a:avLst/>
          </a:prstGeom>
          <a:noFill/>
        </p:spPr>
        <p:txBody>
          <a:bodyPr wrap="square" rtlCol="0">
            <a:spAutoFit/>
          </a:bodyPr>
          <a:lstStyle/>
          <a:p>
            <a:r>
              <a:rPr lang="sl-SI" sz="1400" dirty="0" err="1" smtClean="0">
                <a:solidFill>
                  <a:srgbClr val="4690D4"/>
                </a:solidFill>
                <a:latin typeface="+mj-lt"/>
              </a:rPr>
              <a:t>company</a:t>
            </a:r>
            <a:endParaRPr lang="en-US" sz="1400" dirty="0">
              <a:solidFill>
                <a:srgbClr val="4690D4"/>
              </a:solidFill>
              <a:latin typeface="+mj-lt"/>
            </a:endParaRPr>
          </a:p>
        </p:txBody>
      </p:sp>
      <p:sp>
        <p:nvSpPr>
          <p:cNvPr id="14" name="Elipsa 13"/>
          <p:cNvSpPr/>
          <p:nvPr/>
        </p:nvSpPr>
        <p:spPr>
          <a:xfrm>
            <a:off x="294968" y="2719986"/>
            <a:ext cx="540000" cy="540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oljeZBesedilom 14"/>
          <p:cNvSpPr txBox="1"/>
          <p:nvPr/>
        </p:nvSpPr>
        <p:spPr>
          <a:xfrm>
            <a:off x="422787" y="2805320"/>
            <a:ext cx="1120878" cy="369332"/>
          </a:xfrm>
          <a:prstGeom prst="rect">
            <a:avLst/>
          </a:prstGeom>
          <a:noFill/>
        </p:spPr>
        <p:txBody>
          <a:bodyPr wrap="square" rtlCol="0">
            <a:spAutoFit/>
          </a:bodyPr>
          <a:lstStyle/>
          <a:p>
            <a:r>
              <a:rPr lang="sl-SI" dirty="0" smtClean="0">
                <a:solidFill>
                  <a:schemeClr val="bg1">
                    <a:lumMod val="85000"/>
                  </a:schemeClr>
                </a:solidFill>
                <a:latin typeface="+mj-lt"/>
              </a:rPr>
              <a:t>2</a:t>
            </a:r>
            <a:endParaRPr lang="en-US" dirty="0">
              <a:solidFill>
                <a:schemeClr val="bg1">
                  <a:lumMod val="85000"/>
                </a:schemeClr>
              </a:solidFill>
              <a:latin typeface="+mj-lt"/>
            </a:endParaRPr>
          </a:p>
        </p:txBody>
      </p:sp>
      <p:sp>
        <p:nvSpPr>
          <p:cNvPr id="16" name="PoljeZBesedilom 15"/>
          <p:cNvSpPr txBox="1"/>
          <p:nvPr/>
        </p:nvSpPr>
        <p:spPr>
          <a:xfrm>
            <a:off x="201562" y="3219883"/>
            <a:ext cx="1524000" cy="307777"/>
          </a:xfrm>
          <a:prstGeom prst="rect">
            <a:avLst/>
          </a:prstGeom>
          <a:noFill/>
        </p:spPr>
        <p:txBody>
          <a:bodyPr wrap="square" rtlCol="0">
            <a:spAutoFit/>
          </a:bodyPr>
          <a:lstStyle/>
          <a:p>
            <a:r>
              <a:rPr lang="sl-SI" sz="1400" dirty="0" err="1" smtClean="0">
                <a:solidFill>
                  <a:schemeClr val="bg1">
                    <a:lumMod val="85000"/>
                  </a:schemeClr>
                </a:solidFill>
                <a:latin typeface="+mj-lt"/>
              </a:rPr>
              <a:t>services</a:t>
            </a:r>
            <a:endParaRPr lang="en-US" sz="1400" dirty="0">
              <a:solidFill>
                <a:schemeClr val="bg1">
                  <a:lumMod val="85000"/>
                </a:schemeClr>
              </a:solidFill>
              <a:latin typeface="+mj-lt"/>
            </a:endParaRPr>
          </a:p>
        </p:txBody>
      </p:sp>
      <p:sp>
        <p:nvSpPr>
          <p:cNvPr id="20" name="Elipsa 19"/>
          <p:cNvSpPr/>
          <p:nvPr/>
        </p:nvSpPr>
        <p:spPr>
          <a:xfrm>
            <a:off x="294968" y="3581674"/>
            <a:ext cx="540000" cy="540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oljeZBesedilom 20"/>
          <p:cNvSpPr txBox="1"/>
          <p:nvPr/>
        </p:nvSpPr>
        <p:spPr>
          <a:xfrm>
            <a:off x="422787" y="3667008"/>
            <a:ext cx="1120878" cy="369332"/>
          </a:xfrm>
          <a:prstGeom prst="rect">
            <a:avLst/>
          </a:prstGeom>
          <a:noFill/>
        </p:spPr>
        <p:txBody>
          <a:bodyPr wrap="square" rtlCol="0">
            <a:spAutoFit/>
          </a:bodyPr>
          <a:lstStyle/>
          <a:p>
            <a:r>
              <a:rPr lang="sl-SI" dirty="0" smtClean="0">
                <a:solidFill>
                  <a:schemeClr val="bg1">
                    <a:lumMod val="85000"/>
                  </a:schemeClr>
                </a:solidFill>
                <a:latin typeface="+mj-lt"/>
              </a:rPr>
              <a:t>3</a:t>
            </a:r>
            <a:endParaRPr lang="en-US" dirty="0">
              <a:solidFill>
                <a:schemeClr val="bg1">
                  <a:lumMod val="85000"/>
                </a:schemeClr>
              </a:solidFill>
              <a:latin typeface="+mj-lt"/>
            </a:endParaRPr>
          </a:p>
        </p:txBody>
      </p:sp>
      <p:sp>
        <p:nvSpPr>
          <p:cNvPr id="22" name="PoljeZBesedilom 21"/>
          <p:cNvSpPr txBox="1"/>
          <p:nvPr/>
        </p:nvSpPr>
        <p:spPr>
          <a:xfrm>
            <a:off x="250722" y="4081571"/>
            <a:ext cx="1524000" cy="307777"/>
          </a:xfrm>
          <a:prstGeom prst="rect">
            <a:avLst/>
          </a:prstGeom>
          <a:noFill/>
        </p:spPr>
        <p:txBody>
          <a:bodyPr wrap="square" rtlCol="0">
            <a:spAutoFit/>
          </a:bodyPr>
          <a:lstStyle/>
          <a:p>
            <a:r>
              <a:rPr lang="sl-SI" sz="1400" dirty="0" err="1" smtClean="0">
                <a:solidFill>
                  <a:schemeClr val="bg1">
                    <a:lumMod val="85000"/>
                  </a:schemeClr>
                </a:solidFill>
                <a:latin typeface="+mj-lt"/>
              </a:rPr>
              <a:t>products</a:t>
            </a:r>
            <a:endParaRPr lang="en-US" sz="1400" dirty="0">
              <a:solidFill>
                <a:schemeClr val="bg1">
                  <a:lumMod val="85000"/>
                </a:schemeClr>
              </a:solidFill>
              <a:latin typeface="+mj-lt"/>
            </a:endParaRPr>
          </a:p>
        </p:txBody>
      </p:sp>
      <p:sp>
        <p:nvSpPr>
          <p:cNvPr id="23" name="Elipsa 22"/>
          <p:cNvSpPr/>
          <p:nvPr/>
        </p:nvSpPr>
        <p:spPr>
          <a:xfrm>
            <a:off x="294968" y="4428676"/>
            <a:ext cx="540000" cy="540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oljeZBesedilom 23"/>
          <p:cNvSpPr txBox="1"/>
          <p:nvPr/>
        </p:nvSpPr>
        <p:spPr>
          <a:xfrm>
            <a:off x="422787" y="4514010"/>
            <a:ext cx="1120878" cy="369332"/>
          </a:xfrm>
          <a:prstGeom prst="rect">
            <a:avLst/>
          </a:prstGeom>
          <a:noFill/>
        </p:spPr>
        <p:txBody>
          <a:bodyPr wrap="square" rtlCol="0">
            <a:spAutoFit/>
          </a:bodyPr>
          <a:lstStyle/>
          <a:p>
            <a:r>
              <a:rPr lang="sl-SI" dirty="0">
                <a:solidFill>
                  <a:schemeClr val="bg1">
                    <a:lumMod val="85000"/>
                  </a:schemeClr>
                </a:solidFill>
                <a:latin typeface="+mj-lt"/>
              </a:rPr>
              <a:t>4</a:t>
            </a:r>
            <a:endParaRPr lang="en-US" dirty="0">
              <a:solidFill>
                <a:schemeClr val="bg1">
                  <a:lumMod val="85000"/>
                </a:schemeClr>
              </a:solidFill>
              <a:latin typeface="+mj-lt"/>
            </a:endParaRPr>
          </a:p>
        </p:txBody>
      </p:sp>
      <p:sp>
        <p:nvSpPr>
          <p:cNvPr id="25" name="PoljeZBesedilom 24"/>
          <p:cNvSpPr txBox="1"/>
          <p:nvPr/>
        </p:nvSpPr>
        <p:spPr>
          <a:xfrm>
            <a:off x="221226" y="4928573"/>
            <a:ext cx="1524000" cy="307777"/>
          </a:xfrm>
          <a:prstGeom prst="rect">
            <a:avLst/>
          </a:prstGeom>
          <a:noFill/>
        </p:spPr>
        <p:txBody>
          <a:bodyPr wrap="square" rtlCol="0">
            <a:spAutoFit/>
          </a:bodyPr>
          <a:lstStyle/>
          <a:p>
            <a:r>
              <a:rPr lang="sl-SI" sz="1400" dirty="0" err="1" smtClean="0">
                <a:solidFill>
                  <a:schemeClr val="bg1">
                    <a:lumMod val="85000"/>
                  </a:schemeClr>
                </a:solidFill>
                <a:latin typeface="+mj-lt"/>
              </a:rPr>
              <a:t>contacts</a:t>
            </a:r>
            <a:endParaRPr lang="en-US" sz="1400" dirty="0">
              <a:solidFill>
                <a:schemeClr val="bg1">
                  <a:lumMod val="85000"/>
                </a:schemeClr>
              </a:solidFill>
              <a:latin typeface="+mj-lt"/>
            </a:endParaRPr>
          </a:p>
        </p:txBody>
      </p:sp>
      <p:pic>
        <p:nvPicPr>
          <p:cNvPr id="26" name="Slika 2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59846" y="339203"/>
            <a:ext cx="1209584" cy="340932"/>
          </a:xfrm>
          <a:prstGeom prst="rect">
            <a:avLst/>
          </a:prstGeom>
        </p:spPr>
      </p:pic>
      <p:graphicFrame>
        <p:nvGraphicFramePr>
          <p:cNvPr id="28" name="Chart 123"/>
          <p:cNvGraphicFramePr/>
          <p:nvPr>
            <p:extLst>
              <p:ext uri="{D42A27DB-BD31-4B8C-83A1-F6EECF244321}">
                <p14:modId xmlns:p14="http://schemas.microsoft.com/office/powerpoint/2010/main" val="4258327976"/>
              </p:ext>
            </p:extLst>
          </p:nvPr>
        </p:nvGraphicFramePr>
        <p:xfrm>
          <a:off x="4605809" y="2033076"/>
          <a:ext cx="3782047" cy="3522133"/>
        </p:xfrm>
        <a:graphic>
          <a:graphicData uri="http://schemas.openxmlformats.org/drawingml/2006/chart">
            <c:chart xmlns:c="http://schemas.openxmlformats.org/drawingml/2006/chart" xmlns:r="http://schemas.openxmlformats.org/officeDocument/2006/relationships" r:id="rId3"/>
          </a:graphicData>
        </a:graphic>
      </p:graphicFrame>
      <p:grpSp>
        <p:nvGrpSpPr>
          <p:cNvPr id="33" name="Group 22"/>
          <p:cNvGrpSpPr>
            <a:grpSpLocks/>
          </p:cNvGrpSpPr>
          <p:nvPr/>
        </p:nvGrpSpPr>
        <p:grpSpPr bwMode="auto">
          <a:xfrm>
            <a:off x="1252671" y="2813934"/>
            <a:ext cx="2464716" cy="967265"/>
            <a:chOff x="-548" y="0"/>
            <a:chExt cx="2908" cy="1264"/>
          </a:xfrm>
        </p:grpSpPr>
        <p:sp>
          <p:nvSpPr>
            <p:cNvPr id="34" name="Rectangle 23"/>
            <p:cNvSpPr>
              <a:spLocks/>
            </p:cNvSpPr>
            <p:nvPr/>
          </p:nvSpPr>
          <p:spPr bwMode="auto">
            <a:xfrm>
              <a:off x="-548" y="0"/>
              <a:ext cx="2908"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r">
                <a:lnSpc>
                  <a:spcPct val="90000"/>
                </a:lnSpc>
              </a:pPr>
              <a:r>
                <a:rPr lang="sl-SI" sz="2000" dirty="0" err="1" smtClean="0">
                  <a:solidFill>
                    <a:schemeClr val="bg1">
                      <a:lumMod val="65000"/>
                    </a:schemeClr>
                  </a:solidFill>
                  <a:latin typeface="Source Sans Pro Light" panose="020B0403030403020204" pitchFamily="34" charset="-18"/>
                  <a:ea typeface="ＭＳ Ｐゴシック" charset="0"/>
                  <a:cs typeface="Bebas Neue" charset="0"/>
                  <a:sym typeface="Bebas Neue" charset="0"/>
                </a:rPr>
                <a:t>Agricultural</a:t>
              </a:r>
              <a:endParaRPr lang="en-US" sz="2000" dirty="0">
                <a:solidFill>
                  <a:schemeClr val="bg1">
                    <a:lumMod val="65000"/>
                  </a:schemeClr>
                </a:solidFill>
                <a:latin typeface="Source Sans Pro Light" panose="020B0403030403020204" pitchFamily="34" charset="-18"/>
                <a:ea typeface="ＭＳ Ｐゴシック" charset="0"/>
                <a:cs typeface="Bebas Neue" charset="0"/>
                <a:sym typeface="Bebas Neue" charset="0"/>
              </a:endParaRPr>
            </a:p>
          </p:txBody>
        </p:sp>
        <p:sp>
          <p:nvSpPr>
            <p:cNvPr id="35" name="Rectangle 24"/>
            <p:cNvSpPr>
              <a:spLocks/>
            </p:cNvSpPr>
            <p:nvPr/>
          </p:nvSpPr>
          <p:spPr bwMode="auto">
            <a:xfrm>
              <a:off x="-316" y="368"/>
              <a:ext cx="2676"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r">
                <a:lnSpc>
                  <a:spcPct val="125000"/>
                </a:lnSpc>
              </a:pPr>
              <a:r>
                <a:rPr lang="en-GB" sz="1200" dirty="0" smtClean="0">
                  <a:latin typeface="+mj-lt"/>
                </a:rPr>
                <a:t>Springs and wire bended</a:t>
              </a:r>
              <a:r>
                <a:rPr lang="sl-SI" sz="1200" dirty="0" smtClean="0">
                  <a:latin typeface="+mj-lt"/>
                </a:rPr>
                <a:t> </a:t>
              </a:r>
              <a:r>
                <a:rPr lang="en-GB" sz="1200" dirty="0" smtClean="0">
                  <a:latin typeface="+mj-lt"/>
                </a:rPr>
                <a:t>elements</a:t>
              </a:r>
              <a:endParaRPr lang="en-GB" sz="1200" dirty="0">
                <a:latin typeface="+mj-lt"/>
                <a:ea typeface="ＭＳ Ｐゴシック" charset="0"/>
                <a:cs typeface="Lato Light" charset="0"/>
                <a:sym typeface="Lato Light" charset="0"/>
              </a:endParaRPr>
            </a:p>
          </p:txBody>
        </p:sp>
      </p:grpSp>
      <p:sp>
        <p:nvSpPr>
          <p:cNvPr id="36" name="Freeform 25"/>
          <p:cNvSpPr>
            <a:spLocks/>
          </p:cNvSpPr>
          <p:nvPr/>
        </p:nvSpPr>
        <p:spPr bwMode="auto">
          <a:xfrm>
            <a:off x="3903577" y="2676781"/>
            <a:ext cx="2220409" cy="250231"/>
          </a:xfrm>
          <a:custGeom>
            <a:avLst/>
            <a:gdLst>
              <a:gd name="T0" fmla="*/ 0 w 21600"/>
              <a:gd name="T1" fmla="*/ 21600 h 21600"/>
              <a:gd name="T2" fmla="*/ 6860 w 21600"/>
              <a:gd name="T3" fmla="*/ 21600 h 21600"/>
              <a:gd name="T4" fmla="*/ 6860 w 21600"/>
              <a:gd name="T5" fmla="*/ 0 h 21600"/>
              <a:gd name="T6" fmla="*/ 21600 w 21600"/>
              <a:gd name="T7" fmla="*/ 0 h 21600"/>
            </a:gdLst>
            <a:ahLst/>
            <a:cxnLst>
              <a:cxn ang="0">
                <a:pos x="T0" y="T1"/>
              </a:cxn>
              <a:cxn ang="0">
                <a:pos x="T2" y="T3"/>
              </a:cxn>
              <a:cxn ang="0">
                <a:pos x="T4" y="T5"/>
              </a:cxn>
              <a:cxn ang="0">
                <a:pos x="T6" y="T7"/>
              </a:cxn>
            </a:cxnLst>
            <a:rect l="0" t="0" r="r" b="b"/>
            <a:pathLst>
              <a:path w="21600" h="21600">
                <a:moveTo>
                  <a:pt x="0" y="21600"/>
                </a:moveTo>
                <a:lnTo>
                  <a:pt x="6860" y="21600"/>
                </a:lnTo>
                <a:lnTo>
                  <a:pt x="6860" y="0"/>
                </a:lnTo>
                <a:lnTo>
                  <a:pt x="21600" y="0"/>
                </a:lnTo>
              </a:path>
            </a:pathLst>
          </a:custGeom>
          <a:noFill/>
          <a:ln w="3175" cap="flat">
            <a:solidFill>
              <a:schemeClr val="tx1"/>
            </a:solidFill>
            <a:prstDash val="solid"/>
            <a:miter lim="800000"/>
            <a:headEnd type="arrow"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400"/>
          </a:p>
        </p:txBody>
      </p:sp>
      <p:sp>
        <p:nvSpPr>
          <p:cNvPr id="37" name="Freeform 26"/>
          <p:cNvSpPr>
            <a:spLocks/>
          </p:cNvSpPr>
          <p:nvPr/>
        </p:nvSpPr>
        <p:spPr bwMode="auto">
          <a:xfrm>
            <a:off x="3905818" y="3676212"/>
            <a:ext cx="1630908" cy="747016"/>
          </a:xfrm>
          <a:custGeom>
            <a:avLst/>
            <a:gdLst>
              <a:gd name="T0" fmla="*/ 0 w 21600"/>
              <a:gd name="T1" fmla="*/ 21600 h 21600"/>
              <a:gd name="T2" fmla="*/ 6860 w 21600"/>
              <a:gd name="T3" fmla="*/ 21600 h 21600"/>
              <a:gd name="T4" fmla="*/ 6860 w 21600"/>
              <a:gd name="T5" fmla="*/ 0 h 21600"/>
              <a:gd name="T6" fmla="*/ 21600 w 21600"/>
              <a:gd name="T7" fmla="*/ 0 h 21600"/>
            </a:gdLst>
            <a:ahLst/>
            <a:cxnLst>
              <a:cxn ang="0">
                <a:pos x="T0" y="T1"/>
              </a:cxn>
              <a:cxn ang="0">
                <a:pos x="T2" y="T3"/>
              </a:cxn>
              <a:cxn ang="0">
                <a:pos x="T4" y="T5"/>
              </a:cxn>
              <a:cxn ang="0">
                <a:pos x="T6" y="T7"/>
              </a:cxn>
            </a:cxnLst>
            <a:rect l="0" t="0" r="r" b="b"/>
            <a:pathLst>
              <a:path w="21600" h="21600">
                <a:moveTo>
                  <a:pt x="0" y="21600"/>
                </a:moveTo>
                <a:lnTo>
                  <a:pt x="6860" y="21600"/>
                </a:lnTo>
                <a:lnTo>
                  <a:pt x="6860" y="0"/>
                </a:lnTo>
                <a:lnTo>
                  <a:pt x="21600" y="0"/>
                </a:lnTo>
              </a:path>
            </a:pathLst>
          </a:custGeom>
          <a:noFill/>
          <a:ln w="3175" cap="flat">
            <a:solidFill>
              <a:schemeClr val="tx1"/>
            </a:solidFill>
            <a:prstDash val="solid"/>
            <a:miter lim="800000"/>
            <a:headEnd type="arrow"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400"/>
          </a:p>
        </p:txBody>
      </p:sp>
      <p:sp>
        <p:nvSpPr>
          <p:cNvPr id="38" name="Freeform 30"/>
          <p:cNvSpPr>
            <a:spLocks/>
          </p:cNvSpPr>
          <p:nvPr/>
        </p:nvSpPr>
        <p:spPr bwMode="auto">
          <a:xfrm flipV="1">
            <a:off x="6950806" y="2724406"/>
            <a:ext cx="2001303" cy="250231"/>
          </a:xfrm>
          <a:custGeom>
            <a:avLst/>
            <a:gdLst>
              <a:gd name="T0" fmla="*/ 0 w 21600"/>
              <a:gd name="T1" fmla="*/ 21600 h 21600"/>
              <a:gd name="T2" fmla="*/ 15862 w 21600"/>
              <a:gd name="T3" fmla="*/ 21600 h 21600"/>
              <a:gd name="T4" fmla="*/ 15862 w 21600"/>
              <a:gd name="T5" fmla="*/ 0 h 21600"/>
              <a:gd name="T6" fmla="*/ 21600 w 21600"/>
              <a:gd name="T7" fmla="*/ 0 h 21600"/>
            </a:gdLst>
            <a:ahLst/>
            <a:cxnLst>
              <a:cxn ang="0">
                <a:pos x="T0" y="T1"/>
              </a:cxn>
              <a:cxn ang="0">
                <a:pos x="T2" y="T3"/>
              </a:cxn>
              <a:cxn ang="0">
                <a:pos x="T4" y="T5"/>
              </a:cxn>
              <a:cxn ang="0">
                <a:pos x="T6" y="T7"/>
              </a:cxn>
            </a:cxnLst>
            <a:rect l="0" t="0" r="r" b="b"/>
            <a:pathLst>
              <a:path w="21600" h="21600">
                <a:moveTo>
                  <a:pt x="0" y="21600"/>
                </a:moveTo>
                <a:lnTo>
                  <a:pt x="15862" y="21600"/>
                </a:lnTo>
                <a:lnTo>
                  <a:pt x="15862" y="0"/>
                </a:lnTo>
                <a:lnTo>
                  <a:pt x="21600" y="0"/>
                </a:lnTo>
              </a:path>
            </a:pathLst>
          </a:custGeom>
          <a:noFill/>
          <a:ln w="3175" cap="flat">
            <a:solidFill>
              <a:schemeClr val="tx1"/>
            </a:solidFill>
            <a:prstDash val="solid"/>
            <a:miter lim="800000"/>
            <a:headEnd type="oval" w="med" len="me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400"/>
          </a:p>
        </p:txBody>
      </p:sp>
      <p:sp>
        <p:nvSpPr>
          <p:cNvPr id="39" name="Freeform 31"/>
          <p:cNvSpPr>
            <a:spLocks/>
          </p:cNvSpPr>
          <p:nvPr/>
        </p:nvSpPr>
        <p:spPr bwMode="auto">
          <a:xfrm>
            <a:off x="7022835" y="4500420"/>
            <a:ext cx="1932552" cy="400051"/>
          </a:xfrm>
          <a:custGeom>
            <a:avLst/>
            <a:gdLst>
              <a:gd name="T0" fmla="*/ 0 w 21600"/>
              <a:gd name="T1" fmla="*/ 21600 h 21600"/>
              <a:gd name="T2" fmla="*/ 15862 w 21600"/>
              <a:gd name="T3" fmla="*/ 21600 h 21600"/>
              <a:gd name="T4" fmla="*/ 15862 w 21600"/>
              <a:gd name="T5" fmla="*/ 0 h 21600"/>
              <a:gd name="T6" fmla="*/ 21600 w 21600"/>
              <a:gd name="T7" fmla="*/ 0 h 21600"/>
            </a:gdLst>
            <a:ahLst/>
            <a:cxnLst>
              <a:cxn ang="0">
                <a:pos x="T0" y="T1"/>
              </a:cxn>
              <a:cxn ang="0">
                <a:pos x="T2" y="T3"/>
              </a:cxn>
              <a:cxn ang="0">
                <a:pos x="T4" y="T5"/>
              </a:cxn>
              <a:cxn ang="0">
                <a:pos x="T6" y="T7"/>
              </a:cxn>
            </a:cxnLst>
            <a:rect l="0" t="0" r="r" b="b"/>
            <a:pathLst>
              <a:path w="21600" h="21600">
                <a:moveTo>
                  <a:pt x="0" y="21600"/>
                </a:moveTo>
                <a:lnTo>
                  <a:pt x="15862" y="21600"/>
                </a:lnTo>
                <a:lnTo>
                  <a:pt x="15862" y="0"/>
                </a:lnTo>
                <a:lnTo>
                  <a:pt x="21600" y="0"/>
                </a:lnTo>
              </a:path>
            </a:pathLst>
          </a:custGeom>
          <a:noFill/>
          <a:ln w="3175" cap="flat">
            <a:solidFill>
              <a:schemeClr val="tx1"/>
            </a:solidFill>
            <a:prstDash val="solid"/>
            <a:miter lim="800000"/>
            <a:headEnd type="oval" w="med" len="me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400"/>
          </a:p>
        </p:txBody>
      </p:sp>
      <p:grpSp>
        <p:nvGrpSpPr>
          <p:cNvPr id="40" name="Group 22"/>
          <p:cNvGrpSpPr>
            <a:grpSpLocks/>
          </p:cNvGrpSpPr>
          <p:nvPr/>
        </p:nvGrpSpPr>
        <p:grpSpPr bwMode="auto">
          <a:xfrm>
            <a:off x="1467952" y="4284520"/>
            <a:ext cx="2249435" cy="1127129"/>
            <a:chOff x="-294" y="0"/>
            <a:chExt cx="2654" cy="1420"/>
          </a:xfrm>
        </p:grpSpPr>
        <p:sp>
          <p:nvSpPr>
            <p:cNvPr id="41" name="Rectangle 23"/>
            <p:cNvSpPr>
              <a:spLocks/>
            </p:cNvSpPr>
            <p:nvPr/>
          </p:nvSpPr>
          <p:spPr bwMode="auto">
            <a:xfrm>
              <a:off x="-294" y="0"/>
              <a:ext cx="2654"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r">
                <a:lnSpc>
                  <a:spcPct val="90000"/>
                </a:lnSpc>
              </a:pPr>
              <a:r>
                <a:rPr lang="sl-SI" sz="2000" dirty="0" err="1" smtClean="0">
                  <a:solidFill>
                    <a:schemeClr val="bg1">
                      <a:lumMod val="65000"/>
                    </a:schemeClr>
                  </a:solidFill>
                  <a:latin typeface="Source Sans Pro Light" panose="020B0403030403020204" pitchFamily="34" charset="-18"/>
                  <a:ea typeface="ＭＳ Ｐゴシック" charset="0"/>
                  <a:cs typeface="Bebas Neue" charset="0"/>
                  <a:sym typeface="Bebas Neue" charset="0"/>
                </a:rPr>
                <a:t>Electronics</a:t>
              </a:r>
              <a:r>
                <a:rPr lang="sl-SI" sz="2000" dirty="0" smtClean="0">
                  <a:solidFill>
                    <a:schemeClr val="bg1">
                      <a:lumMod val="65000"/>
                    </a:schemeClr>
                  </a:solidFill>
                  <a:latin typeface="Source Sans Pro Light" panose="020B0403030403020204" pitchFamily="34" charset="-18"/>
                  <a:ea typeface="ＭＳ Ｐゴシック" charset="0"/>
                  <a:cs typeface="Bebas Neue" charset="0"/>
                  <a:sym typeface="Bebas Neue" charset="0"/>
                </a:rPr>
                <a:t> </a:t>
              </a:r>
              <a:r>
                <a:rPr lang="sl-SI" sz="2000" dirty="0" err="1" smtClean="0">
                  <a:solidFill>
                    <a:schemeClr val="bg1">
                      <a:lumMod val="65000"/>
                    </a:schemeClr>
                  </a:solidFill>
                  <a:latin typeface="Source Sans Pro Light" panose="020B0403030403020204" pitchFamily="34" charset="-18"/>
                  <a:ea typeface="ＭＳ Ｐゴシック" charset="0"/>
                  <a:cs typeface="Bebas Neue" charset="0"/>
                  <a:sym typeface="Bebas Neue" charset="0"/>
                </a:rPr>
                <a:t>industry</a:t>
              </a:r>
              <a:endParaRPr lang="en-US" sz="2000" dirty="0">
                <a:solidFill>
                  <a:schemeClr val="bg1">
                    <a:lumMod val="65000"/>
                  </a:schemeClr>
                </a:solidFill>
                <a:latin typeface="Source Sans Pro Light" panose="020B0403030403020204" pitchFamily="34" charset="-18"/>
                <a:ea typeface="ＭＳ Ｐゴシック" charset="0"/>
                <a:cs typeface="Bebas Neue" charset="0"/>
                <a:sym typeface="Bebas Neue" charset="0"/>
              </a:endParaRPr>
            </a:p>
          </p:txBody>
        </p:sp>
        <p:sp>
          <p:nvSpPr>
            <p:cNvPr id="42" name="Rectangle 24"/>
            <p:cNvSpPr>
              <a:spLocks/>
            </p:cNvSpPr>
            <p:nvPr/>
          </p:nvSpPr>
          <p:spPr bwMode="auto">
            <a:xfrm>
              <a:off x="-294" y="524"/>
              <a:ext cx="2654"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r">
                <a:lnSpc>
                  <a:spcPct val="125000"/>
                </a:lnSpc>
              </a:pPr>
              <a:r>
                <a:rPr lang="en-GB" sz="1200" dirty="0" smtClean="0">
                  <a:latin typeface="+mj-lt"/>
                </a:rPr>
                <a:t>Plastic</a:t>
              </a:r>
              <a:r>
                <a:rPr lang="sl-SI" sz="1200" dirty="0" smtClean="0">
                  <a:latin typeface="+mj-lt"/>
                </a:rPr>
                <a:t> </a:t>
              </a:r>
              <a:r>
                <a:rPr lang="sl-SI" sz="1200" dirty="0">
                  <a:latin typeface="+mj-lt"/>
                </a:rPr>
                <a:t>h</a:t>
              </a:r>
              <a:r>
                <a:rPr lang="en-GB" sz="1200" dirty="0" err="1" smtClean="0">
                  <a:latin typeface="+mj-lt"/>
                </a:rPr>
                <a:t>ousings</a:t>
              </a:r>
              <a:r>
                <a:rPr lang="en-GB" sz="1200" dirty="0" smtClean="0">
                  <a:latin typeface="+mj-lt"/>
                </a:rPr>
                <a:t> for electric consumption meters and switches, </a:t>
              </a:r>
              <a:r>
                <a:rPr lang="sl-SI" sz="1200" dirty="0" smtClean="0">
                  <a:latin typeface="+mj-lt"/>
                </a:rPr>
                <a:t>metal h</a:t>
              </a:r>
              <a:r>
                <a:rPr lang="en-GB" sz="1200" dirty="0" err="1" smtClean="0">
                  <a:latin typeface="+mj-lt"/>
                </a:rPr>
                <a:t>ousings</a:t>
              </a:r>
              <a:r>
                <a:rPr lang="en-GB" sz="1200" dirty="0" smtClean="0">
                  <a:latin typeface="+mj-lt"/>
                </a:rPr>
                <a:t> for electro motors</a:t>
              </a:r>
              <a:r>
                <a:rPr lang="sl-SI" sz="1200" dirty="0" smtClean="0">
                  <a:latin typeface="+mj-lt"/>
                </a:rPr>
                <a:t>…</a:t>
              </a:r>
              <a:endParaRPr lang="en-US" sz="1200" dirty="0">
                <a:latin typeface="+mj-lt"/>
                <a:ea typeface="ＭＳ Ｐゴシック" charset="0"/>
                <a:cs typeface="Lato Light" charset="0"/>
                <a:sym typeface="Lato Light" charset="0"/>
              </a:endParaRPr>
            </a:p>
          </p:txBody>
        </p:sp>
      </p:grpSp>
      <p:grpSp>
        <p:nvGrpSpPr>
          <p:cNvPr id="43" name="Group 22"/>
          <p:cNvGrpSpPr>
            <a:grpSpLocks/>
          </p:cNvGrpSpPr>
          <p:nvPr/>
        </p:nvGrpSpPr>
        <p:grpSpPr bwMode="auto">
          <a:xfrm>
            <a:off x="9289653" y="2809603"/>
            <a:ext cx="2512180" cy="1271967"/>
            <a:chOff x="0" y="0"/>
            <a:chExt cx="2964" cy="1516"/>
          </a:xfrm>
        </p:grpSpPr>
        <p:sp>
          <p:nvSpPr>
            <p:cNvPr id="44" name="Rectangle 23"/>
            <p:cNvSpPr>
              <a:spLocks/>
            </p:cNvSpPr>
            <p:nvPr/>
          </p:nvSpPr>
          <p:spPr bwMode="auto">
            <a:xfrm>
              <a:off x="0" y="0"/>
              <a:ext cx="2964"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90000"/>
                </a:lnSpc>
              </a:pPr>
              <a:r>
                <a:rPr lang="en-GB" sz="2000" dirty="0" smtClean="0">
                  <a:solidFill>
                    <a:schemeClr val="bg1">
                      <a:lumMod val="65000"/>
                    </a:schemeClr>
                  </a:solidFill>
                  <a:latin typeface="Source Sans Pro Light" panose="020B0403030403020204" pitchFamily="34" charset="-18"/>
                  <a:ea typeface="ＭＳ Ｐゴシック" charset="0"/>
                  <a:cs typeface="Bebas Neue" charset="0"/>
                  <a:sym typeface="Bebas Neue" charset="0"/>
                </a:rPr>
                <a:t>White goods</a:t>
              </a:r>
              <a:endParaRPr lang="en-GB" sz="2000" dirty="0">
                <a:solidFill>
                  <a:schemeClr val="bg1">
                    <a:lumMod val="65000"/>
                  </a:schemeClr>
                </a:solidFill>
                <a:latin typeface="Source Sans Pro Light" panose="020B0403030403020204" pitchFamily="34" charset="-18"/>
                <a:ea typeface="ＭＳ Ｐゴシック" charset="0"/>
                <a:cs typeface="Bebas Neue" charset="0"/>
                <a:sym typeface="Bebas Neue" charset="0"/>
              </a:endParaRPr>
            </a:p>
          </p:txBody>
        </p:sp>
        <p:sp>
          <p:nvSpPr>
            <p:cNvPr id="45" name="Rectangle 24"/>
            <p:cNvSpPr>
              <a:spLocks/>
            </p:cNvSpPr>
            <p:nvPr/>
          </p:nvSpPr>
          <p:spPr bwMode="auto">
            <a:xfrm>
              <a:off x="0" y="368"/>
              <a:ext cx="2743" cy="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l"/>
              <a:r>
                <a:rPr lang="en-GB" sz="1200" dirty="0" smtClean="0">
                  <a:latin typeface="+mj-lt"/>
                </a:rPr>
                <a:t>Hand blenders, beaters, mixers, plastic parts for small and big kitchen appliances</a:t>
              </a:r>
              <a:endParaRPr lang="en-GB" sz="1200" dirty="0">
                <a:latin typeface="+mj-lt"/>
                <a:ea typeface="ＭＳ Ｐゴシック" charset="0"/>
                <a:cs typeface="Lato Light" charset="0"/>
                <a:sym typeface="Lato Light" charset="0"/>
              </a:endParaRPr>
            </a:p>
          </p:txBody>
        </p:sp>
      </p:grpSp>
      <p:grpSp>
        <p:nvGrpSpPr>
          <p:cNvPr id="46" name="Group 22"/>
          <p:cNvGrpSpPr>
            <a:grpSpLocks/>
          </p:cNvGrpSpPr>
          <p:nvPr/>
        </p:nvGrpSpPr>
        <p:grpSpPr bwMode="auto">
          <a:xfrm>
            <a:off x="9289653" y="4358122"/>
            <a:ext cx="2512180" cy="1137448"/>
            <a:chOff x="0" y="0"/>
            <a:chExt cx="2360" cy="1433"/>
          </a:xfrm>
        </p:grpSpPr>
        <p:sp>
          <p:nvSpPr>
            <p:cNvPr id="47" name="Rectangle 23"/>
            <p:cNvSpPr>
              <a:spLocks/>
            </p:cNvSpPr>
            <p:nvPr/>
          </p:nvSpPr>
          <p:spPr bwMode="auto">
            <a:xfrm>
              <a:off x="0" y="0"/>
              <a:ext cx="2360"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90000"/>
                </a:lnSpc>
              </a:pPr>
              <a:r>
                <a:rPr lang="en-GB" sz="2000" dirty="0" smtClean="0">
                  <a:solidFill>
                    <a:schemeClr val="bg1">
                      <a:lumMod val="65000"/>
                    </a:schemeClr>
                  </a:solidFill>
                  <a:latin typeface="Source Sans Pro Light" panose="020B0403030403020204" pitchFamily="34" charset="-18"/>
                  <a:ea typeface="ＭＳ Ｐゴシック" charset="0"/>
                  <a:cs typeface="Bebas Neue" charset="0"/>
                  <a:sym typeface="Bebas Neue" charset="0"/>
                </a:rPr>
                <a:t>Automotive industry</a:t>
              </a:r>
              <a:endParaRPr lang="en-GB" sz="2000" dirty="0">
                <a:solidFill>
                  <a:schemeClr val="bg1">
                    <a:lumMod val="65000"/>
                  </a:schemeClr>
                </a:solidFill>
                <a:latin typeface="Source Sans Pro Light" panose="020B0403030403020204" pitchFamily="34" charset="-18"/>
                <a:ea typeface="ＭＳ Ｐゴシック" charset="0"/>
                <a:cs typeface="Bebas Neue" charset="0"/>
                <a:sym typeface="Bebas Neue" charset="0"/>
              </a:endParaRPr>
            </a:p>
          </p:txBody>
        </p:sp>
        <p:sp>
          <p:nvSpPr>
            <p:cNvPr id="48" name="Rectangle 24"/>
            <p:cNvSpPr>
              <a:spLocks/>
            </p:cNvSpPr>
            <p:nvPr/>
          </p:nvSpPr>
          <p:spPr bwMode="auto">
            <a:xfrm>
              <a:off x="0" y="537"/>
              <a:ext cx="236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l">
                <a:lnSpc>
                  <a:spcPct val="125000"/>
                </a:lnSpc>
              </a:pPr>
              <a:r>
                <a:rPr lang="en-GB" sz="1200" dirty="0" smtClean="0">
                  <a:latin typeface="+mj-lt"/>
                </a:rPr>
                <a:t>Wire bended elements, springs, turned parts, different mechanisms, stamped, plastic parts, different items for front and back seats…</a:t>
              </a:r>
              <a:endParaRPr lang="en-GB" sz="1200" dirty="0">
                <a:latin typeface="+mj-lt"/>
                <a:ea typeface="ＭＳ Ｐゴシック" charset="0"/>
                <a:cs typeface="Lato Light" charset="0"/>
                <a:sym typeface="Lato Light" charset="0"/>
              </a:endParaRPr>
            </a:p>
          </p:txBody>
        </p:sp>
      </p:grpSp>
      <p:grpSp>
        <p:nvGrpSpPr>
          <p:cNvPr id="52" name="Group 22"/>
          <p:cNvGrpSpPr>
            <a:grpSpLocks/>
          </p:cNvGrpSpPr>
          <p:nvPr/>
        </p:nvGrpSpPr>
        <p:grpSpPr bwMode="auto">
          <a:xfrm>
            <a:off x="1734101" y="2199377"/>
            <a:ext cx="2227398" cy="1250157"/>
            <a:chOff x="-268" y="-311"/>
            <a:chExt cx="2628" cy="1575"/>
          </a:xfrm>
        </p:grpSpPr>
        <p:sp>
          <p:nvSpPr>
            <p:cNvPr id="54" name="Rectangle 23"/>
            <p:cNvSpPr>
              <a:spLocks/>
            </p:cNvSpPr>
            <p:nvPr/>
          </p:nvSpPr>
          <p:spPr bwMode="auto">
            <a:xfrm>
              <a:off x="-268" y="-311"/>
              <a:ext cx="2360"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r">
                <a:lnSpc>
                  <a:spcPct val="90000"/>
                </a:lnSpc>
              </a:pPr>
              <a:r>
                <a:rPr lang="sl-SI" sz="2000" dirty="0" err="1" smtClean="0">
                  <a:solidFill>
                    <a:schemeClr val="bg1">
                      <a:lumMod val="65000"/>
                    </a:schemeClr>
                  </a:solidFill>
                  <a:latin typeface="Source Sans Pro Light" panose="020B0403030403020204" pitchFamily="34" charset="-18"/>
                  <a:ea typeface="ＭＳ Ｐゴシック" charset="0"/>
                  <a:cs typeface="Bebas Neue" charset="0"/>
                  <a:sym typeface="Bebas Neue" charset="0"/>
                </a:rPr>
                <a:t>Other</a:t>
              </a:r>
              <a:endParaRPr lang="en-US" sz="2000" dirty="0">
                <a:solidFill>
                  <a:schemeClr val="bg1">
                    <a:lumMod val="65000"/>
                  </a:schemeClr>
                </a:solidFill>
                <a:latin typeface="Source Sans Pro Light" panose="020B0403030403020204" pitchFamily="34" charset="-18"/>
                <a:ea typeface="ＭＳ Ｐゴシック" charset="0"/>
                <a:cs typeface="Bebas Neue" charset="0"/>
                <a:sym typeface="Bebas Neue" charset="0"/>
              </a:endParaRPr>
            </a:p>
          </p:txBody>
        </p:sp>
        <p:sp>
          <p:nvSpPr>
            <p:cNvPr id="55" name="Rectangle 24"/>
            <p:cNvSpPr>
              <a:spLocks/>
            </p:cNvSpPr>
            <p:nvPr/>
          </p:nvSpPr>
          <p:spPr bwMode="auto">
            <a:xfrm>
              <a:off x="0" y="368"/>
              <a:ext cx="236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r">
                <a:lnSpc>
                  <a:spcPct val="125000"/>
                </a:lnSpc>
              </a:pPr>
              <a:endParaRPr lang="en-US" sz="1067" dirty="0">
                <a:latin typeface="Lato Light" pitchFamily="34" charset="0"/>
                <a:ea typeface="ＭＳ Ｐゴシック" charset="0"/>
                <a:cs typeface="Lato Light" charset="0"/>
                <a:sym typeface="Lato Light" charset="0"/>
              </a:endParaRPr>
            </a:p>
          </p:txBody>
        </p:sp>
      </p:grpSp>
      <p:sp>
        <p:nvSpPr>
          <p:cNvPr id="56" name="Freeform 25"/>
          <p:cNvSpPr>
            <a:spLocks/>
          </p:cNvSpPr>
          <p:nvPr/>
        </p:nvSpPr>
        <p:spPr bwMode="auto">
          <a:xfrm flipV="1">
            <a:off x="3870906" y="2330239"/>
            <a:ext cx="2508959" cy="218187"/>
          </a:xfrm>
          <a:custGeom>
            <a:avLst/>
            <a:gdLst>
              <a:gd name="T0" fmla="*/ 0 w 21600"/>
              <a:gd name="T1" fmla="*/ 21600 h 21600"/>
              <a:gd name="T2" fmla="*/ 6860 w 21600"/>
              <a:gd name="T3" fmla="*/ 21600 h 21600"/>
              <a:gd name="T4" fmla="*/ 6860 w 21600"/>
              <a:gd name="T5" fmla="*/ 0 h 21600"/>
              <a:gd name="T6" fmla="*/ 21600 w 21600"/>
              <a:gd name="T7" fmla="*/ 0 h 21600"/>
              <a:gd name="connsiteX0" fmla="*/ 0 w 24374"/>
              <a:gd name="connsiteY0" fmla="*/ 20751 h 21600"/>
              <a:gd name="connsiteX1" fmla="*/ 9634 w 24374"/>
              <a:gd name="connsiteY1" fmla="*/ 21600 h 21600"/>
              <a:gd name="connsiteX2" fmla="*/ 9634 w 24374"/>
              <a:gd name="connsiteY2" fmla="*/ 0 h 21600"/>
              <a:gd name="connsiteX3" fmla="*/ 24374 w 24374"/>
              <a:gd name="connsiteY3" fmla="*/ 0 h 21600"/>
              <a:gd name="connsiteX0" fmla="*/ 0 w 24374"/>
              <a:gd name="connsiteY0" fmla="*/ 21600 h 22449"/>
              <a:gd name="connsiteX1" fmla="*/ 9634 w 24374"/>
              <a:gd name="connsiteY1" fmla="*/ 22449 h 22449"/>
              <a:gd name="connsiteX2" fmla="*/ 7052 w 24374"/>
              <a:gd name="connsiteY2" fmla="*/ 0 h 22449"/>
              <a:gd name="connsiteX3" fmla="*/ 24374 w 24374"/>
              <a:gd name="connsiteY3" fmla="*/ 849 h 22449"/>
              <a:gd name="connsiteX0" fmla="*/ 0 w 24374"/>
              <a:gd name="connsiteY0" fmla="*/ 21600 h 22449"/>
              <a:gd name="connsiteX1" fmla="*/ 7145 w 24374"/>
              <a:gd name="connsiteY1" fmla="*/ 22449 h 22449"/>
              <a:gd name="connsiteX2" fmla="*/ 7052 w 24374"/>
              <a:gd name="connsiteY2" fmla="*/ 0 h 22449"/>
              <a:gd name="connsiteX3" fmla="*/ 24374 w 24374"/>
              <a:gd name="connsiteY3" fmla="*/ 849 h 22449"/>
              <a:gd name="connsiteX0" fmla="*/ 0 w 24374"/>
              <a:gd name="connsiteY0" fmla="*/ 21600 h 22449"/>
              <a:gd name="connsiteX1" fmla="*/ 7145 w 24374"/>
              <a:gd name="connsiteY1" fmla="*/ 22449 h 22449"/>
              <a:gd name="connsiteX2" fmla="*/ 7190 w 24374"/>
              <a:gd name="connsiteY2" fmla="*/ 0 h 22449"/>
              <a:gd name="connsiteX3" fmla="*/ 24374 w 24374"/>
              <a:gd name="connsiteY3" fmla="*/ 849 h 22449"/>
              <a:gd name="connsiteX0" fmla="*/ 0 w 24374"/>
              <a:gd name="connsiteY0" fmla="*/ 21191 h 22040"/>
              <a:gd name="connsiteX1" fmla="*/ 7145 w 24374"/>
              <a:gd name="connsiteY1" fmla="*/ 22040 h 22040"/>
              <a:gd name="connsiteX2" fmla="*/ 7098 w 24374"/>
              <a:gd name="connsiteY2" fmla="*/ 0 h 22040"/>
              <a:gd name="connsiteX3" fmla="*/ 24374 w 24374"/>
              <a:gd name="connsiteY3" fmla="*/ 440 h 22040"/>
              <a:gd name="connsiteX0" fmla="*/ 0 w 24374"/>
              <a:gd name="connsiteY0" fmla="*/ 21191 h 22040"/>
              <a:gd name="connsiteX1" fmla="*/ 7145 w 24374"/>
              <a:gd name="connsiteY1" fmla="*/ 22040 h 22040"/>
              <a:gd name="connsiteX2" fmla="*/ 7190 w 24374"/>
              <a:gd name="connsiteY2" fmla="*/ 0 h 22040"/>
              <a:gd name="connsiteX3" fmla="*/ 24374 w 24374"/>
              <a:gd name="connsiteY3" fmla="*/ 440 h 22040"/>
              <a:gd name="connsiteX0" fmla="*/ 0 w 24374"/>
              <a:gd name="connsiteY0" fmla="*/ 21191 h 22040"/>
              <a:gd name="connsiteX1" fmla="*/ 7145 w 24374"/>
              <a:gd name="connsiteY1" fmla="*/ 22040 h 22040"/>
              <a:gd name="connsiteX2" fmla="*/ 7144 w 24374"/>
              <a:gd name="connsiteY2" fmla="*/ 0 h 22040"/>
              <a:gd name="connsiteX3" fmla="*/ 24374 w 24374"/>
              <a:gd name="connsiteY3" fmla="*/ 440 h 22040"/>
              <a:gd name="connsiteX0" fmla="*/ 0 w 24374"/>
              <a:gd name="connsiteY0" fmla="*/ 21191 h 21191"/>
              <a:gd name="connsiteX1" fmla="*/ 7178 w 24374"/>
              <a:gd name="connsiteY1" fmla="*/ 19095 h 21191"/>
              <a:gd name="connsiteX2" fmla="*/ 7144 w 24374"/>
              <a:gd name="connsiteY2" fmla="*/ 0 h 21191"/>
              <a:gd name="connsiteX3" fmla="*/ 24374 w 24374"/>
              <a:gd name="connsiteY3" fmla="*/ 440 h 21191"/>
              <a:gd name="connsiteX0" fmla="*/ 0 w 24407"/>
              <a:gd name="connsiteY0" fmla="*/ 18540 h 19095"/>
              <a:gd name="connsiteX1" fmla="*/ 7211 w 24407"/>
              <a:gd name="connsiteY1" fmla="*/ 19095 h 19095"/>
              <a:gd name="connsiteX2" fmla="*/ 7177 w 24407"/>
              <a:gd name="connsiteY2" fmla="*/ 0 h 19095"/>
              <a:gd name="connsiteX3" fmla="*/ 24407 w 24407"/>
              <a:gd name="connsiteY3" fmla="*/ 440 h 19095"/>
              <a:gd name="connsiteX0" fmla="*/ 0 w 24407"/>
              <a:gd name="connsiteY0" fmla="*/ 19718 h 19718"/>
              <a:gd name="connsiteX1" fmla="*/ 7211 w 24407"/>
              <a:gd name="connsiteY1" fmla="*/ 19095 h 19718"/>
              <a:gd name="connsiteX2" fmla="*/ 7177 w 24407"/>
              <a:gd name="connsiteY2" fmla="*/ 0 h 19718"/>
              <a:gd name="connsiteX3" fmla="*/ 24407 w 24407"/>
              <a:gd name="connsiteY3" fmla="*/ 440 h 19718"/>
              <a:gd name="connsiteX0" fmla="*/ 0 w 24407"/>
              <a:gd name="connsiteY0" fmla="*/ 18834 h 19095"/>
              <a:gd name="connsiteX1" fmla="*/ 7211 w 24407"/>
              <a:gd name="connsiteY1" fmla="*/ 19095 h 19095"/>
              <a:gd name="connsiteX2" fmla="*/ 7177 w 24407"/>
              <a:gd name="connsiteY2" fmla="*/ 0 h 19095"/>
              <a:gd name="connsiteX3" fmla="*/ 24407 w 24407"/>
              <a:gd name="connsiteY3" fmla="*/ 440 h 19095"/>
              <a:gd name="connsiteX0" fmla="*/ 0 w 24407"/>
              <a:gd name="connsiteY0" fmla="*/ 18834 h 18834"/>
              <a:gd name="connsiteX1" fmla="*/ 7145 w 24407"/>
              <a:gd name="connsiteY1" fmla="*/ 18800 h 18834"/>
              <a:gd name="connsiteX2" fmla="*/ 7177 w 24407"/>
              <a:gd name="connsiteY2" fmla="*/ 0 h 18834"/>
              <a:gd name="connsiteX3" fmla="*/ 24407 w 24407"/>
              <a:gd name="connsiteY3" fmla="*/ 440 h 18834"/>
              <a:gd name="connsiteX0" fmla="*/ 0 w 24407"/>
              <a:gd name="connsiteY0" fmla="*/ 18834 h 18834"/>
              <a:gd name="connsiteX1" fmla="*/ 7211 w 24407"/>
              <a:gd name="connsiteY1" fmla="*/ 18505 h 18834"/>
              <a:gd name="connsiteX2" fmla="*/ 7177 w 24407"/>
              <a:gd name="connsiteY2" fmla="*/ 0 h 18834"/>
              <a:gd name="connsiteX3" fmla="*/ 24407 w 24407"/>
              <a:gd name="connsiteY3" fmla="*/ 440 h 18834"/>
            </a:gdLst>
            <a:ahLst/>
            <a:cxnLst>
              <a:cxn ang="0">
                <a:pos x="connsiteX0" y="connsiteY0"/>
              </a:cxn>
              <a:cxn ang="0">
                <a:pos x="connsiteX1" y="connsiteY1"/>
              </a:cxn>
              <a:cxn ang="0">
                <a:pos x="connsiteX2" y="connsiteY2"/>
              </a:cxn>
              <a:cxn ang="0">
                <a:pos x="connsiteX3" y="connsiteY3"/>
              </a:cxn>
            </a:cxnLst>
            <a:rect l="l" t="t" r="r" b="b"/>
            <a:pathLst>
              <a:path w="24407" h="18834">
                <a:moveTo>
                  <a:pt x="0" y="18834"/>
                </a:moveTo>
                <a:lnTo>
                  <a:pt x="7211" y="18505"/>
                </a:lnTo>
                <a:cubicBezTo>
                  <a:pt x="7195" y="11158"/>
                  <a:pt x="7193" y="7347"/>
                  <a:pt x="7177" y="0"/>
                </a:cubicBezTo>
                <a:lnTo>
                  <a:pt x="24407" y="440"/>
                </a:lnTo>
              </a:path>
            </a:pathLst>
          </a:custGeom>
          <a:noFill/>
          <a:ln w="3175" cap="flat">
            <a:solidFill>
              <a:schemeClr val="tx1"/>
            </a:solidFill>
            <a:prstDash val="solid"/>
            <a:miter lim="800000"/>
            <a:headEnd type="arrow"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400"/>
          </a:p>
        </p:txBody>
      </p:sp>
      <p:sp>
        <p:nvSpPr>
          <p:cNvPr id="53" name="Title 13"/>
          <p:cNvSpPr>
            <a:spLocks noGrp="1"/>
          </p:cNvSpPr>
          <p:nvPr>
            <p:ph type="title"/>
          </p:nvPr>
        </p:nvSpPr>
        <p:spPr>
          <a:xfrm>
            <a:off x="838200" y="365125"/>
            <a:ext cx="10515600" cy="1325563"/>
          </a:xfrm>
        </p:spPr>
        <p:txBody>
          <a:bodyPr/>
          <a:lstStyle/>
          <a:p>
            <a:pPr algn="ctr"/>
            <a:r>
              <a:rPr lang="en-GB" altLang="en-US" dirty="0" smtClean="0">
                <a:solidFill>
                  <a:schemeClr val="bg1">
                    <a:lumMod val="65000"/>
                  </a:schemeClr>
                </a:solidFill>
                <a:latin typeface="Source Sans Pro Light" panose="020B0403030403020204" pitchFamily="34" charset="-18"/>
              </a:rPr>
              <a:t>Sales by industries</a:t>
            </a:r>
          </a:p>
        </p:txBody>
      </p:sp>
      <p:sp>
        <p:nvSpPr>
          <p:cNvPr id="58" name="Title 1"/>
          <p:cNvSpPr txBox="1">
            <a:spLocks/>
          </p:cNvSpPr>
          <p:nvPr/>
        </p:nvSpPr>
        <p:spPr bwMode="auto">
          <a:xfrm>
            <a:off x="641351" y="1230608"/>
            <a:ext cx="10972800" cy="484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1867" dirty="0" smtClean="0">
                <a:solidFill>
                  <a:schemeClr val="tx1">
                    <a:lumMod val="75000"/>
                    <a:lumOff val="25000"/>
                  </a:schemeClr>
                </a:solidFill>
                <a:latin typeface="Source Sans Pro Light" panose="020B0403030403020204" pitchFamily="34" charset="-18"/>
              </a:rPr>
              <a:t>With sophisticated technology we supply parts to different industries</a:t>
            </a:r>
            <a:endParaRPr lang="en-GB" altLang="en-US" sz="1867" dirty="0">
              <a:solidFill>
                <a:schemeClr val="tx1">
                  <a:lumMod val="75000"/>
                  <a:lumOff val="25000"/>
                </a:schemeClr>
              </a:solidFill>
              <a:latin typeface="Source Sans Pro Light" panose="020B0403030403020204" pitchFamily="34" charset="-18"/>
            </a:endParaRPr>
          </a:p>
        </p:txBody>
      </p:sp>
    </p:spTree>
    <p:extLst>
      <p:ext uri="{BB962C8B-B14F-4D97-AF65-F5344CB8AC3E}">
        <p14:creationId xmlns:p14="http://schemas.microsoft.com/office/powerpoint/2010/main" val="14117613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11"/>
                                        </p:tgtEl>
                                      </p:cBhvr>
                                    </p:animEffect>
                                    <p:animScale>
                                      <p:cBhvr>
                                        <p:cTn id="10" dur="250" autoRev="1" fill="hold"/>
                                        <p:tgtEl>
                                          <p:spTgt spid="11"/>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12"/>
                                        </p:tgtEl>
                                      </p:cBhvr>
                                    </p:animEffect>
                                    <p:animScale>
                                      <p:cBhvr>
                                        <p:cTn id="13" dur="250" autoRev="1" fill="hold"/>
                                        <p:tgtEl>
                                          <p:spTgt spid="12"/>
                                        </p:tgtEl>
                                      </p:cBhvr>
                                      <p:by x="105000" y="105000"/>
                                    </p:animScale>
                                  </p:childTnLst>
                                </p:cTn>
                              </p:par>
                              <p:par>
                                <p:cTn id="14" presetID="16" presetClass="entr" presetSubtype="21"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barn(inVertical)">
                                      <p:cBhvr>
                                        <p:cTn id="16" dur="500"/>
                                        <p:tgtEl>
                                          <p:spTgt spid="5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barn(inVertical)">
                                      <p:cBhvr>
                                        <p:cTn id="19" dur="500"/>
                                        <p:tgtEl>
                                          <p:spTgt spid="58"/>
                                        </p:tgtEl>
                                      </p:cBhvr>
                                    </p:animEffec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28">
                                            <p:graphicEl>
                                              <a:chart seriesIdx="-3" categoryIdx="-3" bldStep="gridLegend"/>
                                            </p:graphicEl>
                                          </p:spTgt>
                                        </p:tgtEl>
                                        <p:attrNameLst>
                                          <p:attrName>style.visibility</p:attrName>
                                        </p:attrNameLst>
                                      </p:cBhvr>
                                      <p:to>
                                        <p:strVal val="visible"/>
                                      </p:to>
                                    </p:set>
                                    <p:animEffect transition="in" filter="wipe(up)">
                                      <p:cBhvr>
                                        <p:cTn id="23" dur="200"/>
                                        <p:tgtEl>
                                          <p:spTgt spid="28">
                                            <p:graphicEl>
                                              <a:chart seriesIdx="-3" categoryIdx="-3" bldStep="gridLegend"/>
                                            </p:graphicEl>
                                          </p:spTgt>
                                        </p:tgtEl>
                                      </p:cBhvr>
                                    </p:animEffect>
                                  </p:childTnLst>
                                </p:cTn>
                              </p:par>
                            </p:childTnLst>
                          </p:cTn>
                        </p:par>
                        <p:par>
                          <p:cTn id="24" fill="hold">
                            <p:stCondLst>
                              <p:cond delay="700"/>
                            </p:stCondLst>
                            <p:childTnLst>
                              <p:par>
                                <p:cTn id="25" presetID="22" presetClass="entr" presetSubtype="1" fill="hold" grpId="0" nodeType="afterEffect">
                                  <p:stCondLst>
                                    <p:cond delay="0"/>
                                  </p:stCondLst>
                                  <p:childTnLst>
                                    <p:set>
                                      <p:cBhvr>
                                        <p:cTn id="26" dur="1" fill="hold">
                                          <p:stCondLst>
                                            <p:cond delay="0"/>
                                          </p:stCondLst>
                                        </p:cTn>
                                        <p:tgtEl>
                                          <p:spTgt spid="28">
                                            <p:graphicEl>
                                              <a:chart seriesIdx="-4" categoryIdx="0" bldStep="category"/>
                                            </p:graphicEl>
                                          </p:spTgt>
                                        </p:tgtEl>
                                        <p:attrNameLst>
                                          <p:attrName>style.visibility</p:attrName>
                                        </p:attrNameLst>
                                      </p:cBhvr>
                                      <p:to>
                                        <p:strVal val="visible"/>
                                      </p:to>
                                    </p:set>
                                    <p:animEffect transition="in" filter="wipe(up)">
                                      <p:cBhvr>
                                        <p:cTn id="27" dur="200"/>
                                        <p:tgtEl>
                                          <p:spTgt spid="28">
                                            <p:graphicEl>
                                              <a:chart seriesIdx="-4" categoryIdx="0" bldStep="category"/>
                                            </p:graphicEl>
                                          </p:spTgt>
                                        </p:tgtEl>
                                      </p:cBhvr>
                                    </p:animEffect>
                                  </p:childTnLst>
                                </p:cTn>
                              </p:par>
                            </p:childTnLst>
                          </p:cTn>
                        </p:par>
                        <p:par>
                          <p:cTn id="28" fill="hold">
                            <p:stCondLst>
                              <p:cond delay="900"/>
                            </p:stCondLst>
                            <p:childTnLst>
                              <p:par>
                                <p:cTn id="29" presetID="22" presetClass="entr" presetSubtype="2" fill="hold" grpId="0" nodeType="afterEffect">
                                  <p:stCondLst>
                                    <p:cond delay="0"/>
                                  </p:stCondLst>
                                  <p:childTnLst>
                                    <p:set>
                                      <p:cBhvr>
                                        <p:cTn id="30" dur="1" fill="hold">
                                          <p:stCondLst>
                                            <p:cond delay="0"/>
                                          </p:stCondLst>
                                        </p:cTn>
                                        <p:tgtEl>
                                          <p:spTgt spid="28">
                                            <p:graphicEl>
                                              <a:chart seriesIdx="-4" categoryIdx="1" bldStep="category"/>
                                            </p:graphicEl>
                                          </p:spTgt>
                                        </p:tgtEl>
                                        <p:attrNameLst>
                                          <p:attrName>style.visibility</p:attrName>
                                        </p:attrNameLst>
                                      </p:cBhvr>
                                      <p:to>
                                        <p:strVal val="visible"/>
                                      </p:to>
                                    </p:set>
                                    <p:animEffect transition="in" filter="wipe(right)">
                                      <p:cBhvr>
                                        <p:cTn id="31" dur="200"/>
                                        <p:tgtEl>
                                          <p:spTgt spid="28">
                                            <p:graphicEl>
                                              <a:chart seriesIdx="-4" categoryIdx="1" bldStep="category"/>
                                            </p:graphicEl>
                                          </p:spTgt>
                                        </p:tgtEl>
                                      </p:cBhvr>
                                    </p:animEffect>
                                  </p:childTnLst>
                                </p:cTn>
                              </p:par>
                            </p:childTnLst>
                          </p:cTn>
                        </p:par>
                        <p:par>
                          <p:cTn id="32" fill="hold">
                            <p:stCondLst>
                              <p:cond delay="1100"/>
                            </p:stCondLst>
                            <p:childTnLst>
                              <p:par>
                                <p:cTn id="33" presetID="22" presetClass="entr" presetSubtype="4" fill="hold" grpId="0" nodeType="afterEffect">
                                  <p:stCondLst>
                                    <p:cond delay="0"/>
                                  </p:stCondLst>
                                  <p:childTnLst>
                                    <p:set>
                                      <p:cBhvr>
                                        <p:cTn id="34" dur="1" fill="hold">
                                          <p:stCondLst>
                                            <p:cond delay="0"/>
                                          </p:stCondLst>
                                        </p:cTn>
                                        <p:tgtEl>
                                          <p:spTgt spid="28">
                                            <p:graphicEl>
                                              <a:chart seriesIdx="-4" categoryIdx="2" bldStep="category"/>
                                            </p:graphicEl>
                                          </p:spTgt>
                                        </p:tgtEl>
                                        <p:attrNameLst>
                                          <p:attrName>style.visibility</p:attrName>
                                        </p:attrNameLst>
                                      </p:cBhvr>
                                      <p:to>
                                        <p:strVal val="visible"/>
                                      </p:to>
                                    </p:set>
                                    <p:animEffect transition="in" filter="wipe(down)">
                                      <p:cBhvr>
                                        <p:cTn id="35" dur="200"/>
                                        <p:tgtEl>
                                          <p:spTgt spid="28">
                                            <p:graphicEl>
                                              <a:chart seriesIdx="-4" categoryIdx="2" bldStep="category"/>
                                            </p:graphicEl>
                                          </p:spTgt>
                                        </p:tgtEl>
                                      </p:cBhvr>
                                    </p:animEffect>
                                  </p:childTnLst>
                                </p:cTn>
                              </p:par>
                            </p:childTnLst>
                          </p:cTn>
                        </p:par>
                        <p:par>
                          <p:cTn id="36" fill="hold">
                            <p:stCondLst>
                              <p:cond delay="1300"/>
                            </p:stCondLst>
                            <p:childTnLst>
                              <p:par>
                                <p:cTn id="37" presetID="22" presetClass="entr" presetSubtype="4" fill="hold" grpId="0" nodeType="afterEffect">
                                  <p:stCondLst>
                                    <p:cond delay="0"/>
                                  </p:stCondLst>
                                  <p:childTnLst>
                                    <p:set>
                                      <p:cBhvr>
                                        <p:cTn id="38" dur="1" fill="hold">
                                          <p:stCondLst>
                                            <p:cond delay="0"/>
                                          </p:stCondLst>
                                        </p:cTn>
                                        <p:tgtEl>
                                          <p:spTgt spid="28">
                                            <p:graphicEl>
                                              <a:chart seriesIdx="-4" categoryIdx="3" bldStep="category"/>
                                            </p:graphicEl>
                                          </p:spTgt>
                                        </p:tgtEl>
                                        <p:attrNameLst>
                                          <p:attrName>style.visibility</p:attrName>
                                        </p:attrNameLst>
                                      </p:cBhvr>
                                      <p:to>
                                        <p:strVal val="visible"/>
                                      </p:to>
                                    </p:set>
                                    <p:animEffect transition="in" filter="wipe(down)">
                                      <p:cBhvr>
                                        <p:cTn id="39" dur="200"/>
                                        <p:tgtEl>
                                          <p:spTgt spid="28">
                                            <p:graphicEl>
                                              <a:chart seriesIdx="-4" categoryIdx="3" bldStep="category"/>
                                            </p:graphicEl>
                                          </p:spTgt>
                                        </p:tgtEl>
                                      </p:cBhvr>
                                    </p:animEffect>
                                  </p:childTnLst>
                                </p:cTn>
                              </p:par>
                            </p:childTnLst>
                          </p:cTn>
                        </p:par>
                        <p:par>
                          <p:cTn id="40" fill="hold">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28">
                                            <p:graphicEl>
                                              <a:chart seriesIdx="-4" categoryIdx="4" bldStep="category"/>
                                            </p:graphicEl>
                                          </p:spTgt>
                                        </p:tgtEl>
                                        <p:attrNameLst>
                                          <p:attrName>style.visibility</p:attrName>
                                        </p:attrNameLst>
                                      </p:cBhvr>
                                      <p:to>
                                        <p:strVal val="visible"/>
                                      </p:to>
                                    </p:set>
                                    <p:animEffect transition="in" filter="wipe(left)">
                                      <p:cBhvr>
                                        <p:cTn id="43" dur="200"/>
                                        <p:tgtEl>
                                          <p:spTgt spid="28">
                                            <p:graphicEl>
                                              <a:chart seriesIdx="-4" categoryIdx="4" bldStep="category"/>
                                            </p:graphicEl>
                                          </p:spTgt>
                                        </p:tgtEl>
                                      </p:cBhvr>
                                    </p:animEffect>
                                  </p:childTnLst>
                                </p:cTn>
                              </p:par>
                            </p:childTnLst>
                          </p:cTn>
                        </p:par>
                        <p:par>
                          <p:cTn id="44" fill="hold">
                            <p:stCondLst>
                              <p:cond delay="1700"/>
                            </p:stCondLst>
                            <p:childTnLst>
                              <p:par>
                                <p:cTn id="45" presetID="22" presetClass="entr" presetSubtype="8"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left)">
                                      <p:cBhvr>
                                        <p:cTn id="47" dur="200"/>
                                        <p:tgtEl>
                                          <p:spTgt spid="38"/>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200"/>
                                        <p:tgtEl>
                                          <p:spTgt spid="39"/>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wipe(right)">
                                      <p:cBhvr>
                                        <p:cTn id="53" dur="200"/>
                                        <p:tgtEl>
                                          <p:spTgt spid="37"/>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right)">
                                      <p:cBhvr>
                                        <p:cTn id="56" dur="200"/>
                                        <p:tgtEl>
                                          <p:spTgt spid="36"/>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wipe(right)">
                                      <p:cBhvr>
                                        <p:cTn id="59" dur="200"/>
                                        <p:tgtEl>
                                          <p:spTgt spid="56"/>
                                        </p:tgtEl>
                                      </p:cBhvr>
                                    </p:animEffect>
                                  </p:childTnLst>
                                </p:cTn>
                              </p:par>
                            </p:childTnLst>
                          </p:cTn>
                        </p:par>
                        <p:par>
                          <p:cTn id="60" fill="hold">
                            <p:stCondLst>
                              <p:cond delay="1900"/>
                            </p:stCondLst>
                            <p:childTnLst>
                              <p:par>
                                <p:cTn id="61" presetID="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200" fill="hold"/>
                                        <p:tgtEl>
                                          <p:spTgt spid="43"/>
                                        </p:tgtEl>
                                        <p:attrNameLst>
                                          <p:attrName>ppt_x</p:attrName>
                                        </p:attrNameLst>
                                      </p:cBhvr>
                                      <p:tavLst>
                                        <p:tav tm="0">
                                          <p:val>
                                            <p:strVal val="1+#ppt_w/2"/>
                                          </p:val>
                                        </p:tav>
                                        <p:tav tm="100000">
                                          <p:val>
                                            <p:strVal val="#ppt_x"/>
                                          </p:val>
                                        </p:tav>
                                      </p:tavLst>
                                    </p:anim>
                                    <p:anim calcmode="lin" valueType="num">
                                      <p:cBhvr additive="base">
                                        <p:cTn id="64" dur="200" fill="hold"/>
                                        <p:tgtEl>
                                          <p:spTgt spid="43"/>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46"/>
                                        </p:tgtEl>
                                        <p:attrNameLst>
                                          <p:attrName>style.visibility</p:attrName>
                                        </p:attrNameLst>
                                      </p:cBhvr>
                                      <p:to>
                                        <p:strVal val="visible"/>
                                      </p:to>
                                    </p:set>
                                    <p:anim calcmode="lin" valueType="num">
                                      <p:cBhvr additive="base">
                                        <p:cTn id="67" dur="200" fill="hold"/>
                                        <p:tgtEl>
                                          <p:spTgt spid="46"/>
                                        </p:tgtEl>
                                        <p:attrNameLst>
                                          <p:attrName>ppt_x</p:attrName>
                                        </p:attrNameLst>
                                      </p:cBhvr>
                                      <p:tavLst>
                                        <p:tav tm="0">
                                          <p:val>
                                            <p:strVal val="1+#ppt_w/2"/>
                                          </p:val>
                                        </p:tav>
                                        <p:tav tm="100000">
                                          <p:val>
                                            <p:strVal val="#ppt_x"/>
                                          </p:val>
                                        </p:tav>
                                      </p:tavLst>
                                    </p:anim>
                                    <p:anim calcmode="lin" valueType="num">
                                      <p:cBhvr additive="base">
                                        <p:cTn id="68" dur="200" fill="hold"/>
                                        <p:tgtEl>
                                          <p:spTgt spid="46"/>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additive="base">
                                        <p:cTn id="71" dur="200" fill="hold"/>
                                        <p:tgtEl>
                                          <p:spTgt spid="40"/>
                                        </p:tgtEl>
                                        <p:attrNameLst>
                                          <p:attrName>ppt_x</p:attrName>
                                        </p:attrNameLst>
                                      </p:cBhvr>
                                      <p:tavLst>
                                        <p:tav tm="0">
                                          <p:val>
                                            <p:strVal val="0-#ppt_w/2"/>
                                          </p:val>
                                        </p:tav>
                                        <p:tav tm="100000">
                                          <p:val>
                                            <p:strVal val="#ppt_x"/>
                                          </p:val>
                                        </p:tav>
                                      </p:tavLst>
                                    </p:anim>
                                    <p:anim calcmode="lin" valueType="num">
                                      <p:cBhvr additive="base">
                                        <p:cTn id="72" dur="200" fill="hold"/>
                                        <p:tgtEl>
                                          <p:spTgt spid="40"/>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200" fill="hold"/>
                                        <p:tgtEl>
                                          <p:spTgt spid="33"/>
                                        </p:tgtEl>
                                        <p:attrNameLst>
                                          <p:attrName>ppt_x</p:attrName>
                                        </p:attrNameLst>
                                      </p:cBhvr>
                                      <p:tavLst>
                                        <p:tav tm="0">
                                          <p:val>
                                            <p:strVal val="0-#ppt_w/2"/>
                                          </p:val>
                                        </p:tav>
                                        <p:tav tm="100000">
                                          <p:val>
                                            <p:strVal val="#ppt_x"/>
                                          </p:val>
                                        </p:tav>
                                      </p:tavLst>
                                    </p:anim>
                                    <p:anim calcmode="lin" valueType="num">
                                      <p:cBhvr additive="base">
                                        <p:cTn id="76" dur="200" fill="hold"/>
                                        <p:tgtEl>
                                          <p:spTgt spid="33"/>
                                        </p:tgtEl>
                                        <p:attrNameLst>
                                          <p:attrName>ppt_y</p:attrName>
                                        </p:attrNameLst>
                                      </p:cBhvr>
                                      <p:tavLst>
                                        <p:tav tm="0">
                                          <p:val>
                                            <p:strVal val="#ppt_y"/>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52"/>
                                        </p:tgtEl>
                                        <p:attrNameLst>
                                          <p:attrName>style.visibility</p:attrName>
                                        </p:attrNameLst>
                                      </p:cBhvr>
                                      <p:to>
                                        <p:strVal val="visible"/>
                                      </p:to>
                                    </p:set>
                                    <p:anim calcmode="lin" valueType="num">
                                      <p:cBhvr additive="base">
                                        <p:cTn id="79" dur="200" fill="hold"/>
                                        <p:tgtEl>
                                          <p:spTgt spid="52"/>
                                        </p:tgtEl>
                                        <p:attrNameLst>
                                          <p:attrName>ppt_x</p:attrName>
                                        </p:attrNameLst>
                                      </p:cBhvr>
                                      <p:tavLst>
                                        <p:tav tm="0">
                                          <p:val>
                                            <p:strVal val="0-#ppt_w/2"/>
                                          </p:val>
                                        </p:tav>
                                        <p:tav tm="100000">
                                          <p:val>
                                            <p:strVal val="#ppt_x"/>
                                          </p:val>
                                        </p:tav>
                                      </p:tavLst>
                                    </p:anim>
                                    <p:anim calcmode="lin" valueType="num">
                                      <p:cBhvr additive="base">
                                        <p:cTn id="80" dur="2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Graphic spid="28" grpId="0">
        <p:bldSub>
          <a:bldChart bld="category"/>
        </p:bldSub>
      </p:bldGraphic>
      <p:bldP spid="36" grpId="0" animBg="1"/>
      <p:bldP spid="37" grpId="0" animBg="1"/>
      <p:bldP spid="38" grpId="0" animBg="1"/>
      <p:bldP spid="39" grpId="0" animBg="1"/>
      <p:bldP spid="56" grpId="0" animBg="1"/>
      <p:bldP spid="53" grpId="0"/>
      <p:bldP spid="5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Elipsa 9"/>
          <p:cNvSpPr/>
          <p:nvPr/>
        </p:nvSpPr>
        <p:spPr>
          <a:xfrm>
            <a:off x="294968" y="1858298"/>
            <a:ext cx="540000" cy="540000"/>
          </a:xfrm>
          <a:prstGeom prst="ellipse">
            <a:avLst/>
          </a:prstGeom>
          <a:noFill/>
          <a:ln>
            <a:solidFill>
              <a:srgbClr val="4690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690D4"/>
              </a:solidFill>
            </a:endParaRPr>
          </a:p>
        </p:txBody>
      </p:sp>
      <p:sp>
        <p:nvSpPr>
          <p:cNvPr id="11" name="PoljeZBesedilom 10"/>
          <p:cNvSpPr txBox="1"/>
          <p:nvPr/>
        </p:nvSpPr>
        <p:spPr>
          <a:xfrm>
            <a:off x="422787" y="1943632"/>
            <a:ext cx="1120878" cy="369332"/>
          </a:xfrm>
          <a:prstGeom prst="rect">
            <a:avLst/>
          </a:prstGeom>
          <a:noFill/>
        </p:spPr>
        <p:txBody>
          <a:bodyPr wrap="square" rtlCol="0">
            <a:spAutoFit/>
          </a:bodyPr>
          <a:lstStyle/>
          <a:p>
            <a:r>
              <a:rPr lang="sl-SI" dirty="0" smtClean="0">
                <a:solidFill>
                  <a:srgbClr val="4690D4"/>
                </a:solidFill>
                <a:latin typeface="+mj-lt"/>
              </a:rPr>
              <a:t>1</a:t>
            </a:r>
            <a:endParaRPr lang="en-US" dirty="0">
              <a:solidFill>
                <a:srgbClr val="4690D4"/>
              </a:solidFill>
              <a:latin typeface="+mj-lt"/>
            </a:endParaRPr>
          </a:p>
        </p:txBody>
      </p:sp>
      <p:sp>
        <p:nvSpPr>
          <p:cNvPr id="12" name="PoljeZBesedilom 11"/>
          <p:cNvSpPr txBox="1"/>
          <p:nvPr/>
        </p:nvSpPr>
        <p:spPr>
          <a:xfrm>
            <a:off x="201562" y="2358195"/>
            <a:ext cx="1524000" cy="307777"/>
          </a:xfrm>
          <a:prstGeom prst="rect">
            <a:avLst/>
          </a:prstGeom>
          <a:noFill/>
        </p:spPr>
        <p:txBody>
          <a:bodyPr wrap="square" rtlCol="0">
            <a:spAutoFit/>
          </a:bodyPr>
          <a:lstStyle/>
          <a:p>
            <a:r>
              <a:rPr lang="sl-SI" sz="1400" dirty="0" err="1" smtClean="0">
                <a:solidFill>
                  <a:srgbClr val="4690D4"/>
                </a:solidFill>
                <a:latin typeface="+mj-lt"/>
              </a:rPr>
              <a:t>company</a:t>
            </a:r>
            <a:endParaRPr lang="en-US" sz="1400" dirty="0">
              <a:solidFill>
                <a:srgbClr val="4690D4"/>
              </a:solidFill>
              <a:latin typeface="+mj-lt"/>
            </a:endParaRPr>
          </a:p>
        </p:txBody>
      </p:sp>
      <p:sp>
        <p:nvSpPr>
          <p:cNvPr id="14" name="Elipsa 13"/>
          <p:cNvSpPr/>
          <p:nvPr/>
        </p:nvSpPr>
        <p:spPr>
          <a:xfrm>
            <a:off x="294968" y="2719986"/>
            <a:ext cx="540000" cy="540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oljeZBesedilom 14"/>
          <p:cNvSpPr txBox="1"/>
          <p:nvPr/>
        </p:nvSpPr>
        <p:spPr>
          <a:xfrm>
            <a:off x="422787" y="2805320"/>
            <a:ext cx="1120878" cy="369332"/>
          </a:xfrm>
          <a:prstGeom prst="rect">
            <a:avLst/>
          </a:prstGeom>
          <a:noFill/>
        </p:spPr>
        <p:txBody>
          <a:bodyPr wrap="square" rtlCol="0">
            <a:spAutoFit/>
          </a:bodyPr>
          <a:lstStyle/>
          <a:p>
            <a:r>
              <a:rPr lang="sl-SI" dirty="0" smtClean="0">
                <a:solidFill>
                  <a:schemeClr val="bg1">
                    <a:lumMod val="85000"/>
                  </a:schemeClr>
                </a:solidFill>
                <a:latin typeface="+mj-lt"/>
              </a:rPr>
              <a:t>2</a:t>
            </a:r>
            <a:endParaRPr lang="en-US" dirty="0">
              <a:solidFill>
                <a:schemeClr val="bg1">
                  <a:lumMod val="85000"/>
                </a:schemeClr>
              </a:solidFill>
              <a:latin typeface="+mj-lt"/>
            </a:endParaRPr>
          </a:p>
        </p:txBody>
      </p:sp>
      <p:sp>
        <p:nvSpPr>
          <p:cNvPr id="16" name="PoljeZBesedilom 15"/>
          <p:cNvSpPr txBox="1"/>
          <p:nvPr/>
        </p:nvSpPr>
        <p:spPr>
          <a:xfrm>
            <a:off x="201562" y="3219883"/>
            <a:ext cx="1524000" cy="307777"/>
          </a:xfrm>
          <a:prstGeom prst="rect">
            <a:avLst/>
          </a:prstGeom>
          <a:noFill/>
        </p:spPr>
        <p:txBody>
          <a:bodyPr wrap="square" rtlCol="0">
            <a:spAutoFit/>
          </a:bodyPr>
          <a:lstStyle/>
          <a:p>
            <a:r>
              <a:rPr lang="sl-SI" sz="1400" dirty="0" err="1" smtClean="0">
                <a:solidFill>
                  <a:schemeClr val="bg1">
                    <a:lumMod val="85000"/>
                  </a:schemeClr>
                </a:solidFill>
                <a:latin typeface="+mj-lt"/>
              </a:rPr>
              <a:t>services</a:t>
            </a:r>
            <a:endParaRPr lang="en-US" sz="1400" dirty="0">
              <a:solidFill>
                <a:schemeClr val="bg1">
                  <a:lumMod val="85000"/>
                </a:schemeClr>
              </a:solidFill>
              <a:latin typeface="+mj-lt"/>
            </a:endParaRPr>
          </a:p>
        </p:txBody>
      </p:sp>
      <p:sp>
        <p:nvSpPr>
          <p:cNvPr id="20" name="Elipsa 19"/>
          <p:cNvSpPr/>
          <p:nvPr/>
        </p:nvSpPr>
        <p:spPr>
          <a:xfrm>
            <a:off x="294968" y="3581674"/>
            <a:ext cx="540000" cy="540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oljeZBesedilom 20"/>
          <p:cNvSpPr txBox="1"/>
          <p:nvPr/>
        </p:nvSpPr>
        <p:spPr>
          <a:xfrm>
            <a:off x="422787" y="3667008"/>
            <a:ext cx="1120878" cy="369332"/>
          </a:xfrm>
          <a:prstGeom prst="rect">
            <a:avLst/>
          </a:prstGeom>
          <a:noFill/>
        </p:spPr>
        <p:txBody>
          <a:bodyPr wrap="square" rtlCol="0">
            <a:spAutoFit/>
          </a:bodyPr>
          <a:lstStyle/>
          <a:p>
            <a:r>
              <a:rPr lang="sl-SI" dirty="0" smtClean="0">
                <a:solidFill>
                  <a:schemeClr val="bg1">
                    <a:lumMod val="85000"/>
                  </a:schemeClr>
                </a:solidFill>
                <a:latin typeface="+mj-lt"/>
              </a:rPr>
              <a:t>3</a:t>
            </a:r>
            <a:endParaRPr lang="en-US" dirty="0">
              <a:solidFill>
                <a:schemeClr val="bg1">
                  <a:lumMod val="85000"/>
                </a:schemeClr>
              </a:solidFill>
              <a:latin typeface="+mj-lt"/>
            </a:endParaRPr>
          </a:p>
        </p:txBody>
      </p:sp>
      <p:sp>
        <p:nvSpPr>
          <p:cNvPr id="22" name="PoljeZBesedilom 21"/>
          <p:cNvSpPr txBox="1"/>
          <p:nvPr/>
        </p:nvSpPr>
        <p:spPr>
          <a:xfrm>
            <a:off x="250722" y="4081571"/>
            <a:ext cx="1524000" cy="307777"/>
          </a:xfrm>
          <a:prstGeom prst="rect">
            <a:avLst/>
          </a:prstGeom>
          <a:noFill/>
        </p:spPr>
        <p:txBody>
          <a:bodyPr wrap="square" rtlCol="0">
            <a:spAutoFit/>
          </a:bodyPr>
          <a:lstStyle/>
          <a:p>
            <a:r>
              <a:rPr lang="sl-SI" sz="1400" dirty="0" err="1" smtClean="0">
                <a:solidFill>
                  <a:schemeClr val="bg1">
                    <a:lumMod val="85000"/>
                  </a:schemeClr>
                </a:solidFill>
                <a:latin typeface="+mj-lt"/>
              </a:rPr>
              <a:t>products</a:t>
            </a:r>
            <a:endParaRPr lang="en-US" sz="1400" dirty="0">
              <a:solidFill>
                <a:schemeClr val="bg1">
                  <a:lumMod val="85000"/>
                </a:schemeClr>
              </a:solidFill>
              <a:latin typeface="+mj-lt"/>
            </a:endParaRPr>
          </a:p>
        </p:txBody>
      </p:sp>
      <p:sp>
        <p:nvSpPr>
          <p:cNvPr id="23" name="Elipsa 22"/>
          <p:cNvSpPr/>
          <p:nvPr/>
        </p:nvSpPr>
        <p:spPr>
          <a:xfrm>
            <a:off x="294968" y="4428676"/>
            <a:ext cx="540000" cy="540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oljeZBesedilom 23"/>
          <p:cNvSpPr txBox="1"/>
          <p:nvPr/>
        </p:nvSpPr>
        <p:spPr>
          <a:xfrm>
            <a:off x="422787" y="4514010"/>
            <a:ext cx="1120878" cy="369332"/>
          </a:xfrm>
          <a:prstGeom prst="rect">
            <a:avLst/>
          </a:prstGeom>
          <a:noFill/>
        </p:spPr>
        <p:txBody>
          <a:bodyPr wrap="square" rtlCol="0">
            <a:spAutoFit/>
          </a:bodyPr>
          <a:lstStyle/>
          <a:p>
            <a:r>
              <a:rPr lang="sl-SI" dirty="0">
                <a:solidFill>
                  <a:schemeClr val="bg1">
                    <a:lumMod val="85000"/>
                  </a:schemeClr>
                </a:solidFill>
                <a:latin typeface="+mj-lt"/>
              </a:rPr>
              <a:t>4</a:t>
            </a:r>
            <a:endParaRPr lang="en-US" dirty="0">
              <a:solidFill>
                <a:schemeClr val="bg1">
                  <a:lumMod val="85000"/>
                </a:schemeClr>
              </a:solidFill>
              <a:latin typeface="+mj-lt"/>
            </a:endParaRPr>
          </a:p>
        </p:txBody>
      </p:sp>
      <p:sp>
        <p:nvSpPr>
          <p:cNvPr id="25" name="PoljeZBesedilom 24"/>
          <p:cNvSpPr txBox="1"/>
          <p:nvPr/>
        </p:nvSpPr>
        <p:spPr>
          <a:xfrm>
            <a:off x="221226" y="4928573"/>
            <a:ext cx="1524000" cy="307777"/>
          </a:xfrm>
          <a:prstGeom prst="rect">
            <a:avLst/>
          </a:prstGeom>
          <a:noFill/>
        </p:spPr>
        <p:txBody>
          <a:bodyPr wrap="square" rtlCol="0">
            <a:spAutoFit/>
          </a:bodyPr>
          <a:lstStyle/>
          <a:p>
            <a:r>
              <a:rPr lang="sl-SI" sz="1400" dirty="0" err="1" smtClean="0">
                <a:solidFill>
                  <a:schemeClr val="bg1">
                    <a:lumMod val="85000"/>
                  </a:schemeClr>
                </a:solidFill>
                <a:latin typeface="+mj-lt"/>
              </a:rPr>
              <a:t>contacts</a:t>
            </a:r>
            <a:endParaRPr lang="en-US" sz="1400" dirty="0">
              <a:solidFill>
                <a:schemeClr val="bg1">
                  <a:lumMod val="85000"/>
                </a:schemeClr>
              </a:solidFill>
              <a:latin typeface="+mj-lt"/>
            </a:endParaRPr>
          </a:p>
        </p:txBody>
      </p:sp>
      <p:pic>
        <p:nvPicPr>
          <p:cNvPr id="26" name="Slika 2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59846" y="339203"/>
            <a:ext cx="1209584" cy="340932"/>
          </a:xfrm>
          <a:prstGeom prst="rect">
            <a:avLst/>
          </a:prstGeom>
        </p:spPr>
      </p:pic>
      <p:graphicFrame>
        <p:nvGraphicFramePr>
          <p:cNvPr id="53" name="Object 5"/>
          <p:cNvGraphicFramePr>
            <a:graphicFrameLocks/>
          </p:cNvGraphicFramePr>
          <p:nvPr>
            <p:extLst>
              <p:ext uri="{D42A27DB-BD31-4B8C-83A1-F6EECF244321}">
                <p14:modId xmlns:p14="http://schemas.microsoft.com/office/powerpoint/2010/main" val="3598162488"/>
              </p:ext>
            </p:extLst>
          </p:nvPr>
        </p:nvGraphicFramePr>
        <p:xfrm>
          <a:off x="1774722" y="1202499"/>
          <a:ext cx="8928094" cy="4380530"/>
        </p:xfrm>
        <a:graphic>
          <a:graphicData uri="http://schemas.openxmlformats.org/drawingml/2006/chart">
            <c:chart xmlns:c="http://schemas.openxmlformats.org/drawingml/2006/chart" xmlns:r="http://schemas.openxmlformats.org/officeDocument/2006/relationships" r:id="rId3"/>
          </a:graphicData>
        </a:graphic>
      </p:graphicFrame>
      <p:sp>
        <p:nvSpPr>
          <p:cNvPr id="17" name="Title 13"/>
          <p:cNvSpPr>
            <a:spLocks noGrp="1"/>
          </p:cNvSpPr>
          <p:nvPr>
            <p:ph type="title"/>
          </p:nvPr>
        </p:nvSpPr>
        <p:spPr>
          <a:xfrm>
            <a:off x="838200" y="365125"/>
            <a:ext cx="10515600" cy="1325563"/>
          </a:xfrm>
        </p:spPr>
        <p:txBody>
          <a:bodyPr/>
          <a:lstStyle/>
          <a:p>
            <a:pPr algn="ctr"/>
            <a:r>
              <a:rPr lang="en-GB" altLang="en-US" dirty="0" smtClean="0">
                <a:solidFill>
                  <a:schemeClr val="bg1">
                    <a:lumMod val="65000"/>
                  </a:schemeClr>
                </a:solidFill>
                <a:latin typeface="Source Sans Pro Light" panose="020B0403030403020204" pitchFamily="34" charset="-18"/>
              </a:rPr>
              <a:t>Company turnover</a:t>
            </a:r>
          </a:p>
        </p:txBody>
      </p:sp>
    </p:spTree>
    <p:extLst>
      <p:ext uri="{BB962C8B-B14F-4D97-AF65-F5344CB8AC3E}">
        <p14:creationId xmlns:p14="http://schemas.microsoft.com/office/powerpoint/2010/main" val="190527723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11"/>
                                        </p:tgtEl>
                                      </p:cBhvr>
                                    </p:animEffect>
                                    <p:animScale>
                                      <p:cBhvr>
                                        <p:cTn id="10" dur="250" autoRev="1" fill="hold"/>
                                        <p:tgtEl>
                                          <p:spTgt spid="11"/>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12"/>
                                        </p:tgtEl>
                                      </p:cBhvr>
                                    </p:animEffect>
                                    <p:animScale>
                                      <p:cBhvr>
                                        <p:cTn id="13" dur="250" autoRev="1" fill="hold"/>
                                        <p:tgtEl>
                                          <p:spTgt spid="12"/>
                                        </p:tgtEl>
                                      </p:cBhvr>
                                      <p:by x="105000" y="105000"/>
                                    </p:animScale>
                                  </p:childTnLst>
                                </p:cTn>
                              </p:par>
                              <p:par>
                                <p:cTn id="14" presetID="16" presetClass="entr" presetSubtype="2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wipe(left)">
                                      <p:cBhvr>
                                        <p:cTn id="2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Graphic spid="53" grpId="0">
        <p:bldAsOne/>
      </p:bldGraphic>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Elipsa 9"/>
          <p:cNvSpPr/>
          <p:nvPr/>
        </p:nvSpPr>
        <p:spPr>
          <a:xfrm>
            <a:off x="294968" y="1858298"/>
            <a:ext cx="540000" cy="540000"/>
          </a:xfrm>
          <a:prstGeom prst="ellipse">
            <a:avLst/>
          </a:prstGeom>
          <a:noFill/>
          <a:ln>
            <a:solidFill>
              <a:srgbClr val="4690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690D4"/>
              </a:solidFill>
            </a:endParaRPr>
          </a:p>
        </p:txBody>
      </p:sp>
      <p:sp>
        <p:nvSpPr>
          <p:cNvPr id="11" name="PoljeZBesedilom 10"/>
          <p:cNvSpPr txBox="1"/>
          <p:nvPr/>
        </p:nvSpPr>
        <p:spPr>
          <a:xfrm>
            <a:off x="422787" y="1943632"/>
            <a:ext cx="1120878" cy="369332"/>
          </a:xfrm>
          <a:prstGeom prst="rect">
            <a:avLst/>
          </a:prstGeom>
          <a:noFill/>
        </p:spPr>
        <p:txBody>
          <a:bodyPr wrap="square" rtlCol="0">
            <a:spAutoFit/>
          </a:bodyPr>
          <a:lstStyle/>
          <a:p>
            <a:r>
              <a:rPr lang="sl-SI" dirty="0" smtClean="0">
                <a:solidFill>
                  <a:srgbClr val="4690D4"/>
                </a:solidFill>
                <a:latin typeface="+mj-lt"/>
              </a:rPr>
              <a:t>1</a:t>
            </a:r>
            <a:endParaRPr lang="en-US" dirty="0">
              <a:solidFill>
                <a:srgbClr val="4690D4"/>
              </a:solidFill>
              <a:latin typeface="+mj-lt"/>
            </a:endParaRPr>
          </a:p>
        </p:txBody>
      </p:sp>
      <p:sp>
        <p:nvSpPr>
          <p:cNvPr id="12" name="PoljeZBesedilom 11"/>
          <p:cNvSpPr txBox="1"/>
          <p:nvPr/>
        </p:nvSpPr>
        <p:spPr>
          <a:xfrm>
            <a:off x="201562" y="2358195"/>
            <a:ext cx="1524000" cy="307777"/>
          </a:xfrm>
          <a:prstGeom prst="rect">
            <a:avLst/>
          </a:prstGeom>
          <a:noFill/>
        </p:spPr>
        <p:txBody>
          <a:bodyPr wrap="square" rtlCol="0">
            <a:spAutoFit/>
          </a:bodyPr>
          <a:lstStyle/>
          <a:p>
            <a:r>
              <a:rPr lang="sl-SI" sz="1400" dirty="0" err="1" smtClean="0">
                <a:solidFill>
                  <a:srgbClr val="4690D4"/>
                </a:solidFill>
                <a:latin typeface="+mj-lt"/>
              </a:rPr>
              <a:t>company</a:t>
            </a:r>
            <a:endParaRPr lang="en-US" sz="1400" dirty="0">
              <a:solidFill>
                <a:srgbClr val="4690D4"/>
              </a:solidFill>
              <a:latin typeface="+mj-lt"/>
            </a:endParaRPr>
          </a:p>
        </p:txBody>
      </p:sp>
      <p:sp>
        <p:nvSpPr>
          <p:cNvPr id="14" name="Elipsa 13"/>
          <p:cNvSpPr/>
          <p:nvPr/>
        </p:nvSpPr>
        <p:spPr>
          <a:xfrm>
            <a:off x="294968" y="2719986"/>
            <a:ext cx="540000" cy="540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oljeZBesedilom 14"/>
          <p:cNvSpPr txBox="1"/>
          <p:nvPr/>
        </p:nvSpPr>
        <p:spPr>
          <a:xfrm>
            <a:off x="422787" y="2805320"/>
            <a:ext cx="1120878" cy="369332"/>
          </a:xfrm>
          <a:prstGeom prst="rect">
            <a:avLst/>
          </a:prstGeom>
          <a:noFill/>
        </p:spPr>
        <p:txBody>
          <a:bodyPr wrap="square" rtlCol="0">
            <a:spAutoFit/>
          </a:bodyPr>
          <a:lstStyle/>
          <a:p>
            <a:r>
              <a:rPr lang="sl-SI" dirty="0" smtClean="0">
                <a:solidFill>
                  <a:schemeClr val="bg1">
                    <a:lumMod val="85000"/>
                  </a:schemeClr>
                </a:solidFill>
                <a:latin typeface="+mj-lt"/>
              </a:rPr>
              <a:t>2</a:t>
            </a:r>
            <a:endParaRPr lang="en-US" dirty="0">
              <a:solidFill>
                <a:schemeClr val="bg1">
                  <a:lumMod val="85000"/>
                </a:schemeClr>
              </a:solidFill>
              <a:latin typeface="+mj-lt"/>
            </a:endParaRPr>
          </a:p>
        </p:txBody>
      </p:sp>
      <p:sp>
        <p:nvSpPr>
          <p:cNvPr id="16" name="PoljeZBesedilom 15"/>
          <p:cNvSpPr txBox="1"/>
          <p:nvPr/>
        </p:nvSpPr>
        <p:spPr>
          <a:xfrm>
            <a:off x="201562" y="3219883"/>
            <a:ext cx="1524000" cy="307777"/>
          </a:xfrm>
          <a:prstGeom prst="rect">
            <a:avLst/>
          </a:prstGeom>
          <a:noFill/>
        </p:spPr>
        <p:txBody>
          <a:bodyPr wrap="square" rtlCol="0">
            <a:spAutoFit/>
          </a:bodyPr>
          <a:lstStyle/>
          <a:p>
            <a:r>
              <a:rPr lang="sl-SI" sz="1400" dirty="0" err="1" smtClean="0">
                <a:solidFill>
                  <a:schemeClr val="bg1">
                    <a:lumMod val="85000"/>
                  </a:schemeClr>
                </a:solidFill>
                <a:latin typeface="+mj-lt"/>
              </a:rPr>
              <a:t>services</a:t>
            </a:r>
            <a:endParaRPr lang="en-US" sz="1400" dirty="0">
              <a:solidFill>
                <a:schemeClr val="bg1">
                  <a:lumMod val="85000"/>
                </a:schemeClr>
              </a:solidFill>
              <a:latin typeface="+mj-lt"/>
            </a:endParaRPr>
          </a:p>
        </p:txBody>
      </p:sp>
      <p:sp>
        <p:nvSpPr>
          <p:cNvPr id="20" name="Elipsa 19"/>
          <p:cNvSpPr/>
          <p:nvPr/>
        </p:nvSpPr>
        <p:spPr>
          <a:xfrm>
            <a:off x="294968" y="3581674"/>
            <a:ext cx="540000" cy="540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oljeZBesedilom 20"/>
          <p:cNvSpPr txBox="1"/>
          <p:nvPr/>
        </p:nvSpPr>
        <p:spPr>
          <a:xfrm>
            <a:off x="422787" y="3667008"/>
            <a:ext cx="1120878" cy="369332"/>
          </a:xfrm>
          <a:prstGeom prst="rect">
            <a:avLst/>
          </a:prstGeom>
          <a:noFill/>
        </p:spPr>
        <p:txBody>
          <a:bodyPr wrap="square" rtlCol="0">
            <a:spAutoFit/>
          </a:bodyPr>
          <a:lstStyle/>
          <a:p>
            <a:r>
              <a:rPr lang="sl-SI" dirty="0" smtClean="0">
                <a:solidFill>
                  <a:schemeClr val="bg1">
                    <a:lumMod val="85000"/>
                  </a:schemeClr>
                </a:solidFill>
                <a:latin typeface="+mj-lt"/>
              </a:rPr>
              <a:t>3</a:t>
            </a:r>
            <a:endParaRPr lang="en-US" dirty="0">
              <a:solidFill>
                <a:schemeClr val="bg1">
                  <a:lumMod val="85000"/>
                </a:schemeClr>
              </a:solidFill>
              <a:latin typeface="+mj-lt"/>
            </a:endParaRPr>
          </a:p>
        </p:txBody>
      </p:sp>
      <p:sp>
        <p:nvSpPr>
          <p:cNvPr id="22" name="PoljeZBesedilom 21"/>
          <p:cNvSpPr txBox="1"/>
          <p:nvPr/>
        </p:nvSpPr>
        <p:spPr>
          <a:xfrm>
            <a:off x="250722" y="4081571"/>
            <a:ext cx="1524000" cy="307777"/>
          </a:xfrm>
          <a:prstGeom prst="rect">
            <a:avLst/>
          </a:prstGeom>
          <a:noFill/>
        </p:spPr>
        <p:txBody>
          <a:bodyPr wrap="square" rtlCol="0">
            <a:spAutoFit/>
          </a:bodyPr>
          <a:lstStyle/>
          <a:p>
            <a:r>
              <a:rPr lang="sl-SI" sz="1400" dirty="0" err="1" smtClean="0">
                <a:solidFill>
                  <a:schemeClr val="bg1">
                    <a:lumMod val="85000"/>
                  </a:schemeClr>
                </a:solidFill>
                <a:latin typeface="+mj-lt"/>
              </a:rPr>
              <a:t>products</a:t>
            </a:r>
            <a:endParaRPr lang="en-US" sz="1400" dirty="0">
              <a:solidFill>
                <a:schemeClr val="bg1">
                  <a:lumMod val="85000"/>
                </a:schemeClr>
              </a:solidFill>
              <a:latin typeface="+mj-lt"/>
            </a:endParaRPr>
          </a:p>
        </p:txBody>
      </p:sp>
      <p:sp>
        <p:nvSpPr>
          <p:cNvPr id="23" name="Elipsa 22"/>
          <p:cNvSpPr/>
          <p:nvPr/>
        </p:nvSpPr>
        <p:spPr>
          <a:xfrm>
            <a:off x="294968" y="4428676"/>
            <a:ext cx="540000" cy="540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oljeZBesedilom 23"/>
          <p:cNvSpPr txBox="1"/>
          <p:nvPr/>
        </p:nvSpPr>
        <p:spPr>
          <a:xfrm>
            <a:off x="422787" y="4514010"/>
            <a:ext cx="1120878" cy="369332"/>
          </a:xfrm>
          <a:prstGeom prst="rect">
            <a:avLst/>
          </a:prstGeom>
          <a:noFill/>
        </p:spPr>
        <p:txBody>
          <a:bodyPr wrap="square" rtlCol="0">
            <a:spAutoFit/>
          </a:bodyPr>
          <a:lstStyle/>
          <a:p>
            <a:r>
              <a:rPr lang="sl-SI" dirty="0">
                <a:solidFill>
                  <a:schemeClr val="bg1">
                    <a:lumMod val="85000"/>
                  </a:schemeClr>
                </a:solidFill>
                <a:latin typeface="+mj-lt"/>
              </a:rPr>
              <a:t>4</a:t>
            </a:r>
            <a:endParaRPr lang="en-US" dirty="0">
              <a:solidFill>
                <a:schemeClr val="bg1">
                  <a:lumMod val="85000"/>
                </a:schemeClr>
              </a:solidFill>
              <a:latin typeface="+mj-lt"/>
            </a:endParaRPr>
          </a:p>
        </p:txBody>
      </p:sp>
      <p:sp>
        <p:nvSpPr>
          <p:cNvPr id="25" name="PoljeZBesedilom 24"/>
          <p:cNvSpPr txBox="1"/>
          <p:nvPr/>
        </p:nvSpPr>
        <p:spPr>
          <a:xfrm>
            <a:off x="221226" y="4928573"/>
            <a:ext cx="1524000" cy="307777"/>
          </a:xfrm>
          <a:prstGeom prst="rect">
            <a:avLst/>
          </a:prstGeom>
          <a:noFill/>
        </p:spPr>
        <p:txBody>
          <a:bodyPr wrap="square" rtlCol="0">
            <a:spAutoFit/>
          </a:bodyPr>
          <a:lstStyle/>
          <a:p>
            <a:r>
              <a:rPr lang="sl-SI" sz="1400" dirty="0" err="1" smtClean="0">
                <a:solidFill>
                  <a:schemeClr val="bg1">
                    <a:lumMod val="85000"/>
                  </a:schemeClr>
                </a:solidFill>
                <a:latin typeface="+mj-lt"/>
              </a:rPr>
              <a:t>contacts</a:t>
            </a:r>
            <a:endParaRPr lang="en-US" sz="1400" dirty="0">
              <a:solidFill>
                <a:schemeClr val="bg1">
                  <a:lumMod val="85000"/>
                </a:schemeClr>
              </a:solidFill>
              <a:latin typeface="+mj-lt"/>
            </a:endParaRPr>
          </a:p>
        </p:txBody>
      </p:sp>
      <p:pic>
        <p:nvPicPr>
          <p:cNvPr id="26" name="Slika 2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59846" y="339203"/>
            <a:ext cx="1209584" cy="340932"/>
          </a:xfrm>
          <a:prstGeom prst="rect">
            <a:avLst/>
          </a:prstGeom>
        </p:spPr>
      </p:pic>
      <p:sp>
        <p:nvSpPr>
          <p:cNvPr id="17" name="Title 13"/>
          <p:cNvSpPr>
            <a:spLocks noGrp="1"/>
          </p:cNvSpPr>
          <p:nvPr>
            <p:ph type="title"/>
          </p:nvPr>
        </p:nvSpPr>
        <p:spPr>
          <a:xfrm>
            <a:off x="838200" y="365125"/>
            <a:ext cx="10515600" cy="1325563"/>
          </a:xfrm>
        </p:spPr>
        <p:txBody>
          <a:bodyPr/>
          <a:lstStyle/>
          <a:p>
            <a:pPr algn="ctr"/>
            <a:r>
              <a:rPr lang="en-GB" altLang="en-US" dirty="0" smtClean="0">
                <a:solidFill>
                  <a:schemeClr val="bg1">
                    <a:lumMod val="65000"/>
                  </a:schemeClr>
                </a:solidFill>
                <a:latin typeface="Source Sans Pro Light" panose="020B0403030403020204" pitchFamily="34" charset="-18"/>
              </a:rPr>
              <a:t>Certificates</a:t>
            </a:r>
          </a:p>
        </p:txBody>
      </p:sp>
      <p:sp>
        <p:nvSpPr>
          <p:cNvPr id="18" name="Title 1"/>
          <p:cNvSpPr txBox="1">
            <a:spLocks/>
          </p:cNvSpPr>
          <p:nvPr/>
        </p:nvSpPr>
        <p:spPr bwMode="auto">
          <a:xfrm>
            <a:off x="641351" y="1178653"/>
            <a:ext cx="10972800" cy="484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1867" dirty="0" smtClean="0">
                <a:solidFill>
                  <a:schemeClr val="tx1">
                    <a:lumMod val="75000"/>
                    <a:lumOff val="25000"/>
                  </a:schemeClr>
                </a:solidFill>
                <a:latin typeface="Source Sans Pro Light" panose="020B0403030403020204" pitchFamily="34" charset="-18"/>
              </a:rPr>
              <a:t>Product quality</a:t>
            </a:r>
            <a:endParaRPr lang="en-GB" altLang="en-US" sz="1867" dirty="0">
              <a:solidFill>
                <a:schemeClr val="tx1">
                  <a:lumMod val="75000"/>
                  <a:lumOff val="25000"/>
                </a:schemeClr>
              </a:solidFill>
              <a:latin typeface="Source Sans Pro Light" panose="020B0403030403020204" pitchFamily="34" charset="-18"/>
            </a:endParaRPr>
          </a:p>
        </p:txBody>
      </p:sp>
      <p:grpSp>
        <p:nvGrpSpPr>
          <p:cNvPr id="27" name="Group 41"/>
          <p:cNvGrpSpPr>
            <a:grpSpLocks/>
          </p:cNvGrpSpPr>
          <p:nvPr/>
        </p:nvGrpSpPr>
        <p:grpSpPr bwMode="auto">
          <a:xfrm>
            <a:off x="1543665" y="6159627"/>
            <a:ext cx="9479691" cy="484390"/>
            <a:chOff x="0" y="140"/>
            <a:chExt cx="12032" cy="860"/>
          </a:xfrm>
        </p:grpSpPr>
        <p:sp>
          <p:nvSpPr>
            <p:cNvPr id="28" name="Rectangle 42"/>
            <p:cNvSpPr>
              <a:spLocks/>
            </p:cNvSpPr>
            <p:nvPr/>
          </p:nvSpPr>
          <p:spPr bwMode="auto">
            <a:xfrm rot="10800000" flipH="1">
              <a:off x="0" y="140"/>
              <a:ext cx="12032" cy="860"/>
            </a:xfrm>
            <a:prstGeom prst="rect">
              <a:avLst/>
            </a:prstGeom>
            <a:solidFill>
              <a:schemeClr val="bg1">
                <a:lumMod val="85000"/>
              </a:schemeClr>
            </a:solidFill>
            <a:ln>
              <a:noFill/>
            </a:ln>
            <a:extLst>
              <a:ext uri="{91240B29-F687-4F45-9708-019B960494DF}">
                <a14:hiddenLine xmlns:a14="http://schemas.microsoft.com/office/drawing/2010/main" w="25400" cap="flat">
                  <a:solidFill>
                    <a:srgbClr val="FD8200"/>
                  </a:solidFill>
                  <a:miter lim="800000"/>
                  <a:headEnd type="none" w="med" len="med"/>
                  <a:tailEnd type="none" w="med" len="med"/>
                </a14:hiddenLine>
              </a:ext>
            </a:extLst>
          </p:spPr>
          <p:txBody>
            <a:bodyPr lIns="0" tIns="0" rIns="0" bIns="0"/>
            <a:lstStyle/>
            <a:p>
              <a:endParaRPr lang="en-US" sz="2400"/>
            </a:p>
          </p:txBody>
        </p:sp>
        <p:sp>
          <p:nvSpPr>
            <p:cNvPr id="29" name="Rectangle 43"/>
            <p:cNvSpPr>
              <a:spLocks/>
            </p:cNvSpPr>
            <p:nvPr/>
          </p:nvSpPr>
          <p:spPr bwMode="auto">
            <a:xfrm>
              <a:off x="420" y="271"/>
              <a:ext cx="11249"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l">
                <a:lnSpc>
                  <a:spcPct val="125000"/>
                </a:lnSpc>
              </a:pPr>
              <a:r>
                <a:rPr lang="en-GB" sz="1400" dirty="0" smtClean="0">
                  <a:latin typeface="+mj-lt"/>
                  <a:ea typeface="ＭＳ Ｐゴシック" charset="0"/>
                  <a:cs typeface="Lato Regular" charset="0"/>
                  <a:sym typeface="Lato Regular" charset="0"/>
                </a:rPr>
                <a:t>Since year 1997 is quality of our products certified by ISO 9001. In year 2013 we implemented also standard ISO/</a:t>
              </a:r>
              <a:r>
                <a:rPr lang="en-GB" sz="1400" dirty="0" err="1" smtClean="0">
                  <a:latin typeface="+mj-lt"/>
                  <a:ea typeface="ＭＳ Ｐゴシック" charset="0"/>
                  <a:cs typeface="Lato Regular" charset="0"/>
                  <a:sym typeface="Lato Regular" charset="0"/>
                </a:rPr>
                <a:t>TS</a:t>
              </a:r>
              <a:r>
                <a:rPr lang="en-GB" sz="1400" dirty="0" smtClean="0">
                  <a:latin typeface="+mj-lt"/>
                  <a:ea typeface="ＭＳ Ｐゴシック" charset="0"/>
                  <a:cs typeface="Lato Regular" charset="0"/>
                  <a:sym typeface="Lato Regular" charset="0"/>
                </a:rPr>
                <a:t> 16949.</a:t>
              </a:r>
              <a:r>
                <a:rPr lang="en-GB" sz="1400" dirty="0" smtClean="0">
                  <a:solidFill>
                    <a:srgbClr val="FFFFFF"/>
                  </a:solidFill>
                  <a:latin typeface="+mj-lt"/>
                  <a:ea typeface="ＭＳ Ｐゴシック" charset="0"/>
                  <a:cs typeface="Lato Regular" charset="0"/>
                  <a:sym typeface="Lato Regular" charset="0"/>
                </a:rPr>
                <a:t>.</a:t>
              </a:r>
              <a:endParaRPr lang="en-GB" sz="1400" dirty="0">
                <a:solidFill>
                  <a:srgbClr val="FFFFFF"/>
                </a:solidFill>
                <a:latin typeface="+mj-lt"/>
                <a:ea typeface="ＭＳ Ｐゴシック" charset="0"/>
                <a:cs typeface="Lato Regular" charset="0"/>
                <a:sym typeface="Lato Regular" charset="0"/>
              </a:endParaRPr>
            </a:p>
          </p:txBody>
        </p:sp>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3741" y="1696598"/>
            <a:ext cx="2981154" cy="421689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4101" y="1705046"/>
            <a:ext cx="2975182" cy="4208443"/>
          </a:xfrm>
          <a:prstGeom prst="rect">
            <a:avLst/>
          </a:prstGeom>
        </p:spPr>
      </p:pic>
    </p:spTree>
    <p:extLst>
      <p:ext uri="{BB962C8B-B14F-4D97-AF65-F5344CB8AC3E}">
        <p14:creationId xmlns:p14="http://schemas.microsoft.com/office/powerpoint/2010/main" val="9454509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11"/>
                                        </p:tgtEl>
                                      </p:cBhvr>
                                    </p:animEffect>
                                    <p:animScale>
                                      <p:cBhvr>
                                        <p:cTn id="10" dur="250" autoRev="1" fill="hold"/>
                                        <p:tgtEl>
                                          <p:spTgt spid="11"/>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12"/>
                                        </p:tgtEl>
                                      </p:cBhvr>
                                    </p:animEffect>
                                    <p:animScale>
                                      <p:cBhvr>
                                        <p:cTn id="13" dur="250" autoRev="1" fill="hold"/>
                                        <p:tgtEl>
                                          <p:spTgt spid="12"/>
                                        </p:tgtEl>
                                      </p:cBhvr>
                                      <p:by x="105000" y="105000"/>
                                    </p:animScale>
                                  </p:childTnLst>
                                </p:cTn>
                              </p:par>
                              <p:par>
                                <p:cTn id="14" presetID="16" presetClass="entr" presetSubtype="2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par>
                          <p:cTn id="20" fill="hold">
                            <p:stCondLst>
                              <p:cond delay="500"/>
                            </p:stCondLst>
                            <p:childTnLst>
                              <p:par>
                                <p:cTn id="21" presetID="16" presetClass="entr" presetSubtype="21"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arn(inVertical)">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pPr algn="ctr"/>
            <a:r>
              <a:rPr lang="en-GB" altLang="en-US" dirty="0" smtClean="0">
                <a:solidFill>
                  <a:schemeClr val="bg1">
                    <a:lumMod val="65000"/>
                  </a:schemeClr>
                </a:solidFill>
                <a:latin typeface="Source Sans Pro Light" panose="020B0403030403020204" pitchFamily="34" charset="-18"/>
              </a:rPr>
              <a:t>From idea to reality</a:t>
            </a:r>
          </a:p>
        </p:txBody>
      </p:sp>
      <p:sp>
        <p:nvSpPr>
          <p:cNvPr id="13" name="Title 1"/>
          <p:cNvSpPr txBox="1">
            <a:spLocks/>
          </p:cNvSpPr>
          <p:nvPr/>
        </p:nvSpPr>
        <p:spPr bwMode="auto">
          <a:xfrm>
            <a:off x="641351" y="1178653"/>
            <a:ext cx="10972800" cy="484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1867" dirty="0" smtClean="0">
                <a:solidFill>
                  <a:schemeClr val="tx1">
                    <a:lumMod val="75000"/>
                    <a:lumOff val="25000"/>
                  </a:schemeClr>
                </a:solidFill>
                <a:latin typeface="Source Sans Pro Light" panose="020B0403030403020204" pitchFamily="34" charset="-18"/>
              </a:rPr>
              <a:t>We can help you along all the steps of your project</a:t>
            </a:r>
            <a:endParaRPr lang="en-GB" altLang="en-US" sz="1867" dirty="0">
              <a:solidFill>
                <a:schemeClr val="tx1">
                  <a:lumMod val="75000"/>
                  <a:lumOff val="25000"/>
                </a:schemeClr>
              </a:solidFill>
              <a:latin typeface="Source Sans Pro Light" panose="020B0403030403020204" pitchFamily="34" charset="-18"/>
            </a:endParaRPr>
          </a:p>
        </p:txBody>
      </p:sp>
      <p:sp>
        <p:nvSpPr>
          <p:cNvPr id="417" name="Content Placeholder 2"/>
          <p:cNvSpPr>
            <a:spLocks noGrp="1"/>
          </p:cNvSpPr>
          <p:nvPr>
            <p:ph idx="1"/>
          </p:nvPr>
        </p:nvSpPr>
        <p:spPr bwMode="auto">
          <a:xfrm>
            <a:off x="7156450" y="3124200"/>
            <a:ext cx="4612979" cy="745067"/>
          </a:xfrm>
        </p:spPr>
        <p:txBody>
          <a:bodyPr wrap="square" numCol="1" anchor="t" anchorCtr="0" compatLnSpc="1">
            <a:prstTxWarp prst="textNoShape">
              <a:avLst/>
            </a:prstTxWarp>
            <a:noAutofit/>
          </a:bodyPr>
          <a:lstStyle/>
          <a:p>
            <a:pPr marL="0" indent="0" fontAlgn="base">
              <a:buNone/>
            </a:pPr>
            <a:r>
              <a:rPr lang="en-GB" sz="1400" dirty="0" smtClean="0">
                <a:latin typeface="+mj-lt"/>
              </a:rPr>
              <a:t>The company Šumer d.o.o. has its own Development-research Team (</a:t>
            </a:r>
            <a:r>
              <a:rPr lang="en-GB" sz="1400" dirty="0" err="1" smtClean="0">
                <a:latin typeface="+mj-lt"/>
              </a:rPr>
              <a:t>RSA</a:t>
            </a:r>
            <a:r>
              <a:rPr lang="en-GB" sz="1400" dirty="0" smtClean="0">
                <a:latin typeface="+mj-lt"/>
              </a:rPr>
              <a:t>) and is entered in the register of research organizations at the Slovenian Research Agency (SRA) under code 2786.</a:t>
            </a:r>
          </a:p>
          <a:p>
            <a:pPr marL="0" indent="0" fontAlgn="base">
              <a:buNone/>
            </a:pPr>
            <a:r>
              <a:rPr lang="en-GB" sz="1400" dirty="0" err="1" smtClean="0">
                <a:latin typeface="+mj-lt"/>
              </a:rPr>
              <a:t>RSA</a:t>
            </a:r>
            <a:r>
              <a:rPr lang="en-GB" sz="1400" dirty="0" smtClean="0">
                <a:latin typeface="+mj-lt"/>
              </a:rPr>
              <a:t> independently plans, implements, verifies and validates tasks according to the program. Research and development activities within the research groups are separated from other development activities carried out in the Šumer company in terms of organisation and costs.</a:t>
            </a:r>
            <a:endParaRPr lang="en-GB" sz="1400" dirty="0">
              <a:latin typeface="+mj-lt"/>
            </a:endParaRPr>
          </a:p>
        </p:txBody>
      </p:sp>
      <p:sp>
        <p:nvSpPr>
          <p:cNvPr id="419" name="Title 13"/>
          <p:cNvSpPr txBox="1">
            <a:spLocks/>
          </p:cNvSpPr>
          <p:nvPr/>
        </p:nvSpPr>
        <p:spPr bwMode="auto">
          <a:xfrm>
            <a:off x="7128933" y="2622552"/>
            <a:ext cx="3845984" cy="58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667" dirty="0" smtClean="0">
                <a:solidFill>
                  <a:schemeClr val="bg1">
                    <a:lumMod val="65000"/>
                  </a:schemeClr>
                </a:solidFill>
                <a:latin typeface="Source Sans Pro Light" panose="020B0403030403020204" pitchFamily="34" charset="-18"/>
              </a:rPr>
              <a:t>Development</a:t>
            </a:r>
            <a:endParaRPr lang="en-GB" altLang="en-US" sz="2667" dirty="0">
              <a:solidFill>
                <a:schemeClr val="bg1">
                  <a:lumMod val="65000"/>
                </a:schemeClr>
              </a:solidFill>
              <a:latin typeface="Source Sans Pro Light" panose="020B0403030403020204" pitchFamily="34" charset="-18"/>
            </a:endParaRPr>
          </a:p>
        </p:txBody>
      </p:sp>
      <p:cxnSp>
        <p:nvCxnSpPr>
          <p:cNvPr id="5" name="Straight Connector 4"/>
          <p:cNvCxnSpPr/>
          <p:nvPr/>
        </p:nvCxnSpPr>
        <p:spPr>
          <a:xfrm>
            <a:off x="6096000" y="1962151"/>
            <a:ext cx="0" cy="1083733"/>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p:nvCxnSpPr>
        <p:spPr>
          <a:xfrm>
            <a:off x="6096000" y="4677834"/>
            <a:ext cx="0" cy="2180167"/>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03" name="Freeform 16"/>
          <p:cNvSpPr>
            <a:spLocks noEditPoints="1"/>
          </p:cNvSpPr>
          <p:nvPr/>
        </p:nvSpPr>
        <p:spPr bwMode="auto">
          <a:xfrm>
            <a:off x="5706534" y="3314700"/>
            <a:ext cx="778933" cy="1060451"/>
          </a:xfrm>
          <a:custGeom>
            <a:avLst/>
            <a:gdLst>
              <a:gd name="T0" fmla="*/ 179135 w 293"/>
              <a:gd name="T1" fmla="*/ 761455 h 400"/>
              <a:gd name="T2" fmla="*/ 292588 w 293"/>
              <a:gd name="T3" fmla="*/ 795253 h 400"/>
              <a:gd name="T4" fmla="*/ 404050 w 293"/>
              <a:gd name="T5" fmla="*/ 761455 h 400"/>
              <a:gd name="T6" fmla="*/ 404050 w 293"/>
              <a:gd name="T7" fmla="*/ 679941 h 400"/>
              <a:gd name="T8" fmla="*/ 179135 w 293"/>
              <a:gd name="T9" fmla="*/ 679941 h 400"/>
              <a:gd name="T10" fmla="*/ 179135 w 293"/>
              <a:gd name="T11" fmla="*/ 761455 h 400"/>
              <a:gd name="T12" fmla="*/ 400069 w 293"/>
              <a:gd name="T13" fmla="*/ 632226 h 400"/>
              <a:gd name="T14" fmla="*/ 569252 w 293"/>
              <a:gd name="T15" fmla="*/ 230623 h 400"/>
              <a:gd name="T16" fmla="*/ 292588 w 293"/>
              <a:gd name="T17" fmla="*/ 0 h 400"/>
              <a:gd name="T18" fmla="*/ 13933 w 293"/>
              <a:gd name="T19" fmla="*/ 230623 h 400"/>
              <a:gd name="T20" fmla="*/ 185107 w 293"/>
              <a:gd name="T21" fmla="*/ 632226 h 400"/>
              <a:gd name="T22" fmla="*/ 400069 w 293"/>
              <a:gd name="T23" fmla="*/ 632226 h 400"/>
              <a:gd name="T24" fmla="*/ 99520 w 293"/>
              <a:gd name="T25" fmla="*/ 236588 h 400"/>
              <a:gd name="T26" fmla="*/ 292588 w 293"/>
              <a:gd name="T27" fmla="*/ 81513 h 400"/>
              <a:gd name="T28" fmla="*/ 485656 w 293"/>
              <a:gd name="T29" fmla="*/ 236588 h 400"/>
              <a:gd name="T30" fmla="*/ 414002 w 293"/>
              <a:gd name="T31" fmla="*/ 393650 h 400"/>
              <a:gd name="T32" fmla="*/ 324434 w 293"/>
              <a:gd name="T33" fmla="*/ 562641 h 400"/>
              <a:gd name="T34" fmla="*/ 258751 w 293"/>
              <a:gd name="T35" fmla="*/ 562641 h 400"/>
              <a:gd name="T36" fmla="*/ 171174 w 293"/>
              <a:gd name="T37" fmla="*/ 393650 h 400"/>
              <a:gd name="T38" fmla="*/ 99520 w 293"/>
              <a:gd name="T39" fmla="*/ 236588 h 4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3" h="400">
                <a:moveTo>
                  <a:pt x="90" y="383"/>
                </a:moveTo>
                <a:cubicBezTo>
                  <a:pt x="106" y="393"/>
                  <a:pt x="125" y="400"/>
                  <a:pt x="147" y="400"/>
                </a:cubicBezTo>
                <a:cubicBezTo>
                  <a:pt x="169" y="400"/>
                  <a:pt x="187" y="393"/>
                  <a:pt x="203" y="383"/>
                </a:cubicBezTo>
                <a:cubicBezTo>
                  <a:pt x="203" y="342"/>
                  <a:pt x="203" y="342"/>
                  <a:pt x="203" y="342"/>
                </a:cubicBezTo>
                <a:cubicBezTo>
                  <a:pt x="90" y="342"/>
                  <a:pt x="90" y="342"/>
                  <a:pt x="90" y="342"/>
                </a:cubicBezTo>
                <a:lnTo>
                  <a:pt x="90" y="383"/>
                </a:lnTo>
                <a:close/>
                <a:moveTo>
                  <a:pt x="201" y="318"/>
                </a:moveTo>
                <a:cubicBezTo>
                  <a:pt x="201" y="231"/>
                  <a:pt x="293" y="203"/>
                  <a:pt x="286" y="116"/>
                </a:cubicBezTo>
                <a:cubicBezTo>
                  <a:pt x="282" y="61"/>
                  <a:pt x="245" y="0"/>
                  <a:pt x="147" y="0"/>
                </a:cubicBezTo>
                <a:cubicBezTo>
                  <a:pt x="49" y="0"/>
                  <a:pt x="12" y="61"/>
                  <a:pt x="7" y="116"/>
                </a:cubicBezTo>
                <a:cubicBezTo>
                  <a:pt x="0" y="203"/>
                  <a:pt x="93" y="231"/>
                  <a:pt x="93" y="318"/>
                </a:cubicBezTo>
                <a:lnTo>
                  <a:pt x="201" y="318"/>
                </a:lnTo>
                <a:close/>
                <a:moveTo>
                  <a:pt x="50" y="119"/>
                </a:moveTo>
                <a:cubicBezTo>
                  <a:pt x="54" y="67"/>
                  <a:pt x="89" y="41"/>
                  <a:pt x="147" y="41"/>
                </a:cubicBezTo>
                <a:cubicBezTo>
                  <a:pt x="204" y="41"/>
                  <a:pt x="240" y="67"/>
                  <a:pt x="244" y="119"/>
                </a:cubicBezTo>
                <a:cubicBezTo>
                  <a:pt x="246" y="148"/>
                  <a:pt x="230" y="167"/>
                  <a:pt x="208" y="198"/>
                </a:cubicBezTo>
                <a:cubicBezTo>
                  <a:pt x="192" y="221"/>
                  <a:pt x="172" y="248"/>
                  <a:pt x="163" y="283"/>
                </a:cubicBezTo>
                <a:cubicBezTo>
                  <a:pt x="130" y="283"/>
                  <a:pt x="130" y="283"/>
                  <a:pt x="130" y="283"/>
                </a:cubicBezTo>
                <a:cubicBezTo>
                  <a:pt x="121" y="248"/>
                  <a:pt x="102" y="221"/>
                  <a:pt x="86" y="198"/>
                </a:cubicBezTo>
                <a:cubicBezTo>
                  <a:pt x="64" y="167"/>
                  <a:pt x="47" y="148"/>
                  <a:pt x="50" y="119"/>
                </a:cubicBezTo>
                <a:close/>
              </a:path>
            </a:pathLst>
          </a:custGeom>
          <a:solidFill>
            <a:srgbClr val="4690D4"/>
          </a:solidFill>
          <a:ln>
            <a:noFill/>
          </a:ln>
        </p:spPr>
        <p:txBody>
          <a:bodyPr/>
          <a:lstStyle/>
          <a:p>
            <a:endParaRPr lang="en-US" sz="2400"/>
          </a:p>
        </p:txBody>
      </p:sp>
      <p:sp>
        <p:nvSpPr>
          <p:cNvPr id="404" name="Content Placeholder 2"/>
          <p:cNvSpPr txBox="1">
            <a:spLocks/>
          </p:cNvSpPr>
          <p:nvPr/>
        </p:nvSpPr>
        <p:spPr bwMode="auto">
          <a:xfrm>
            <a:off x="1299990" y="4411133"/>
            <a:ext cx="3741910" cy="74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20000"/>
              </a:spcBef>
              <a:buFont typeface="Arial" panose="020B0604020202020204" pitchFamily="34" charset="0"/>
              <a:buNone/>
            </a:pPr>
            <a:r>
              <a:rPr lang="en-GB" altLang="en-US" sz="1400" dirty="0" smtClean="0">
                <a:latin typeface="+mj-lt"/>
              </a:rPr>
              <a:t>The development and technology department applies modern CAD-CAM software and closely works with costumers</a:t>
            </a:r>
            <a:r>
              <a:rPr lang="sl-SI" altLang="en-US" sz="1400" dirty="0" smtClean="0">
                <a:latin typeface="+mj-lt"/>
              </a:rPr>
              <a:t>.</a:t>
            </a:r>
            <a:endParaRPr lang="en-US" altLang="en-US" sz="1400" dirty="0">
              <a:solidFill>
                <a:schemeClr val="bg1"/>
              </a:solidFill>
              <a:latin typeface="+mj-lt"/>
            </a:endParaRPr>
          </a:p>
        </p:txBody>
      </p:sp>
      <p:sp>
        <p:nvSpPr>
          <p:cNvPr id="418" name="Title 13"/>
          <p:cNvSpPr txBox="1">
            <a:spLocks/>
          </p:cNvSpPr>
          <p:nvPr/>
        </p:nvSpPr>
        <p:spPr bwMode="auto">
          <a:xfrm>
            <a:off x="1195918" y="3911601"/>
            <a:ext cx="3845983" cy="58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GB" altLang="en-US" sz="2667" dirty="0" smtClean="0">
                <a:solidFill>
                  <a:schemeClr val="bg1">
                    <a:lumMod val="65000"/>
                  </a:schemeClr>
                </a:solidFill>
                <a:latin typeface="Source Sans Pro Light" panose="020B0403030403020204" pitchFamily="34" charset="-18"/>
              </a:rPr>
              <a:t>Construction</a:t>
            </a:r>
            <a:endParaRPr lang="en-GB" altLang="en-US" sz="2667" dirty="0">
              <a:solidFill>
                <a:schemeClr val="bg1">
                  <a:lumMod val="65000"/>
                </a:schemeClr>
              </a:solidFill>
              <a:latin typeface="Source Sans Pro Light" panose="020B0403030403020204" pitchFamily="34" charset="-18"/>
            </a:endParaRPr>
          </a:p>
        </p:txBody>
      </p:sp>
      <p:sp>
        <p:nvSpPr>
          <p:cNvPr id="11" name="Elipsa 10"/>
          <p:cNvSpPr/>
          <p:nvPr/>
        </p:nvSpPr>
        <p:spPr>
          <a:xfrm>
            <a:off x="294968" y="1858298"/>
            <a:ext cx="540000" cy="540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690D4"/>
              </a:solidFill>
            </a:endParaRPr>
          </a:p>
        </p:txBody>
      </p:sp>
      <p:sp>
        <p:nvSpPr>
          <p:cNvPr id="12" name="PoljeZBesedilom 11"/>
          <p:cNvSpPr txBox="1"/>
          <p:nvPr/>
        </p:nvSpPr>
        <p:spPr>
          <a:xfrm>
            <a:off x="422787" y="1943632"/>
            <a:ext cx="1120878" cy="369332"/>
          </a:xfrm>
          <a:prstGeom prst="rect">
            <a:avLst/>
          </a:prstGeom>
          <a:noFill/>
        </p:spPr>
        <p:txBody>
          <a:bodyPr wrap="square" rtlCol="0">
            <a:spAutoFit/>
          </a:bodyPr>
          <a:lstStyle/>
          <a:p>
            <a:r>
              <a:rPr lang="sl-SI" dirty="0">
                <a:solidFill>
                  <a:schemeClr val="bg1">
                    <a:lumMod val="85000"/>
                  </a:schemeClr>
                </a:solidFill>
                <a:latin typeface="+mj-lt"/>
              </a:rPr>
              <a:t>1</a:t>
            </a:r>
            <a:endParaRPr lang="en-US" dirty="0">
              <a:solidFill>
                <a:schemeClr val="bg1">
                  <a:lumMod val="85000"/>
                </a:schemeClr>
              </a:solidFill>
              <a:latin typeface="+mj-lt"/>
            </a:endParaRPr>
          </a:p>
        </p:txBody>
      </p:sp>
      <p:sp>
        <p:nvSpPr>
          <p:cNvPr id="15" name="PoljeZBesedilom 14"/>
          <p:cNvSpPr txBox="1"/>
          <p:nvPr/>
        </p:nvSpPr>
        <p:spPr>
          <a:xfrm>
            <a:off x="201562" y="2358195"/>
            <a:ext cx="1524000" cy="307777"/>
          </a:xfrm>
          <a:prstGeom prst="rect">
            <a:avLst/>
          </a:prstGeom>
          <a:noFill/>
        </p:spPr>
        <p:txBody>
          <a:bodyPr wrap="square" rtlCol="0">
            <a:spAutoFit/>
          </a:bodyPr>
          <a:lstStyle/>
          <a:p>
            <a:r>
              <a:rPr lang="sl-SI" sz="1400" dirty="0" err="1" smtClean="0">
                <a:solidFill>
                  <a:schemeClr val="bg1">
                    <a:lumMod val="85000"/>
                  </a:schemeClr>
                </a:solidFill>
                <a:latin typeface="+mj-lt"/>
              </a:rPr>
              <a:t>company</a:t>
            </a:r>
            <a:endParaRPr lang="en-US" sz="1400" dirty="0">
              <a:solidFill>
                <a:schemeClr val="bg1">
                  <a:lumMod val="85000"/>
                </a:schemeClr>
              </a:solidFill>
              <a:latin typeface="+mj-lt"/>
            </a:endParaRPr>
          </a:p>
        </p:txBody>
      </p:sp>
      <p:sp>
        <p:nvSpPr>
          <p:cNvPr id="16" name="Elipsa 15"/>
          <p:cNvSpPr/>
          <p:nvPr/>
        </p:nvSpPr>
        <p:spPr>
          <a:xfrm>
            <a:off x="294968" y="2719986"/>
            <a:ext cx="540000" cy="540000"/>
          </a:xfrm>
          <a:prstGeom prst="ellipse">
            <a:avLst/>
          </a:prstGeom>
          <a:noFill/>
          <a:ln>
            <a:solidFill>
              <a:srgbClr val="4690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oljeZBesedilom 16"/>
          <p:cNvSpPr txBox="1"/>
          <p:nvPr/>
        </p:nvSpPr>
        <p:spPr>
          <a:xfrm>
            <a:off x="422787" y="2805320"/>
            <a:ext cx="1120878" cy="369332"/>
          </a:xfrm>
          <a:prstGeom prst="rect">
            <a:avLst/>
          </a:prstGeom>
          <a:noFill/>
        </p:spPr>
        <p:txBody>
          <a:bodyPr wrap="square" rtlCol="0">
            <a:spAutoFit/>
          </a:bodyPr>
          <a:lstStyle/>
          <a:p>
            <a:r>
              <a:rPr lang="sl-SI" dirty="0" smtClean="0">
                <a:solidFill>
                  <a:srgbClr val="4690D4"/>
                </a:solidFill>
                <a:latin typeface="+mj-lt"/>
              </a:rPr>
              <a:t>2</a:t>
            </a:r>
            <a:endParaRPr lang="en-US" dirty="0">
              <a:solidFill>
                <a:srgbClr val="4690D4"/>
              </a:solidFill>
              <a:latin typeface="+mj-lt"/>
            </a:endParaRPr>
          </a:p>
        </p:txBody>
      </p:sp>
      <p:sp>
        <p:nvSpPr>
          <p:cNvPr id="18" name="PoljeZBesedilom 17"/>
          <p:cNvSpPr txBox="1"/>
          <p:nvPr/>
        </p:nvSpPr>
        <p:spPr>
          <a:xfrm>
            <a:off x="201562" y="3219883"/>
            <a:ext cx="1524000" cy="307777"/>
          </a:xfrm>
          <a:prstGeom prst="rect">
            <a:avLst/>
          </a:prstGeom>
          <a:noFill/>
        </p:spPr>
        <p:txBody>
          <a:bodyPr wrap="square" rtlCol="0">
            <a:spAutoFit/>
          </a:bodyPr>
          <a:lstStyle/>
          <a:p>
            <a:r>
              <a:rPr lang="sl-SI" sz="1400" dirty="0" err="1" smtClean="0">
                <a:solidFill>
                  <a:srgbClr val="4690D4"/>
                </a:solidFill>
                <a:latin typeface="+mj-lt"/>
              </a:rPr>
              <a:t>services</a:t>
            </a:r>
            <a:endParaRPr lang="en-US" sz="1400" dirty="0">
              <a:solidFill>
                <a:srgbClr val="4690D4"/>
              </a:solidFill>
              <a:latin typeface="+mj-lt"/>
            </a:endParaRPr>
          </a:p>
        </p:txBody>
      </p:sp>
      <p:sp>
        <p:nvSpPr>
          <p:cNvPr id="19" name="Elipsa 18"/>
          <p:cNvSpPr/>
          <p:nvPr/>
        </p:nvSpPr>
        <p:spPr>
          <a:xfrm>
            <a:off x="294968" y="3581674"/>
            <a:ext cx="540000" cy="540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oljeZBesedilom 19"/>
          <p:cNvSpPr txBox="1"/>
          <p:nvPr/>
        </p:nvSpPr>
        <p:spPr>
          <a:xfrm>
            <a:off x="422787" y="3667008"/>
            <a:ext cx="1120878" cy="369332"/>
          </a:xfrm>
          <a:prstGeom prst="rect">
            <a:avLst/>
          </a:prstGeom>
          <a:noFill/>
        </p:spPr>
        <p:txBody>
          <a:bodyPr wrap="square" rtlCol="0">
            <a:spAutoFit/>
          </a:bodyPr>
          <a:lstStyle/>
          <a:p>
            <a:r>
              <a:rPr lang="sl-SI" dirty="0" smtClean="0">
                <a:solidFill>
                  <a:schemeClr val="bg1">
                    <a:lumMod val="85000"/>
                  </a:schemeClr>
                </a:solidFill>
                <a:latin typeface="+mj-lt"/>
              </a:rPr>
              <a:t>3</a:t>
            </a:r>
            <a:endParaRPr lang="en-US" dirty="0">
              <a:solidFill>
                <a:schemeClr val="bg1">
                  <a:lumMod val="85000"/>
                </a:schemeClr>
              </a:solidFill>
              <a:latin typeface="+mj-lt"/>
            </a:endParaRPr>
          </a:p>
        </p:txBody>
      </p:sp>
      <p:sp>
        <p:nvSpPr>
          <p:cNvPr id="21" name="PoljeZBesedilom 20"/>
          <p:cNvSpPr txBox="1"/>
          <p:nvPr/>
        </p:nvSpPr>
        <p:spPr>
          <a:xfrm>
            <a:off x="250722" y="4081571"/>
            <a:ext cx="1524000" cy="307777"/>
          </a:xfrm>
          <a:prstGeom prst="rect">
            <a:avLst/>
          </a:prstGeom>
          <a:noFill/>
        </p:spPr>
        <p:txBody>
          <a:bodyPr wrap="square" rtlCol="0">
            <a:spAutoFit/>
          </a:bodyPr>
          <a:lstStyle/>
          <a:p>
            <a:r>
              <a:rPr lang="sl-SI" sz="1400" dirty="0" err="1" smtClean="0">
                <a:solidFill>
                  <a:schemeClr val="bg1">
                    <a:lumMod val="85000"/>
                  </a:schemeClr>
                </a:solidFill>
                <a:latin typeface="+mj-lt"/>
              </a:rPr>
              <a:t>products</a:t>
            </a:r>
            <a:endParaRPr lang="en-US" sz="1400" dirty="0">
              <a:solidFill>
                <a:schemeClr val="bg1">
                  <a:lumMod val="85000"/>
                </a:schemeClr>
              </a:solidFill>
              <a:latin typeface="+mj-lt"/>
            </a:endParaRPr>
          </a:p>
        </p:txBody>
      </p:sp>
      <p:sp>
        <p:nvSpPr>
          <p:cNvPr id="22" name="Elipsa 21"/>
          <p:cNvSpPr/>
          <p:nvPr/>
        </p:nvSpPr>
        <p:spPr>
          <a:xfrm>
            <a:off x="294968" y="4428676"/>
            <a:ext cx="540000" cy="540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oljeZBesedilom 22"/>
          <p:cNvSpPr txBox="1"/>
          <p:nvPr/>
        </p:nvSpPr>
        <p:spPr>
          <a:xfrm>
            <a:off x="422787" y="4514010"/>
            <a:ext cx="1120878" cy="369332"/>
          </a:xfrm>
          <a:prstGeom prst="rect">
            <a:avLst/>
          </a:prstGeom>
          <a:noFill/>
        </p:spPr>
        <p:txBody>
          <a:bodyPr wrap="square" rtlCol="0">
            <a:spAutoFit/>
          </a:bodyPr>
          <a:lstStyle/>
          <a:p>
            <a:r>
              <a:rPr lang="sl-SI" dirty="0">
                <a:solidFill>
                  <a:schemeClr val="bg1">
                    <a:lumMod val="85000"/>
                  </a:schemeClr>
                </a:solidFill>
                <a:latin typeface="+mj-lt"/>
              </a:rPr>
              <a:t>4</a:t>
            </a:r>
            <a:endParaRPr lang="en-US" dirty="0">
              <a:solidFill>
                <a:schemeClr val="bg1">
                  <a:lumMod val="85000"/>
                </a:schemeClr>
              </a:solidFill>
              <a:latin typeface="+mj-lt"/>
            </a:endParaRPr>
          </a:p>
        </p:txBody>
      </p:sp>
      <p:sp>
        <p:nvSpPr>
          <p:cNvPr id="24" name="PoljeZBesedilom 23"/>
          <p:cNvSpPr txBox="1"/>
          <p:nvPr/>
        </p:nvSpPr>
        <p:spPr>
          <a:xfrm>
            <a:off x="221226" y="4928573"/>
            <a:ext cx="1524000" cy="307777"/>
          </a:xfrm>
          <a:prstGeom prst="rect">
            <a:avLst/>
          </a:prstGeom>
          <a:noFill/>
        </p:spPr>
        <p:txBody>
          <a:bodyPr wrap="square" rtlCol="0">
            <a:spAutoFit/>
          </a:bodyPr>
          <a:lstStyle/>
          <a:p>
            <a:r>
              <a:rPr lang="sl-SI" sz="1400" dirty="0" err="1" smtClean="0">
                <a:solidFill>
                  <a:schemeClr val="bg1">
                    <a:lumMod val="85000"/>
                  </a:schemeClr>
                </a:solidFill>
                <a:latin typeface="+mj-lt"/>
              </a:rPr>
              <a:t>contacts</a:t>
            </a:r>
            <a:endParaRPr lang="en-US" sz="1400" dirty="0">
              <a:solidFill>
                <a:schemeClr val="bg1">
                  <a:lumMod val="85000"/>
                </a:schemeClr>
              </a:solidFill>
              <a:latin typeface="+mj-lt"/>
            </a:endParaRPr>
          </a:p>
        </p:txBody>
      </p:sp>
      <p:pic>
        <p:nvPicPr>
          <p:cNvPr id="25" name="Slika 2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59846" y="339203"/>
            <a:ext cx="1209584" cy="340932"/>
          </a:xfrm>
          <a:prstGeom prst="rect">
            <a:avLst/>
          </a:prstGeom>
        </p:spPr>
      </p:pic>
    </p:spTree>
    <p:extLst>
      <p:ext uri="{BB962C8B-B14F-4D97-AF65-F5344CB8AC3E}">
        <p14:creationId xmlns:p14="http://schemas.microsoft.com/office/powerpoint/2010/main" val="26927920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6"/>
                                        </p:tgtEl>
                                      </p:cBhvr>
                                    </p:animEffect>
                                    <p:animScale>
                                      <p:cBhvr>
                                        <p:cTn id="7" dur="250" autoRev="1" fill="hold"/>
                                        <p:tgtEl>
                                          <p:spTgt spid="16"/>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17"/>
                                        </p:tgtEl>
                                      </p:cBhvr>
                                    </p:animEffect>
                                    <p:animScale>
                                      <p:cBhvr>
                                        <p:cTn id="10" dur="250" autoRev="1" fill="hold"/>
                                        <p:tgtEl>
                                          <p:spTgt spid="17"/>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18"/>
                                        </p:tgtEl>
                                      </p:cBhvr>
                                    </p:animEffect>
                                    <p:animScale>
                                      <p:cBhvr>
                                        <p:cTn id="13" dur="250" autoRev="1" fill="hold"/>
                                        <p:tgtEl>
                                          <p:spTgt spid="18"/>
                                        </p:tgtEl>
                                      </p:cBhvr>
                                      <p:by x="105000" y="105000"/>
                                    </p:animScale>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par>
                          <p:cTn id="20" fill="hold" nodeType="afterGroup">
                            <p:stCondLst>
                              <p:cond delay="500"/>
                            </p:stCondLst>
                            <p:childTnLst>
                              <p:par>
                                <p:cTn id="21" presetID="22" presetClass="entr" presetSubtype="1"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500"/>
                                        <p:tgtEl>
                                          <p:spTgt spid="5"/>
                                        </p:tgtEl>
                                      </p:cBhvr>
                                    </p:animEffect>
                                  </p:childTnLst>
                                </p:cTn>
                              </p:par>
                            </p:childTnLst>
                          </p:cTn>
                        </p:par>
                        <p:par>
                          <p:cTn id="24" fill="hold" nodeType="afterGroup">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403"/>
                                        </p:tgtEl>
                                        <p:attrNameLst>
                                          <p:attrName>style.visibility</p:attrName>
                                        </p:attrNameLst>
                                      </p:cBhvr>
                                      <p:to>
                                        <p:strVal val="visible"/>
                                      </p:to>
                                    </p:set>
                                    <p:anim calcmode="lin" valueType="num">
                                      <p:cBhvr>
                                        <p:cTn id="27" dur="500" fill="hold"/>
                                        <p:tgtEl>
                                          <p:spTgt spid="403"/>
                                        </p:tgtEl>
                                        <p:attrNameLst>
                                          <p:attrName>ppt_w</p:attrName>
                                        </p:attrNameLst>
                                      </p:cBhvr>
                                      <p:tavLst>
                                        <p:tav tm="0">
                                          <p:val>
                                            <p:fltVal val="0"/>
                                          </p:val>
                                        </p:tav>
                                        <p:tav tm="100000">
                                          <p:val>
                                            <p:strVal val="#ppt_w"/>
                                          </p:val>
                                        </p:tav>
                                      </p:tavLst>
                                    </p:anim>
                                    <p:anim calcmode="lin" valueType="num">
                                      <p:cBhvr>
                                        <p:cTn id="28" dur="500" fill="hold"/>
                                        <p:tgtEl>
                                          <p:spTgt spid="403"/>
                                        </p:tgtEl>
                                        <p:attrNameLst>
                                          <p:attrName>ppt_h</p:attrName>
                                        </p:attrNameLst>
                                      </p:cBhvr>
                                      <p:tavLst>
                                        <p:tav tm="0">
                                          <p:val>
                                            <p:fltVal val="0"/>
                                          </p:val>
                                        </p:tav>
                                        <p:tav tm="100000">
                                          <p:val>
                                            <p:strVal val="#ppt_h"/>
                                          </p:val>
                                        </p:tav>
                                      </p:tavLst>
                                    </p:anim>
                                    <p:animEffect transition="in" filter="fade">
                                      <p:cBhvr>
                                        <p:cTn id="29" dur="500"/>
                                        <p:tgtEl>
                                          <p:spTgt spid="403"/>
                                        </p:tgtEl>
                                      </p:cBhvr>
                                    </p:animEffect>
                                  </p:childTnLst>
                                </p:cTn>
                              </p:par>
                            </p:childTnLst>
                          </p:cTn>
                        </p:par>
                        <p:par>
                          <p:cTn id="30" fill="hold" nodeType="afterGroup">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419"/>
                                        </p:tgtEl>
                                        <p:attrNameLst>
                                          <p:attrName>style.visibility</p:attrName>
                                        </p:attrNameLst>
                                      </p:cBhvr>
                                      <p:to>
                                        <p:strVal val="visible"/>
                                      </p:to>
                                    </p:set>
                                    <p:animEffect transition="in" filter="wipe(left)">
                                      <p:cBhvr>
                                        <p:cTn id="33" dur="500"/>
                                        <p:tgtEl>
                                          <p:spTgt spid="419"/>
                                        </p:tgtEl>
                                      </p:cBhvr>
                                    </p:animEffect>
                                  </p:childTnLst>
                                </p:cTn>
                              </p:par>
                            </p:childTnLst>
                          </p:cTn>
                        </p:par>
                        <p:par>
                          <p:cTn id="34" fill="hold">
                            <p:stCondLst>
                              <p:cond delay="2000"/>
                            </p:stCondLst>
                            <p:childTnLst>
                              <p:par>
                                <p:cTn id="35" presetID="22" presetClass="entr" presetSubtype="8" fill="hold" grpId="0" nodeType="afterEffect">
                                  <p:stCondLst>
                                    <p:cond delay="0"/>
                                  </p:stCondLst>
                                  <p:childTnLst>
                                    <p:set>
                                      <p:cBhvr>
                                        <p:cTn id="36" dur="1" fill="hold">
                                          <p:stCondLst>
                                            <p:cond delay="0"/>
                                          </p:stCondLst>
                                        </p:cTn>
                                        <p:tgtEl>
                                          <p:spTgt spid="417">
                                            <p:txEl>
                                              <p:pRg st="0" end="0"/>
                                            </p:txEl>
                                          </p:spTgt>
                                        </p:tgtEl>
                                        <p:attrNameLst>
                                          <p:attrName>style.visibility</p:attrName>
                                        </p:attrNameLst>
                                      </p:cBhvr>
                                      <p:to>
                                        <p:strVal val="visible"/>
                                      </p:to>
                                    </p:set>
                                    <p:animEffect transition="in" filter="wipe(left)">
                                      <p:cBhvr>
                                        <p:cTn id="37" dur="500"/>
                                        <p:tgtEl>
                                          <p:spTgt spid="417">
                                            <p:txEl>
                                              <p:pRg st="0" end="0"/>
                                            </p:txEl>
                                          </p:spTgt>
                                        </p:tgtEl>
                                      </p:cBhvr>
                                    </p:animEffect>
                                  </p:childTnLst>
                                </p:cTn>
                              </p:par>
                            </p:childTnLst>
                          </p:cTn>
                        </p:par>
                        <p:par>
                          <p:cTn id="38" fill="hold">
                            <p:stCondLst>
                              <p:cond delay="2500"/>
                            </p:stCondLst>
                            <p:childTnLst>
                              <p:par>
                                <p:cTn id="39" presetID="22" presetClass="entr" presetSubtype="8" fill="hold" grpId="0" nodeType="afterEffect">
                                  <p:stCondLst>
                                    <p:cond delay="0"/>
                                  </p:stCondLst>
                                  <p:childTnLst>
                                    <p:set>
                                      <p:cBhvr>
                                        <p:cTn id="40" dur="1" fill="hold">
                                          <p:stCondLst>
                                            <p:cond delay="0"/>
                                          </p:stCondLst>
                                        </p:cTn>
                                        <p:tgtEl>
                                          <p:spTgt spid="417">
                                            <p:txEl>
                                              <p:pRg st="1" end="1"/>
                                            </p:txEl>
                                          </p:spTgt>
                                        </p:tgtEl>
                                        <p:attrNameLst>
                                          <p:attrName>style.visibility</p:attrName>
                                        </p:attrNameLst>
                                      </p:cBhvr>
                                      <p:to>
                                        <p:strVal val="visible"/>
                                      </p:to>
                                    </p:set>
                                    <p:animEffect transition="in" filter="wipe(left)">
                                      <p:cBhvr>
                                        <p:cTn id="41" dur="500"/>
                                        <p:tgtEl>
                                          <p:spTgt spid="417">
                                            <p:txEl>
                                              <p:pRg st="1" end="1"/>
                                            </p:txEl>
                                          </p:spTgt>
                                        </p:tgtEl>
                                      </p:cBhvr>
                                    </p:animEffect>
                                  </p:childTnLst>
                                </p:cTn>
                              </p:par>
                            </p:childTnLst>
                          </p:cTn>
                        </p:par>
                        <p:par>
                          <p:cTn id="42" fill="hold">
                            <p:stCondLst>
                              <p:cond delay="3000"/>
                            </p:stCondLst>
                            <p:childTnLst>
                              <p:par>
                                <p:cTn id="43" presetID="22" presetClass="entr" presetSubtype="2" fill="hold" grpId="0" nodeType="afterEffect">
                                  <p:stCondLst>
                                    <p:cond delay="0"/>
                                  </p:stCondLst>
                                  <p:childTnLst>
                                    <p:set>
                                      <p:cBhvr>
                                        <p:cTn id="44" dur="1" fill="hold">
                                          <p:stCondLst>
                                            <p:cond delay="0"/>
                                          </p:stCondLst>
                                        </p:cTn>
                                        <p:tgtEl>
                                          <p:spTgt spid="418"/>
                                        </p:tgtEl>
                                        <p:attrNameLst>
                                          <p:attrName>style.visibility</p:attrName>
                                        </p:attrNameLst>
                                      </p:cBhvr>
                                      <p:to>
                                        <p:strVal val="visible"/>
                                      </p:to>
                                    </p:set>
                                    <p:animEffect transition="in" filter="wipe(right)">
                                      <p:cBhvr>
                                        <p:cTn id="45" dur="500"/>
                                        <p:tgtEl>
                                          <p:spTgt spid="418"/>
                                        </p:tgtEl>
                                      </p:cBhvr>
                                    </p:animEffect>
                                  </p:childTnLst>
                                </p:cTn>
                              </p:par>
                            </p:childTnLst>
                          </p:cTn>
                        </p:par>
                        <p:par>
                          <p:cTn id="46" fill="hold" nodeType="withGroup">
                            <p:stCondLst>
                              <p:cond delay="3500"/>
                            </p:stCondLst>
                            <p:childTnLst>
                              <p:par>
                                <p:cTn id="47" presetID="22" presetClass="entr" presetSubtype="2" fill="hold" grpId="0" nodeType="afterEffect">
                                  <p:stCondLst>
                                    <p:cond delay="0"/>
                                  </p:stCondLst>
                                  <p:childTnLst>
                                    <p:set>
                                      <p:cBhvr>
                                        <p:cTn id="48" dur="1" fill="hold">
                                          <p:stCondLst>
                                            <p:cond delay="0"/>
                                          </p:stCondLst>
                                        </p:cTn>
                                        <p:tgtEl>
                                          <p:spTgt spid="404"/>
                                        </p:tgtEl>
                                        <p:attrNameLst>
                                          <p:attrName>style.visibility</p:attrName>
                                        </p:attrNameLst>
                                      </p:cBhvr>
                                      <p:to>
                                        <p:strVal val="visible"/>
                                      </p:to>
                                    </p:set>
                                    <p:animEffect transition="in" filter="wipe(right)">
                                      <p:cBhvr>
                                        <p:cTn id="49" dur="500"/>
                                        <p:tgtEl>
                                          <p:spTgt spid="404"/>
                                        </p:tgtEl>
                                      </p:cBhvr>
                                    </p:animEffect>
                                  </p:childTnLst>
                                </p:cTn>
                              </p:par>
                            </p:childTnLst>
                          </p:cTn>
                        </p:par>
                        <p:par>
                          <p:cTn id="50" fill="hold">
                            <p:stCondLst>
                              <p:cond delay="4000"/>
                            </p:stCondLst>
                            <p:childTnLst>
                              <p:par>
                                <p:cTn id="51" presetID="22" presetClass="entr" presetSubtype="1" fill="hold" nodeType="afterEffect">
                                  <p:stCondLst>
                                    <p:cond delay="0"/>
                                  </p:stCondLst>
                                  <p:childTnLst>
                                    <p:set>
                                      <p:cBhvr>
                                        <p:cTn id="52" dur="1" fill="hold">
                                          <p:stCondLst>
                                            <p:cond delay="0"/>
                                          </p:stCondLst>
                                        </p:cTn>
                                        <p:tgtEl>
                                          <p:spTgt spid="402"/>
                                        </p:tgtEl>
                                        <p:attrNameLst>
                                          <p:attrName>style.visibility</p:attrName>
                                        </p:attrNameLst>
                                      </p:cBhvr>
                                      <p:to>
                                        <p:strVal val="visible"/>
                                      </p:to>
                                    </p:set>
                                    <p:animEffect transition="in" filter="wipe(up)">
                                      <p:cBhvr>
                                        <p:cTn id="53" dur="500"/>
                                        <p:tgtEl>
                                          <p:spTgt spid="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P spid="417" grpId="0" build="p"/>
      <p:bldP spid="419" grpId="0"/>
      <p:bldP spid="403" grpId="0" animBg="1"/>
      <p:bldP spid="404" grpId="0"/>
      <p:bldP spid="418" grpId="0"/>
      <p:bldP spid="16"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17" name="Content Placeholder 2"/>
          <p:cNvSpPr>
            <a:spLocks noGrp="1"/>
          </p:cNvSpPr>
          <p:nvPr>
            <p:ph idx="1"/>
          </p:nvPr>
        </p:nvSpPr>
        <p:spPr bwMode="auto">
          <a:xfrm>
            <a:off x="7156450" y="1530351"/>
            <a:ext cx="4292599" cy="2551220"/>
          </a:xfrm>
        </p:spPr>
        <p:txBody>
          <a:bodyPr wrap="square" numCol="1" anchor="t" anchorCtr="0" compatLnSpc="1">
            <a:prstTxWarp prst="textNoShape">
              <a:avLst/>
            </a:prstTxWarp>
            <a:noAutofit/>
          </a:bodyPr>
          <a:lstStyle/>
          <a:p>
            <a:pPr marL="0" indent="0">
              <a:buNone/>
            </a:pPr>
            <a:r>
              <a:rPr lang="en-GB" sz="1400" dirty="0" smtClean="0">
                <a:latin typeface="+mj-lt"/>
              </a:rPr>
              <a:t>In the tool making facility w</a:t>
            </a:r>
            <a:r>
              <a:rPr lang="sl-SI" sz="1400" dirty="0" smtClean="0">
                <a:latin typeface="+mj-lt"/>
              </a:rPr>
              <a:t>e</a:t>
            </a:r>
            <a:r>
              <a:rPr lang="en-GB" sz="1400" dirty="0" smtClean="0">
                <a:latin typeface="+mj-lt"/>
              </a:rPr>
              <a:t> produce tools for metal forming and plastic moulding quickly, efficiently and independently of subcontractors. Together with our development department we produce all the structural components necessary for the construction of new machines and are able to repair all the machines that are essential for the smooth supply of the costumer‘s products.</a:t>
            </a:r>
          </a:p>
          <a:p>
            <a:pPr marL="0" indent="0">
              <a:buNone/>
            </a:pPr>
            <a:r>
              <a:rPr lang="en-GB" sz="1400" dirty="0" smtClean="0">
                <a:latin typeface="+mj-lt"/>
              </a:rPr>
              <a:t>Our tool making facility produces high quality tools and includes 3 and 5 axes milling centres, </a:t>
            </a:r>
            <a:r>
              <a:rPr lang="en-GB" sz="1400" dirty="0" err="1" smtClean="0">
                <a:latin typeface="+mj-lt"/>
              </a:rPr>
              <a:t>CNC</a:t>
            </a:r>
            <a:r>
              <a:rPr lang="en-GB" sz="1400" dirty="0" smtClean="0">
                <a:latin typeface="+mj-lt"/>
              </a:rPr>
              <a:t> controlled turning centres, </a:t>
            </a:r>
            <a:r>
              <a:rPr lang="en-GB" sz="1400" dirty="0" err="1" smtClean="0">
                <a:latin typeface="+mj-lt"/>
              </a:rPr>
              <a:t>EDM</a:t>
            </a:r>
            <a:r>
              <a:rPr lang="en-GB" sz="1400" dirty="0" smtClean="0">
                <a:latin typeface="+mj-lt"/>
              </a:rPr>
              <a:t>, wire erosion, grinding machines and others.</a:t>
            </a:r>
          </a:p>
        </p:txBody>
      </p:sp>
      <p:sp>
        <p:nvSpPr>
          <p:cNvPr id="419" name="Title 13"/>
          <p:cNvSpPr txBox="1">
            <a:spLocks/>
          </p:cNvSpPr>
          <p:nvPr/>
        </p:nvSpPr>
        <p:spPr bwMode="auto">
          <a:xfrm>
            <a:off x="7128933" y="1028701"/>
            <a:ext cx="3845984" cy="58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667" dirty="0" smtClean="0">
                <a:solidFill>
                  <a:schemeClr val="bg1">
                    <a:lumMod val="65000"/>
                  </a:schemeClr>
                </a:solidFill>
                <a:latin typeface="Source Sans Pro Light" panose="020B0403030403020204" pitchFamily="34" charset="-18"/>
              </a:rPr>
              <a:t>Toolmaking</a:t>
            </a:r>
            <a:endParaRPr lang="en-GB" altLang="en-US" sz="2667" dirty="0">
              <a:solidFill>
                <a:schemeClr val="bg1">
                  <a:lumMod val="65000"/>
                </a:schemeClr>
              </a:solidFill>
              <a:latin typeface="Source Sans Pro Light" panose="020B0403030403020204" pitchFamily="34" charset="-18"/>
            </a:endParaRPr>
          </a:p>
        </p:txBody>
      </p:sp>
      <p:cxnSp>
        <p:nvCxnSpPr>
          <p:cNvPr id="5" name="Straight Connector 4"/>
          <p:cNvCxnSpPr/>
          <p:nvPr/>
        </p:nvCxnSpPr>
        <p:spPr>
          <a:xfrm>
            <a:off x="6096000" y="1"/>
            <a:ext cx="0" cy="1081617"/>
          </a:xfrm>
          <a:prstGeom prst="line">
            <a:avLst/>
          </a:prstGeom>
          <a:ln>
            <a:solidFill>
              <a:schemeClr val="bg1">
                <a:lumMod val="6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p:nvCxnSpPr>
        <p:spPr>
          <a:xfrm>
            <a:off x="6096000" y="2755901"/>
            <a:ext cx="0" cy="1046078"/>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04" name="Content Placeholder 2"/>
          <p:cNvSpPr txBox="1">
            <a:spLocks/>
          </p:cNvSpPr>
          <p:nvPr/>
        </p:nvSpPr>
        <p:spPr bwMode="auto">
          <a:xfrm>
            <a:off x="962787" y="4436533"/>
            <a:ext cx="4079113" cy="214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20000"/>
              </a:spcBef>
              <a:buFont typeface="Arial" panose="020B0604020202020204" pitchFamily="34" charset="0"/>
              <a:buNone/>
            </a:pPr>
            <a:r>
              <a:rPr lang="en-GB" sz="1400" dirty="0" smtClean="0">
                <a:solidFill>
                  <a:schemeClr val="tx1">
                    <a:lumMod val="75000"/>
                    <a:lumOff val="25000"/>
                  </a:schemeClr>
                </a:solidFill>
                <a:latin typeface="+mj-lt"/>
              </a:rPr>
              <a:t>New trends on the market, lead us in developing of new products. Besides springs we starts with production of parts from sheet metal, plastic, metal-plastic, production of tools, components for home kitchen appliances, car industry and agricultural industry. Today our products covers all branches of industry from developing stage, production, marketing and servicing of all our products</a:t>
            </a:r>
            <a:r>
              <a:rPr lang="sl-SI" sz="1400" dirty="0" smtClean="0">
                <a:solidFill>
                  <a:schemeClr val="tx1">
                    <a:lumMod val="75000"/>
                    <a:lumOff val="25000"/>
                  </a:schemeClr>
                </a:solidFill>
                <a:latin typeface="+mj-lt"/>
              </a:rPr>
              <a:t>.</a:t>
            </a:r>
            <a:endParaRPr lang="en-US" altLang="en-US" sz="1400" dirty="0">
              <a:solidFill>
                <a:schemeClr val="tx1">
                  <a:lumMod val="75000"/>
                  <a:lumOff val="25000"/>
                </a:schemeClr>
              </a:solidFill>
              <a:latin typeface="+mj-lt"/>
            </a:endParaRPr>
          </a:p>
        </p:txBody>
      </p:sp>
      <p:sp>
        <p:nvSpPr>
          <p:cNvPr id="418" name="Title 13"/>
          <p:cNvSpPr txBox="1">
            <a:spLocks/>
          </p:cNvSpPr>
          <p:nvPr/>
        </p:nvSpPr>
        <p:spPr bwMode="auto">
          <a:xfrm>
            <a:off x="1195918" y="3937001"/>
            <a:ext cx="3845983" cy="58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GB" altLang="en-US" sz="2667" dirty="0" smtClean="0">
                <a:solidFill>
                  <a:schemeClr val="bg1">
                    <a:lumMod val="65000"/>
                  </a:schemeClr>
                </a:solidFill>
                <a:latin typeface="Source Sans Pro Light" panose="020B0403030403020204" pitchFamily="34" charset="-18"/>
              </a:rPr>
              <a:t>Production</a:t>
            </a:r>
            <a:endParaRPr lang="en-GB" altLang="en-US" sz="2667" dirty="0">
              <a:solidFill>
                <a:schemeClr val="bg1">
                  <a:lumMod val="65000"/>
                </a:schemeClr>
              </a:solidFill>
              <a:latin typeface="Source Sans Pro Light" panose="020B0403030403020204" pitchFamily="34" charset="-18"/>
            </a:endParaRPr>
          </a:p>
        </p:txBody>
      </p:sp>
      <p:cxnSp>
        <p:nvCxnSpPr>
          <p:cNvPr id="10" name="Straight Connector 9"/>
          <p:cNvCxnSpPr/>
          <p:nvPr/>
        </p:nvCxnSpPr>
        <p:spPr>
          <a:xfrm>
            <a:off x="6096000" y="5606716"/>
            <a:ext cx="0" cy="1251285"/>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 name="Elipsa 10"/>
          <p:cNvSpPr/>
          <p:nvPr/>
        </p:nvSpPr>
        <p:spPr>
          <a:xfrm>
            <a:off x="294968" y="1858298"/>
            <a:ext cx="540000" cy="540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690D4"/>
              </a:solidFill>
            </a:endParaRPr>
          </a:p>
        </p:txBody>
      </p:sp>
      <p:sp>
        <p:nvSpPr>
          <p:cNvPr id="12" name="PoljeZBesedilom 11"/>
          <p:cNvSpPr txBox="1"/>
          <p:nvPr/>
        </p:nvSpPr>
        <p:spPr>
          <a:xfrm>
            <a:off x="422787" y="1943632"/>
            <a:ext cx="1120878" cy="369332"/>
          </a:xfrm>
          <a:prstGeom prst="rect">
            <a:avLst/>
          </a:prstGeom>
          <a:noFill/>
        </p:spPr>
        <p:txBody>
          <a:bodyPr wrap="square" rtlCol="0">
            <a:spAutoFit/>
          </a:bodyPr>
          <a:lstStyle/>
          <a:p>
            <a:r>
              <a:rPr lang="sl-SI" dirty="0" smtClean="0">
                <a:solidFill>
                  <a:schemeClr val="bg1">
                    <a:lumMod val="85000"/>
                  </a:schemeClr>
                </a:solidFill>
                <a:latin typeface="+mj-lt"/>
              </a:rPr>
              <a:t>1</a:t>
            </a:r>
            <a:endParaRPr lang="en-US" dirty="0">
              <a:solidFill>
                <a:schemeClr val="bg1">
                  <a:lumMod val="85000"/>
                </a:schemeClr>
              </a:solidFill>
              <a:latin typeface="+mj-lt"/>
            </a:endParaRPr>
          </a:p>
        </p:txBody>
      </p:sp>
      <p:sp>
        <p:nvSpPr>
          <p:cNvPr id="13" name="PoljeZBesedilom 12"/>
          <p:cNvSpPr txBox="1"/>
          <p:nvPr/>
        </p:nvSpPr>
        <p:spPr>
          <a:xfrm>
            <a:off x="201562" y="2358195"/>
            <a:ext cx="1524000" cy="307777"/>
          </a:xfrm>
          <a:prstGeom prst="rect">
            <a:avLst/>
          </a:prstGeom>
          <a:noFill/>
        </p:spPr>
        <p:txBody>
          <a:bodyPr wrap="square" rtlCol="0">
            <a:spAutoFit/>
          </a:bodyPr>
          <a:lstStyle/>
          <a:p>
            <a:r>
              <a:rPr lang="sl-SI" sz="1400" dirty="0" err="1" smtClean="0">
                <a:solidFill>
                  <a:schemeClr val="bg1">
                    <a:lumMod val="85000"/>
                  </a:schemeClr>
                </a:solidFill>
                <a:latin typeface="+mj-lt"/>
              </a:rPr>
              <a:t>company</a:t>
            </a:r>
            <a:endParaRPr lang="en-US" sz="1400" dirty="0">
              <a:solidFill>
                <a:schemeClr val="bg1">
                  <a:lumMod val="85000"/>
                </a:schemeClr>
              </a:solidFill>
              <a:latin typeface="+mj-lt"/>
            </a:endParaRPr>
          </a:p>
        </p:txBody>
      </p:sp>
      <p:sp>
        <p:nvSpPr>
          <p:cNvPr id="14" name="Elipsa 13"/>
          <p:cNvSpPr/>
          <p:nvPr/>
        </p:nvSpPr>
        <p:spPr>
          <a:xfrm>
            <a:off x="294968" y="2719986"/>
            <a:ext cx="540000" cy="540000"/>
          </a:xfrm>
          <a:prstGeom prst="ellipse">
            <a:avLst/>
          </a:prstGeom>
          <a:noFill/>
          <a:ln>
            <a:solidFill>
              <a:srgbClr val="4690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oljeZBesedilom 14"/>
          <p:cNvSpPr txBox="1"/>
          <p:nvPr/>
        </p:nvSpPr>
        <p:spPr>
          <a:xfrm>
            <a:off x="422787" y="2805320"/>
            <a:ext cx="1120878" cy="369332"/>
          </a:xfrm>
          <a:prstGeom prst="rect">
            <a:avLst/>
          </a:prstGeom>
          <a:noFill/>
        </p:spPr>
        <p:txBody>
          <a:bodyPr wrap="square" rtlCol="0">
            <a:spAutoFit/>
          </a:bodyPr>
          <a:lstStyle/>
          <a:p>
            <a:r>
              <a:rPr lang="sl-SI" dirty="0" smtClean="0">
                <a:solidFill>
                  <a:srgbClr val="4690D4"/>
                </a:solidFill>
                <a:latin typeface="+mj-lt"/>
              </a:rPr>
              <a:t>2</a:t>
            </a:r>
            <a:endParaRPr lang="en-US" dirty="0">
              <a:solidFill>
                <a:srgbClr val="4690D4"/>
              </a:solidFill>
              <a:latin typeface="+mj-lt"/>
            </a:endParaRPr>
          </a:p>
        </p:txBody>
      </p:sp>
      <p:sp>
        <p:nvSpPr>
          <p:cNvPr id="16" name="PoljeZBesedilom 15"/>
          <p:cNvSpPr txBox="1"/>
          <p:nvPr/>
        </p:nvSpPr>
        <p:spPr>
          <a:xfrm>
            <a:off x="201562" y="3219883"/>
            <a:ext cx="1524000" cy="307777"/>
          </a:xfrm>
          <a:prstGeom prst="rect">
            <a:avLst/>
          </a:prstGeom>
          <a:noFill/>
        </p:spPr>
        <p:txBody>
          <a:bodyPr wrap="square" rtlCol="0">
            <a:spAutoFit/>
          </a:bodyPr>
          <a:lstStyle/>
          <a:p>
            <a:r>
              <a:rPr lang="sl-SI" sz="1400" dirty="0" err="1" smtClean="0">
                <a:solidFill>
                  <a:srgbClr val="4690D4"/>
                </a:solidFill>
                <a:latin typeface="+mj-lt"/>
              </a:rPr>
              <a:t>services</a:t>
            </a:r>
            <a:endParaRPr lang="en-US" sz="1400" dirty="0">
              <a:solidFill>
                <a:srgbClr val="4690D4"/>
              </a:solidFill>
              <a:latin typeface="+mj-lt"/>
            </a:endParaRPr>
          </a:p>
        </p:txBody>
      </p:sp>
      <p:sp>
        <p:nvSpPr>
          <p:cNvPr id="17" name="Elipsa 16"/>
          <p:cNvSpPr/>
          <p:nvPr/>
        </p:nvSpPr>
        <p:spPr>
          <a:xfrm>
            <a:off x="294968" y="3581674"/>
            <a:ext cx="540000" cy="540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oljeZBesedilom 18"/>
          <p:cNvSpPr txBox="1"/>
          <p:nvPr/>
        </p:nvSpPr>
        <p:spPr>
          <a:xfrm>
            <a:off x="422787" y="3667008"/>
            <a:ext cx="1120878" cy="369332"/>
          </a:xfrm>
          <a:prstGeom prst="rect">
            <a:avLst/>
          </a:prstGeom>
          <a:noFill/>
        </p:spPr>
        <p:txBody>
          <a:bodyPr wrap="square" rtlCol="0">
            <a:spAutoFit/>
          </a:bodyPr>
          <a:lstStyle/>
          <a:p>
            <a:r>
              <a:rPr lang="sl-SI" dirty="0" smtClean="0">
                <a:solidFill>
                  <a:schemeClr val="bg1">
                    <a:lumMod val="85000"/>
                  </a:schemeClr>
                </a:solidFill>
                <a:latin typeface="+mj-lt"/>
              </a:rPr>
              <a:t>3</a:t>
            </a:r>
            <a:endParaRPr lang="en-US" dirty="0">
              <a:solidFill>
                <a:schemeClr val="bg1">
                  <a:lumMod val="85000"/>
                </a:schemeClr>
              </a:solidFill>
              <a:latin typeface="+mj-lt"/>
            </a:endParaRPr>
          </a:p>
        </p:txBody>
      </p:sp>
      <p:sp>
        <p:nvSpPr>
          <p:cNvPr id="20" name="PoljeZBesedilom 19"/>
          <p:cNvSpPr txBox="1"/>
          <p:nvPr/>
        </p:nvSpPr>
        <p:spPr>
          <a:xfrm>
            <a:off x="250722" y="4081571"/>
            <a:ext cx="1524000" cy="307777"/>
          </a:xfrm>
          <a:prstGeom prst="rect">
            <a:avLst/>
          </a:prstGeom>
          <a:noFill/>
        </p:spPr>
        <p:txBody>
          <a:bodyPr wrap="square" rtlCol="0">
            <a:spAutoFit/>
          </a:bodyPr>
          <a:lstStyle/>
          <a:p>
            <a:r>
              <a:rPr lang="sl-SI" sz="1400" dirty="0" err="1" smtClean="0">
                <a:solidFill>
                  <a:schemeClr val="bg1">
                    <a:lumMod val="85000"/>
                  </a:schemeClr>
                </a:solidFill>
                <a:latin typeface="+mj-lt"/>
              </a:rPr>
              <a:t>products</a:t>
            </a:r>
            <a:endParaRPr lang="en-US" sz="1400" dirty="0">
              <a:solidFill>
                <a:schemeClr val="bg1">
                  <a:lumMod val="85000"/>
                </a:schemeClr>
              </a:solidFill>
              <a:latin typeface="+mj-lt"/>
            </a:endParaRPr>
          </a:p>
        </p:txBody>
      </p:sp>
      <p:sp>
        <p:nvSpPr>
          <p:cNvPr id="21" name="Elipsa 20"/>
          <p:cNvSpPr/>
          <p:nvPr/>
        </p:nvSpPr>
        <p:spPr>
          <a:xfrm>
            <a:off x="294968" y="4428676"/>
            <a:ext cx="540000" cy="540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oljeZBesedilom 21"/>
          <p:cNvSpPr txBox="1"/>
          <p:nvPr/>
        </p:nvSpPr>
        <p:spPr>
          <a:xfrm>
            <a:off x="422787" y="4514010"/>
            <a:ext cx="1120878" cy="369332"/>
          </a:xfrm>
          <a:prstGeom prst="rect">
            <a:avLst/>
          </a:prstGeom>
          <a:noFill/>
        </p:spPr>
        <p:txBody>
          <a:bodyPr wrap="square" rtlCol="0">
            <a:spAutoFit/>
          </a:bodyPr>
          <a:lstStyle/>
          <a:p>
            <a:r>
              <a:rPr lang="sl-SI" dirty="0">
                <a:solidFill>
                  <a:schemeClr val="bg1">
                    <a:lumMod val="85000"/>
                  </a:schemeClr>
                </a:solidFill>
                <a:latin typeface="+mj-lt"/>
              </a:rPr>
              <a:t>4</a:t>
            </a:r>
            <a:endParaRPr lang="en-US" dirty="0">
              <a:solidFill>
                <a:schemeClr val="bg1">
                  <a:lumMod val="85000"/>
                </a:schemeClr>
              </a:solidFill>
              <a:latin typeface="+mj-lt"/>
            </a:endParaRPr>
          </a:p>
        </p:txBody>
      </p:sp>
      <p:sp>
        <p:nvSpPr>
          <p:cNvPr id="23" name="PoljeZBesedilom 22"/>
          <p:cNvSpPr txBox="1"/>
          <p:nvPr/>
        </p:nvSpPr>
        <p:spPr>
          <a:xfrm>
            <a:off x="221226" y="4928573"/>
            <a:ext cx="1524000" cy="307777"/>
          </a:xfrm>
          <a:prstGeom prst="rect">
            <a:avLst/>
          </a:prstGeom>
          <a:noFill/>
        </p:spPr>
        <p:txBody>
          <a:bodyPr wrap="square" rtlCol="0">
            <a:spAutoFit/>
          </a:bodyPr>
          <a:lstStyle/>
          <a:p>
            <a:r>
              <a:rPr lang="sl-SI" sz="1400" dirty="0" err="1" smtClean="0">
                <a:solidFill>
                  <a:schemeClr val="bg1">
                    <a:lumMod val="85000"/>
                  </a:schemeClr>
                </a:solidFill>
                <a:latin typeface="+mj-lt"/>
              </a:rPr>
              <a:t>contacts</a:t>
            </a:r>
            <a:endParaRPr lang="en-US" sz="1400" dirty="0">
              <a:solidFill>
                <a:schemeClr val="bg1">
                  <a:lumMod val="85000"/>
                </a:schemeClr>
              </a:solidFill>
              <a:latin typeface="+mj-lt"/>
            </a:endParaRPr>
          </a:p>
        </p:txBody>
      </p:sp>
      <p:pic>
        <p:nvPicPr>
          <p:cNvPr id="24" name="Slika 2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59846" y="339203"/>
            <a:ext cx="1209584" cy="340932"/>
          </a:xfrm>
          <a:prstGeom prst="rect">
            <a:avLst/>
          </a:prstGeom>
        </p:spPr>
      </p:pic>
      <p:sp>
        <p:nvSpPr>
          <p:cNvPr id="26" name="Oblika 25"/>
          <p:cNvSpPr/>
          <p:nvPr/>
        </p:nvSpPr>
        <p:spPr>
          <a:xfrm rot="20700000">
            <a:off x="5582818" y="1355114"/>
            <a:ext cx="1026366" cy="1006365"/>
          </a:xfrm>
          <a:prstGeom prst="gear6">
            <a:avLst/>
          </a:prstGeom>
          <a:solidFill>
            <a:srgbClr val="4690D4">
              <a:alpha val="0"/>
            </a:srgbClr>
          </a:solidFill>
          <a:ln w="127000">
            <a:solidFill>
              <a:srgbClr val="4690D4"/>
            </a:solidFill>
          </a:ln>
        </p:spPr>
        <p:style>
          <a:lnRef idx="2">
            <a:scrgbClr r="0" g="0" b="0"/>
          </a:lnRef>
          <a:fillRef idx="1">
            <a:scrgbClr r="0" g="0" b="0"/>
          </a:fillRef>
          <a:effectRef idx="0">
            <a:schemeClr val="accent4">
              <a:hueOff val="0"/>
              <a:satOff val="0"/>
              <a:lumOff val="0"/>
              <a:alphaOff val="0"/>
            </a:schemeClr>
          </a:effectRef>
          <a:fontRef idx="minor">
            <a:schemeClr val="lt1"/>
          </a:fontRef>
        </p:style>
      </p:sp>
      <p:sp>
        <p:nvSpPr>
          <p:cNvPr id="28" name="Freeform 21"/>
          <p:cNvSpPr>
            <a:spLocks noEditPoints="1"/>
          </p:cNvSpPr>
          <p:nvPr/>
        </p:nvSpPr>
        <p:spPr bwMode="auto">
          <a:xfrm rot="-2040000">
            <a:off x="5545387" y="3960248"/>
            <a:ext cx="1289125" cy="1404112"/>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rgbClr val="4690D4"/>
          </a:solidFill>
          <a:ln w="25400">
            <a:solidFill>
              <a:srgbClr val="4690D4"/>
            </a:solidFill>
          </a:ln>
        </p:spPr>
        <p:txBody>
          <a:bodyPr/>
          <a:lstStyle/>
          <a:p>
            <a:pPr fontAlgn="auto">
              <a:spcBef>
                <a:spcPts val="0"/>
              </a:spcBef>
              <a:spcAft>
                <a:spcPts val="0"/>
              </a:spcAft>
              <a:defRPr/>
            </a:pPr>
            <a:endParaRPr lang="en-US" dirty="0">
              <a:latin typeface="+mn-lt"/>
              <a:cs typeface="+mn-cs"/>
            </a:endParaRPr>
          </a:p>
        </p:txBody>
      </p:sp>
    </p:spTree>
    <p:extLst>
      <p:ext uri="{BB962C8B-B14F-4D97-AF65-F5344CB8AC3E}">
        <p14:creationId xmlns:p14="http://schemas.microsoft.com/office/powerpoint/2010/main" val="40392258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15"/>
                                        </p:tgtEl>
                                      </p:cBhvr>
                                    </p:animEffect>
                                    <p:animScale>
                                      <p:cBhvr>
                                        <p:cTn id="10" dur="250" autoRev="1" fill="hold"/>
                                        <p:tgtEl>
                                          <p:spTgt spid="15"/>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16"/>
                                        </p:tgtEl>
                                      </p:cBhvr>
                                    </p:animEffect>
                                    <p:animScale>
                                      <p:cBhvr>
                                        <p:cTn id="13" dur="250" autoRev="1" fill="hold"/>
                                        <p:tgtEl>
                                          <p:spTgt spid="16"/>
                                        </p:tgtEl>
                                      </p:cBhvr>
                                      <p:by x="105000" y="105000"/>
                                    </p:animScale>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19"/>
                                        </p:tgtEl>
                                        <p:attrNameLst>
                                          <p:attrName>style.visibility</p:attrName>
                                        </p:attrNameLst>
                                      </p:cBhvr>
                                      <p:to>
                                        <p:strVal val="visible"/>
                                      </p:to>
                                    </p:set>
                                    <p:animEffect transition="in" filter="wipe(left)">
                                      <p:cBhvr>
                                        <p:cTn id="23" dur="500"/>
                                        <p:tgtEl>
                                          <p:spTgt spid="419"/>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417">
                                            <p:txEl>
                                              <p:pRg st="0" end="0"/>
                                            </p:txEl>
                                          </p:spTgt>
                                        </p:tgtEl>
                                        <p:attrNameLst>
                                          <p:attrName>style.visibility</p:attrName>
                                        </p:attrNameLst>
                                      </p:cBhvr>
                                      <p:to>
                                        <p:strVal val="visible"/>
                                      </p:to>
                                    </p:set>
                                    <p:animEffect transition="in" filter="wipe(left)">
                                      <p:cBhvr>
                                        <p:cTn id="27" dur="500"/>
                                        <p:tgtEl>
                                          <p:spTgt spid="417">
                                            <p:txEl>
                                              <p:pRg st="0" end="0"/>
                                            </p:txEl>
                                          </p:spTgt>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417">
                                            <p:txEl>
                                              <p:pRg st="1" end="1"/>
                                            </p:txEl>
                                          </p:spTgt>
                                        </p:tgtEl>
                                        <p:attrNameLst>
                                          <p:attrName>style.visibility</p:attrName>
                                        </p:attrNameLst>
                                      </p:cBhvr>
                                      <p:to>
                                        <p:strVal val="visible"/>
                                      </p:to>
                                    </p:set>
                                    <p:animEffect transition="in" filter="wipe(left)">
                                      <p:cBhvr>
                                        <p:cTn id="31" dur="500"/>
                                        <p:tgtEl>
                                          <p:spTgt spid="417">
                                            <p:txEl>
                                              <p:pRg st="1" end="1"/>
                                            </p:txEl>
                                          </p:spTgt>
                                        </p:tgtEl>
                                      </p:cBhvr>
                                    </p:animEffect>
                                  </p:childTnLst>
                                </p:cTn>
                              </p:par>
                            </p:childTnLst>
                          </p:cTn>
                        </p:par>
                        <p:par>
                          <p:cTn id="32" fill="hold">
                            <p:stCondLst>
                              <p:cond delay="2500"/>
                            </p:stCondLst>
                            <p:childTnLst>
                              <p:par>
                                <p:cTn id="33" presetID="22" presetClass="entr" presetSubtype="1" fill="hold" nodeType="afterEffect">
                                  <p:stCondLst>
                                    <p:cond delay="0"/>
                                  </p:stCondLst>
                                  <p:childTnLst>
                                    <p:set>
                                      <p:cBhvr>
                                        <p:cTn id="34" dur="1" fill="hold">
                                          <p:stCondLst>
                                            <p:cond delay="0"/>
                                          </p:stCondLst>
                                        </p:cTn>
                                        <p:tgtEl>
                                          <p:spTgt spid="402"/>
                                        </p:tgtEl>
                                        <p:attrNameLst>
                                          <p:attrName>style.visibility</p:attrName>
                                        </p:attrNameLst>
                                      </p:cBhvr>
                                      <p:to>
                                        <p:strVal val="visible"/>
                                      </p:to>
                                    </p:set>
                                    <p:animEffect transition="in" filter="wipe(up)">
                                      <p:cBhvr>
                                        <p:cTn id="35" dur="500"/>
                                        <p:tgtEl>
                                          <p:spTgt spid="402"/>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418"/>
                                        </p:tgtEl>
                                        <p:attrNameLst>
                                          <p:attrName>style.visibility</p:attrName>
                                        </p:attrNameLst>
                                      </p:cBhvr>
                                      <p:to>
                                        <p:strVal val="visible"/>
                                      </p:to>
                                    </p:set>
                                    <p:animEffect transition="in" filter="wipe(right)">
                                      <p:cBhvr>
                                        <p:cTn id="45" dur="500"/>
                                        <p:tgtEl>
                                          <p:spTgt spid="418"/>
                                        </p:tgtEl>
                                      </p:cBhvr>
                                    </p:animEffect>
                                  </p:childTnLst>
                                </p:cTn>
                              </p:par>
                            </p:childTnLst>
                          </p:cTn>
                        </p:par>
                        <p:par>
                          <p:cTn id="46" fill="hold" nodeType="withGroup">
                            <p:stCondLst>
                              <p:cond delay="4000"/>
                            </p:stCondLst>
                            <p:childTnLst>
                              <p:par>
                                <p:cTn id="47" presetID="22" presetClass="entr" presetSubtype="2" fill="hold" grpId="0" nodeType="afterEffect">
                                  <p:stCondLst>
                                    <p:cond delay="0"/>
                                  </p:stCondLst>
                                  <p:childTnLst>
                                    <p:set>
                                      <p:cBhvr>
                                        <p:cTn id="48" dur="1" fill="hold">
                                          <p:stCondLst>
                                            <p:cond delay="0"/>
                                          </p:stCondLst>
                                        </p:cTn>
                                        <p:tgtEl>
                                          <p:spTgt spid="404"/>
                                        </p:tgtEl>
                                        <p:attrNameLst>
                                          <p:attrName>style.visibility</p:attrName>
                                        </p:attrNameLst>
                                      </p:cBhvr>
                                      <p:to>
                                        <p:strVal val="visible"/>
                                      </p:to>
                                    </p:set>
                                    <p:animEffect transition="in" filter="wipe(right)">
                                      <p:cBhvr>
                                        <p:cTn id="49" dur="500"/>
                                        <p:tgtEl>
                                          <p:spTgt spid="40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 grpId="0" build="p"/>
      <p:bldP spid="419" grpId="0"/>
      <p:bldP spid="404" grpId="0"/>
      <p:bldP spid="418" grpId="0"/>
      <p:bldP spid="14" grpId="0" animBg="1"/>
      <p:bldP spid="15" grpId="0"/>
      <p:bldP spid="16" grpId="0"/>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17" name="Content Placeholder 2"/>
          <p:cNvSpPr>
            <a:spLocks noGrp="1"/>
          </p:cNvSpPr>
          <p:nvPr>
            <p:ph idx="1"/>
          </p:nvPr>
        </p:nvSpPr>
        <p:spPr bwMode="auto">
          <a:xfrm>
            <a:off x="7156450" y="1530351"/>
            <a:ext cx="4292599" cy="3924876"/>
          </a:xfrm>
        </p:spPr>
        <p:txBody>
          <a:bodyPr wrap="square" numCol="1" anchor="t" anchorCtr="0" compatLnSpc="1">
            <a:prstTxWarp prst="textNoShape">
              <a:avLst/>
            </a:prstTxWarp>
            <a:noAutofit/>
          </a:bodyPr>
          <a:lstStyle/>
          <a:p>
            <a:pPr marL="0" indent="0" fontAlgn="base">
              <a:buNone/>
            </a:pPr>
            <a:r>
              <a:rPr lang="en-GB" sz="1400" dirty="0" smtClean="0">
                <a:latin typeface="+mj-lt"/>
              </a:rPr>
              <a:t>Robot and manual welding.</a:t>
            </a:r>
          </a:p>
          <a:p>
            <a:pPr marL="0" indent="0" fontAlgn="base">
              <a:buNone/>
            </a:pPr>
            <a:r>
              <a:rPr lang="en-GB" sz="1400" dirty="0" smtClean="0">
                <a:latin typeface="+mj-lt"/>
              </a:rPr>
              <a:t>Welding aluminium, stainless, carbon steel, plastic, silver, titanium and other materials. </a:t>
            </a:r>
            <a:br>
              <a:rPr lang="en-GB" sz="1400" dirty="0" smtClean="0">
                <a:latin typeface="+mj-lt"/>
              </a:rPr>
            </a:br>
            <a:r>
              <a:rPr lang="en-GB" sz="1400" dirty="0" smtClean="0">
                <a:latin typeface="+mj-lt"/>
              </a:rPr>
              <a:t>Welds are tested through various appropriate methods as break-up tests, metallurgical tests, visual inspection of welds.</a:t>
            </a:r>
          </a:p>
          <a:p>
            <a:pPr marL="0" indent="0" fontAlgn="base">
              <a:buNone/>
            </a:pPr>
            <a:r>
              <a:rPr lang="en-GB" sz="1400" b="1" dirty="0" smtClean="0">
                <a:latin typeface="+mj-lt"/>
              </a:rPr>
              <a:t>Metal welding processes:</a:t>
            </a:r>
            <a:r>
              <a:rPr lang="en-GB" sz="1400" dirty="0" smtClean="0">
                <a:latin typeface="+mj-lt"/>
              </a:rPr>
              <a:t/>
            </a:r>
            <a:br>
              <a:rPr lang="en-GB" sz="1400" dirty="0" smtClean="0">
                <a:latin typeface="+mj-lt"/>
              </a:rPr>
            </a:br>
            <a:r>
              <a:rPr lang="en-GB" sz="1400" dirty="0" smtClean="0">
                <a:latin typeface="+mj-lt"/>
              </a:rPr>
              <a:t>• </a:t>
            </a:r>
            <a:r>
              <a:rPr lang="en-GB" sz="1400" dirty="0" err="1" smtClean="0">
                <a:latin typeface="+mj-lt"/>
              </a:rPr>
              <a:t>MIG</a:t>
            </a:r>
            <a:r>
              <a:rPr lang="en-GB" sz="1400" dirty="0" smtClean="0">
                <a:latin typeface="+mj-lt"/>
              </a:rPr>
              <a:t>/MAG,</a:t>
            </a:r>
            <a:br>
              <a:rPr lang="en-GB" sz="1400" dirty="0" smtClean="0">
                <a:latin typeface="+mj-lt"/>
              </a:rPr>
            </a:br>
            <a:r>
              <a:rPr lang="en-GB" sz="1400" dirty="0" smtClean="0">
                <a:latin typeface="+mj-lt"/>
              </a:rPr>
              <a:t>• </a:t>
            </a:r>
            <a:r>
              <a:rPr lang="en-GB" sz="1400" dirty="0" err="1" smtClean="0">
                <a:latin typeface="+mj-lt"/>
              </a:rPr>
              <a:t>TIG</a:t>
            </a:r>
            <a:r>
              <a:rPr lang="en-GB" sz="1400" dirty="0" smtClean="0">
                <a:latin typeface="+mj-lt"/>
              </a:rPr>
              <a:t>,</a:t>
            </a:r>
            <a:br>
              <a:rPr lang="en-GB" sz="1400" dirty="0" smtClean="0">
                <a:latin typeface="+mj-lt"/>
              </a:rPr>
            </a:br>
            <a:r>
              <a:rPr lang="en-GB" sz="1400" dirty="0" smtClean="0">
                <a:latin typeface="+mj-lt"/>
              </a:rPr>
              <a:t>• </a:t>
            </a:r>
            <a:r>
              <a:rPr lang="en-GB" sz="1400" dirty="0" err="1" smtClean="0">
                <a:latin typeface="+mj-lt"/>
              </a:rPr>
              <a:t>ROV</a:t>
            </a:r>
            <a:r>
              <a:rPr lang="en-GB" sz="1400" dirty="0" smtClean="0">
                <a:latin typeface="+mj-lt"/>
              </a:rPr>
              <a:t> (</a:t>
            </a:r>
            <a:r>
              <a:rPr lang="en-GB" sz="1400" dirty="0" err="1" smtClean="0">
                <a:latin typeface="+mj-lt"/>
              </a:rPr>
              <a:t>MMA</a:t>
            </a:r>
            <a:r>
              <a:rPr lang="en-GB" sz="1400" dirty="0" smtClean="0">
                <a:latin typeface="+mj-lt"/>
              </a:rPr>
              <a:t>),</a:t>
            </a:r>
            <a:br>
              <a:rPr lang="en-GB" sz="1400" dirty="0" smtClean="0">
                <a:latin typeface="+mj-lt"/>
              </a:rPr>
            </a:br>
            <a:r>
              <a:rPr lang="en-GB" sz="1400" dirty="0" smtClean="0">
                <a:latin typeface="+mj-lt"/>
              </a:rPr>
              <a:t>• resistance welding,</a:t>
            </a:r>
            <a:br>
              <a:rPr lang="en-GB" sz="1400" dirty="0" smtClean="0">
                <a:latin typeface="+mj-lt"/>
              </a:rPr>
            </a:br>
            <a:r>
              <a:rPr lang="en-GB" sz="1400" dirty="0" smtClean="0"/>
              <a:t>• </a:t>
            </a:r>
            <a:r>
              <a:rPr lang="en-GB" sz="1400" dirty="0" smtClean="0">
                <a:latin typeface="+mj-lt"/>
              </a:rPr>
              <a:t>laser welding (</a:t>
            </a:r>
            <a:r>
              <a:rPr lang="en-GB" sz="1400" dirty="0" smtClean="0">
                <a:latin typeface="+mj-lt"/>
                <a:hlinkClick r:id="rId2"/>
              </a:rPr>
              <a:t>see video</a:t>
            </a:r>
            <a:r>
              <a:rPr lang="en-GB" sz="1400" dirty="0" smtClean="0">
                <a:latin typeface="+mj-lt"/>
              </a:rPr>
              <a:t>). </a:t>
            </a:r>
          </a:p>
          <a:p>
            <a:pPr marL="0" indent="0" fontAlgn="base">
              <a:buNone/>
            </a:pPr>
            <a:r>
              <a:rPr lang="en-GB" sz="1400" b="1" dirty="0" smtClean="0">
                <a:latin typeface="+mj-lt"/>
              </a:rPr>
              <a:t>Plastic welding processes:</a:t>
            </a:r>
            <a:r>
              <a:rPr lang="en-GB" sz="1400" dirty="0" smtClean="0">
                <a:latin typeface="+mj-lt"/>
              </a:rPr>
              <a:t/>
            </a:r>
            <a:br>
              <a:rPr lang="en-GB" sz="1400" dirty="0" smtClean="0">
                <a:latin typeface="+mj-lt"/>
              </a:rPr>
            </a:br>
            <a:r>
              <a:rPr lang="en-GB" sz="1400" dirty="0" smtClean="0">
                <a:latin typeface="+mj-lt"/>
              </a:rPr>
              <a:t>• ultrasonic welding,</a:t>
            </a:r>
            <a:br>
              <a:rPr lang="en-GB" sz="1400" dirty="0" smtClean="0">
                <a:latin typeface="+mj-lt"/>
              </a:rPr>
            </a:br>
            <a:r>
              <a:rPr lang="en-GB" sz="1400" dirty="0" smtClean="0">
                <a:latin typeface="+mj-lt"/>
              </a:rPr>
              <a:t>• rotational welding,</a:t>
            </a:r>
            <a:br>
              <a:rPr lang="en-GB" sz="1400" dirty="0" smtClean="0">
                <a:latin typeface="+mj-lt"/>
              </a:rPr>
            </a:br>
            <a:r>
              <a:rPr lang="en-GB" sz="1400" dirty="0" smtClean="0">
                <a:latin typeface="+mj-lt"/>
              </a:rPr>
              <a:t>• </a:t>
            </a:r>
            <a:r>
              <a:rPr lang="en-GB" sz="1400" dirty="0" err="1" smtClean="0">
                <a:latin typeface="+mj-lt"/>
              </a:rPr>
              <a:t>thermo</a:t>
            </a:r>
            <a:r>
              <a:rPr lang="en-GB" sz="1400" dirty="0" smtClean="0">
                <a:latin typeface="+mj-lt"/>
              </a:rPr>
              <a:t> welding.</a:t>
            </a:r>
            <a:endParaRPr lang="en-GB" sz="1400" dirty="0">
              <a:latin typeface="+mj-lt"/>
            </a:endParaRPr>
          </a:p>
        </p:txBody>
      </p:sp>
      <p:sp>
        <p:nvSpPr>
          <p:cNvPr id="419" name="Title 13"/>
          <p:cNvSpPr txBox="1">
            <a:spLocks/>
          </p:cNvSpPr>
          <p:nvPr/>
        </p:nvSpPr>
        <p:spPr bwMode="auto">
          <a:xfrm>
            <a:off x="7128933" y="1028701"/>
            <a:ext cx="3845984" cy="58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667" dirty="0" smtClean="0">
                <a:solidFill>
                  <a:schemeClr val="bg1">
                    <a:lumMod val="65000"/>
                  </a:schemeClr>
                </a:solidFill>
                <a:latin typeface="Source Sans Pro Light" panose="020B0403030403020204" pitchFamily="34" charset="-18"/>
              </a:rPr>
              <a:t>Welding</a:t>
            </a:r>
            <a:endParaRPr lang="en-GB" altLang="en-US" sz="2667" dirty="0">
              <a:solidFill>
                <a:schemeClr val="bg1">
                  <a:lumMod val="65000"/>
                </a:schemeClr>
              </a:solidFill>
              <a:latin typeface="Source Sans Pro Light" panose="020B0403030403020204" pitchFamily="34" charset="-18"/>
            </a:endParaRPr>
          </a:p>
        </p:txBody>
      </p:sp>
      <p:cxnSp>
        <p:nvCxnSpPr>
          <p:cNvPr id="5" name="Straight Connector 4"/>
          <p:cNvCxnSpPr/>
          <p:nvPr/>
        </p:nvCxnSpPr>
        <p:spPr>
          <a:xfrm>
            <a:off x="6096000" y="1"/>
            <a:ext cx="0" cy="1081617"/>
          </a:xfrm>
          <a:prstGeom prst="line">
            <a:avLst/>
          </a:prstGeom>
          <a:ln>
            <a:solidFill>
              <a:schemeClr val="bg1">
                <a:lumMod val="6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p:nvCxnSpPr>
        <p:spPr>
          <a:xfrm flipH="1">
            <a:off x="6095999" y="2755901"/>
            <a:ext cx="1" cy="911107"/>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04" name="Content Placeholder 2"/>
          <p:cNvSpPr txBox="1">
            <a:spLocks/>
          </p:cNvSpPr>
          <p:nvPr/>
        </p:nvSpPr>
        <p:spPr bwMode="auto">
          <a:xfrm>
            <a:off x="962787" y="4436533"/>
            <a:ext cx="4079113" cy="210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20000"/>
              </a:spcBef>
              <a:buFont typeface="Arial" panose="020B0604020202020204" pitchFamily="34" charset="0"/>
              <a:buNone/>
            </a:pPr>
            <a:r>
              <a:rPr lang="en-GB" altLang="en-US" sz="1400" b="1" dirty="0" smtClean="0">
                <a:solidFill>
                  <a:schemeClr val="tx1">
                    <a:lumMod val="75000"/>
                    <a:lumOff val="25000"/>
                  </a:schemeClr>
                </a:solidFill>
              </a:rPr>
              <a:t>Laser cutting capacities:</a:t>
            </a:r>
          </a:p>
          <a:p>
            <a:pPr algn="r" fontAlgn="base"/>
            <a:r>
              <a:rPr lang="en-GB" sz="1400" dirty="0" smtClean="0">
                <a:latin typeface="+mj-lt"/>
              </a:rPr>
              <a:t>• structural steel up to 20 mm,</a:t>
            </a:r>
            <a:br>
              <a:rPr lang="en-GB" sz="1400" dirty="0" smtClean="0">
                <a:latin typeface="+mj-lt"/>
              </a:rPr>
            </a:br>
            <a:r>
              <a:rPr lang="en-GB" sz="1400" dirty="0" smtClean="0">
                <a:latin typeface="+mj-lt"/>
              </a:rPr>
              <a:t>• stainless steel up to 10 mm,</a:t>
            </a:r>
            <a:br>
              <a:rPr lang="en-GB" sz="1400" dirty="0" smtClean="0">
                <a:latin typeface="+mj-lt"/>
              </a:rPr>
            </a:br>
            <a:r>
              <a:rPr lang="en-GB" sz="1400" dirty="0" smtClean="0">
                <a:latin typeface="+mj-lt"/>
              </a:rPr>
              <a:t>• aluminium up to 8 mm,</a:t>
            </a:r>
            <a:br>
              <a:rPr lang="en-GB" sz="1400" dirty="0" smtClean="0">
                <a:latin typeface="+mj-lt"/>
              </a:rPr>
            </a:br>
            <a:r>
              <a:rPr lang="en-GB" sz="1400" dirty="0" smtClean="0">
                <a:latin typeface="+mj-lt"/>
              </a:rPr>
              <a:t>• brass up to 5 mm,</a:t>
            </a:r>
            <a:br>
              <a:rPr lang="en-GB" sz="1400" dirty="0" smtClean="0">
                <a:latin typeface="+mj-lt"/>
              </a:rPr>
            </a:br>
            <a:r>
              <a:rPr lang="en-GB" sz="1400" dirty="0" smtClean="0">
                <a:latin typeface="+mj-lt"/>
              </a:rPr>
              <a:t>• copper up to 5 mm</a:t>
            </a:r>
            <a:endParaRPr lang="en-GB" altLang="en-US" sz="1400" b="1" dirty="0" smtClean="0">
              <a:solidFill>
                <a:schemeClr val="tx1">
                  <a:lumMod val="75000"/>
                  <a:lumOff val="25000"/>
                </a:schemeClr>
              </a:solidFill>
              <a:latin typeface="+mj-lt"/>
            </a:endParaRPr>
          </a:p>
          <a:p>
            <a:pPr algn="r">
              <a:spcBef>
                <a:spcPct val="20000"/>
              </a:spcBef>
              <a:buFont typeface="Arial" panose="020B0604020202020204" pitchFamily="34" charset="0"/>
              <a:buNone/>
            </a:pPr>
            <a:r>
              <a:rPr lang="en-GB" altLang="en-US" sz="1400" b="1" dirty="0" err="1" smtClean="0">
                <a:solidFill>
                  <a:schemeClr val="tx1">
                    <a:lumMod val="75000"/>
                    <a:lumOff val="25000"/>
                  </a:schemeClr>
                </a:solidFill>
                <a:latin typeface="+mj-lt"/>
              </a:rPr>
              <a:t>CNC</a:t>
            </a:r>
            <a:r>
              <a:rPr lang="en-GB" altLang="en-US" sz="1400" b="1" dirty="0" smtClean="0">
                <a:solidFill>
                  <a:schemeClr val="tx1">
                    <a:lumMod val="75000"/>
                    <a:lumOff val="25000"/>
                  </a:schemeClr>
                </a:solidFill>
                <a:latin typeface="+mj-lt"/>
              </a:rPr>
              <a:t> bending capacities:</a:t>
            </a:r>
            <a:r>
              <a:rPr lang="en-GB" altLang="en-US" sz="1400" dirty="0" smtClean="0">
                <a:solidFill>
                  <a:schemeClr val="tx1">
                    <a:lumMod val="75000"/>
                    <a:lumOff val="25000"/>
                  </a:schemeClr>
                </a:solidFill>
                <a:latin typeface="+mj-lt"/>
              </a:rPr>
              <a:t> </a:t>
            </a:r>
          </a:p>
          <a:p>
            <a:pPr algn="r">
              <a:spcBef>
                <a:spcPct val="20000"/>
              </a:spcBef>
              <a:buFont typeface="Arial" panose="020B0604020202020204" pitchFamily="34" charset="0"/>
              <a:buNone/>
            </a:pPr>
            <a:r>
              <a:rPr lang="en-GB" sz="1400" dirty="0" smtClean="0"/>
              <a:t>• </a:t>
            </a:r>
            <a:r>
              <a:rPr lang="en-GB" altLang="en-US" sz="1400" dirty="0" smtClean="0">
                <a:solidFill>
                  <a:schemeClr val="tx1">
                    <a:lumMod val="75000"/>
                    <a:lumOff val="25000"/>
                  </a:schemeClr>
                </a:solidFill>
                <a:latin typeface="+mj-lt"/>
              </a:rPr>
              <a:t>up to 10 mm thickness and 3000 mm length</a:t>
            </a:r>
          </a:p>
        </p:txBody>
      </p:sp>
      <p:sp>
        <p:nvSpPr>
          <p:cNvPr id="418" name="Title 13"/>
          <p:cNvSpPr txBox="1">
            <a:spLocks/>
          </p:cNvSpPr>
          <p:nvPr/>
        </p:nvSpPr>
        <p:spPr bwMode="auto">
          <a:xfrm>
            <a:off x="1195918" y="3688773"/>
            <a:ext cx="3845983" cy="71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GB" altLang="en-US" sz="2667" dirty="0" smtClean="0">
                <a:solidFill>
                  <a:schemeClr val="bg1">
                    <a:lumMod val="65000"/>
                  </a:schemeClr>
                </a:solidFill>
                <a:latin typeface="Source Sans Pro Light" panose="020B0403030403020204" pitchFamily="34" charset="-18"/>
              </a:rPr>
              <a:t>Laser cutting and bending</a:t>
            </a:r>
            <a:endParaRPr lang="en-GB" altLang="en-US" sz="2667" dirty="0">
              <a:solidFill>
                <a:schemeClr val="bg1">
                  <a:lumMod val="65000"/>
                </a:schemeClr>
              </a:solidFill>
              <a:latin typeface="Source Sans Pro Light" panose="020B0403030403020204" pitchFamily="34" charset="-18"/>
            </a:endParaRPr>
          </a:p>
        </p:txBody>
      </p:sp>
      <p:cxnSp>
        <p:nvCxnSpPr>
          <p:cNvPr id="10" name="Straight Connector 9"/>
          <p:cNvCxnSpPr/>
          <p:nvPr/>
        </p:nvCxnSpPr>
        <p:spPr>
          <a:xfrm>
            <a:off x="6095999" y="5329989"/>
            <a:ext cx="1" cy="1528012"/>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 name="Elipsa 10"/>
          <p:cNvSpPr/>
          <p:nvPr/>
        </p:nvSpPr>
        <p:spPr>
          <a:xfrm>
            <a:off x="294968" y="1858298"/>
            <a:ext cx="540000" cy="540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690D4"/>
              </a:solidFill>
            </a:endParaRPr>
          </a:p>
        </p:txBody>
      </p:sp>
      <p:sp>
        <p:nvSpPr>
          <p:cNvPr id="12" name="PoljeZBesedilom 11"/>
          <p:cNvSpPr txBox="1"/>
          <p:nvPr/>
        </p:nvSpPr>
        <p:spPr>
          <a:xfrm>
            <a:off x="422787" y="1943632"/>
            <a:ext cx="1120878" cy="369332"/>
          </a:xfrm>
          <a:prstGeom prst="rect">
            <a:avLst/>
          </a:prstGeom>
          <a:noFill/>
        </p:spPr>
        <p:txBody>
          <a:bodyPr wrap="square" rtlCol="0">
            <a:spAutoFit/>
          </a:bodyPr>
          <a:lstStyle/>
          <a:p>
            <a:r>
              <a:rPr lang="sl-SI" dirty="0" smtClean="0">
                <a:solidFill>
                  <a:schemeClr val="bg1">
                    <a:lumMod val="85000"/>
                  </a:schemeClr>
                </a:solidFill>
                <a:latin typeface="+mj-lt"/>
              </a:rPr>
              <a:t>1</a:t>
            </a:r>
            <a:endParaRPr lang="en-US" dirty="0">
              <a:solidFill>
                <a:schemeClr val="bg1">
                  <a:lumMod val="85000"/>
                </a:schemeClr>
              </a:solidFill>
              <a:latin typeface="+mj-lt"/>
            </a:endParaRPr>
          </a:p>
        </p:txBody>
      </p:sp>
      <p:sp>
        <p:nvSpPr>
          <p:cNvPr id="13" name="PoljeZBesedilom 12"/>
          <p:cNvSpPr txBox="1"/>
          <p:nvPr/>
        </p:nvSpPr>
        <p:spPr>
          <a:xfrm>
            <a:off x="201562" y="2358195"/>
            <a:ext cx="1524000" cy="307777"/>
          </a:xfrm>
          <a:prstGeom prst="rect">
            <a:avLst/>
          </a:prstGeom>
          <a:noFill/>
        </p:spPr>
        <p:txBody>
          <a:bodyPr wrap="square" rtlCol="0">
            <a:spAutoFit/>
          </a:bodyPr>
          <a:lstStyle/>
          <a:p>
            <a:r>
              <a:rPr lang="sl-SI" sz="1400" dirty="0" err="1" smtClean="0">
                <a:solidFill>
                  <a:schemeClr val="bg1">
                    <a:lumMod val="85000"/>
                  </a:schemeClr>
                </a:solidFill>
                <a:latin typeface="+mj-lt"/>
              </a:rPr>
              <a:t>company</a:t>
            </a:r>
            <a:endParaRPr lang="en-US" sz="1400" dirty="0">
              <a:solidFill>
                <a:schemeClr val="bg1">
                  <a:lumMod val="85000"/>
                </a:schemeClr>
              </a:solidFill>
              <a:latin typeface="+mj-lt"/>
            </a:endParaRPr>
          </a:p>
        </p:txBody>
      </p:sp>
      <p:sp>
        <p:nvSpPr>
          <p:cNvPr id="14" name="Elipsa 13"/>
          <p:cNvSpPr/>
          <p:nvPr/>
        </p:nvSpPr>
        <p:spPr>
          <a:xfrm>
            <a:off x="294968" y="2719986"/>
            <a:ext cx="540000" cy="540000"/>
          </a:xfrm>
          <a:prstGeom prst="ellipse">
            <a:avLst/>
          </a:prstGeom>
          <a:noFill/>
          <a:ln>
            <a:solidFill>
              <a:srgbClr val="4690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oljeZBesedilom 14"/>
          <p:cNvSpPr txBox="1"/>
          <p:nvPr/>
        </p:nvSpPr>
        <p:spPr>
          <a:xfrm>
            <a:off x="422787" y="2805320"/>
            <a:ext cx="1120878" cy="369332"/>
          </a:xfrm>
          <a:prstGeom prst="rect">
            <a:avLst/>
          </a:prstGeom>
          <a:noFill/>
        </p:spPr>
        <p:txBody>
          <a:bodyPr wrap="square" rtlCol="0">
            <a:spAutoFit/>
          </a:bodyPr>
          <a:lstStyle/>
          <a:p>
            <a:r>
              <a:rPr lang="sl-SI" dirty="0" smtClean="0">
                <a:solidFill>
                  <a:srgbClr val="4690D4"/>
                </a:solidFill>
                <a:latin typeface="+mj-lt"/>
              </a:rPr>
              <a:t>2</a:t>
            </a:r>
            <a:endParaRPr lang="en-US" dirty="0">
              <a:solidFill>
                <a:srgbClr val="4690D4"/>
              </a:solidFill>
              <a:latin typeface="+mj-lt"/>
            </a:endParaRPr>
          </a:p>
        </p:txBody>
      </p:sp>
      <p:sp>
        <p:nvSpPr>
          <p:cNvPr id="16" name="PoljeZBesedilom 15"/>
          <p:cNvSpPr txBox="1"/>
          <p:nvPr/>
        </p:nvSpPr>
        <p:spPr>
          <a:xfrm>
            <a:off x="201562" y="3219883"/>
            <a:ext cx="1524000" cy="307777"/>
          </a:xfrm>
          <a:prstGeom prst="rect">
            <a:avLst/>
          </a:prstGeom>
          <a:noFill/>
        </p:spPr>
        <p:txBody>
          <a:bodyPr wrap="square" rtlCol="0">
            <a:spAutoFit/>
          </a:bodyPr>
          <a:lstStyle/>
          <a:p>
            <a:r>
              <a:rPr lang="sl-SI" sz="1400" dirty="0" err="1" smtClean="0">
                <a:solidFill>
                  <a:srgbClr val="4690D4"/>
                </a:solidFill>
                <a:latin typeface="+mj-lt"/>
              </a:rPr>
              <a:t>services</a:t>
            </a:r>
            <a:endParaRPr lang="en-US" sz="1400" dirty="0">
              <a:solidFill>
                <a:srgbClr val="4690D4"/>
              </a:solidFill>
              <a:latin typeface="+mj-lt"/>
            </a:endParaRPr>
          </a:p>
        </p:txBody>
      </p:sp>
      <p:sp>
        <p:nvSpPr>
          <p:cNvPr id="17" name="Elipsa 16"/>
          <p:cNvSpPr/>
          <p:nvPr/>
        </p:nvSpPr>
        <p:spPr>
          <a:xfrm>
            <a:off x="294968" y="3581674"/>
            <a:ext cx="540000" cy="540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oljeZBesedilom 18"/>
          <p:cNvSpPr txBox="1"/>
          <p:nvPr/>
        </p:nvSpPr>
        <p:spPr>
          <a:xfrm>
            <a:off x="422787" y="3667008"/>
            <a:ext cx="1120878" cy="369332"/>
          </a:xfrm>
          <a:prstGeom prst="rect">
            <a:avLst/>
          </a:prstGeom>
          <a:noFill/>
        </p:spPr>
        <p:txBody>
          <a:bodyPr wrap="square" rtlCol="0">
            <a:spAutoFit/>
          </a:bodyPr>
          <a:lstStyle/>
          <a:p>
            <a:r>
              <a:rPr lang="sl-SI" dirty="0" smtClean="0">
                <a:solidFill>
                  <a:schemeClr val="bg1">
                    <a:lumMod val="85000"/>
                  </a:schemeClr>
                </a:solidFill>
                <a:latin typeface="+mj-lt"/>
              </a:rPr>
              <a:t>3</a:t>
            </a:r>
            <a:endParaRPr lang="en-US" dirty="0">
              <a:solidFill>
                <a:schemeClr val="bg1">
                  <a:lumMod val="85000"/>
                </a:schemeClr>
              </a:solidFill>
              <a:latin typeface="+mj-lt"/>
            </a:endParaRPr>
          </a:p>
        </p:txBody>
      </p:sp>
      <p:sp>
        <p:nvSpPr>
          <p:cNvPr id="20" name="PoljeZBesedilom 19"/>
          <p:cNvSpPr txBox="1"/>
          <p:nvPr/>
        </p:nvSpPr>
        <p:spPr>
          <a:xfrm>
            <a:off x="250722" y="4081571"/>
            <a:ext cx="1524000" cy="307777"/>
          </a:xfrm>
          <a:prstGeom prst="rect">
            <a:avLst/>
          </a:prstGeom>
          <a:noFill/>
        </p:spPr>
        <p:txBody>
          <a:bodyPr wrap="square" rtlCol="0">
            <a:spAutoFit/>
          </a:bodyPr>
          <a:lstStyle/>
          <a:p>
            <a:r>
              <a:rPr lang="sl-SI" sz="1400" dirty="0" err="1" smtClean="0">
                <a:solidFill>
                  <a:schemeClr val="bg1">
                    <a:lumMod val="85000"/>
                  </a:schemeClr>
                </a:solidFill>
                <a:latin typeface="+mj-lt"/>
              </a:rPr>
              <a:t>products</a:t>
            </a:r>
            <a:endParaRPr lang="en-US" sz="1400" dirty="0">
              <a:solidFill>
                <a:schemeClr val="bg1">
                  <a:lumMod val="85000"/>
                </a:schemeClr>
              </a:solidFill>
              <a:latin typeface="+mj-lt"/>
            </a:endParaRPr>
          </a:p>
        </p:txBody>
      </p:sp>
      <p:sp>
        <p:nvSpPr>
          <p:cNvPr id="21" name="Elipsa 20"/>
          <p:cNvSpPr/>
          <p:nvPr/>
        </p:nvSpPr>
        <p:spPr>
          <a:xfrm>
            <a:off x="294968" y="4428676"/>
            <a:ext cx="540000" cy="540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oljeZBesedilom 21"/>
          <p:cNvSpPr txBox="1"/>
          <p:nvPr/>
        </p:nvSpPr>
        <p:spPr>
          <a:xfrm>
            <a:off x="422787" y="4514010"/>
            <a:ext cx="1120878" cy="369332"/>
          </a:xfrm>
          <a:prstGeom prst="rect">
            <a:avLst/>
          </a:prstGeom>
          <a:noFill/>
        </p:spPr>
        <p:txBody>
          <a:bodyPr wrap="square" rtlCol="0">
            <a:spAutoFit/>
          </a:bodyPr>
          <a:lstStyle/>
          <a:p>
            <a:r>
              <a:rPr lang="sl-SI" dirty="0">
                <a:solidFill>
                  <a:schemeClr val="bg1">
                    <a:lumMod val="85000"/>
                  </a:schemeClr>
                </a:solidFill>
                <a:latin typeface="+mj-lt"/>
              </a:rPr>
              <a:t>4</a:t>
            </a:r>
            <a:endParaRPr lang="en-US" dirty="0">
              <a:solidFill>
                <a:schemeClr val="bg1">
                  <a:lumMod val="85000"/>
                </a:schemeClr>
              </a:solidFill>
              <a:latin typeface="+mj-lt"/>
            </a:endParaRPr>
          </a:p>
        </p:txBody>
      </p:sp>
      <p:sp>
        <p:nvSpPr>
          <p:cNvPr id="23" name="PoljeZBesedilom 22"/>
          <p:cNvSpPr txBox="1"/>
          <p:nvPr/>
        </p:nvSpPr>
        <p:spPr>
          <a:xfrm>
            <a:off x="221226" y="4928573"/>
            <a:ext cx="1524000" cy="307777"/>
          </a:xfrm>
          <a:prstGeom prst="rect">
            <a:avLst/>
          </a:prstGeom>
          <a:noFill/>
        </p:spPr>
        <p:txBody>
          <a:bodyPr wrap="square" rtlCol="0">
            <a:spAutoFit/>
          </a:bodyPr>
          <a:lstStyle/>
          <a:p>
            <a:r>
              <a:rPr lang="sl-SI" sz="1400" dirty="0" err="1" smtClean="0">
                <a:solidFill>
                  <a:schemeClr val="bg1">
                    <a:lumMod val="85000"/>
                  </a:schemeClr>
                </a:solidFill>
                <a:latin typeface="+mj-lt"/>
              </a:rPr>
              <a:t>contacts</a:t>
            </a:r>
            <a:endParaRPr lang="en-US" sz="1400" dirty="0">
              <a:solidFill>
                <a:schemeClr val="bg1">
                  <a:lumMod val="85000"/>
                </a:schemeClr>
              </a:solidFill>
              <a:latin typeface="+mj-lt"/>
            </a:endParaRPr>
          </a:p>
        </p:txBody>
      </p:sp>
      <p:pic>
        <p:nvPicPr>
          <p:cNvPr id="24" name="Slika 2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59846" y="339203"/>
            <a:ext cx="1209584" cy="340932"/>
          </a:xfrm>
          <a:prstGeom prst="rect">
            <a:avLst/>
          </a:prstGeom>
        </p:spPr>
      </p:pic>
      <p:sp>
        <p:nvSpPr>
          <p:cNvPr id="34" name="Freeform 6"/>
          <p:cNvSpPr>
            <a:spLocks noEditPoints="1"/>
          </p:cNvSpPr>
          <p:nvPr/>
        </p:nvSpPr>
        <p:spPr bwMode="auto">
          <a:xfrm>
            <a:off x="5659967" y="4036340"/>
            <a:ext cx="994833" cy="992716"/>
          </a:xfrm>
          <a:custGeom>
            <a:avLst/>
            <a:gdLst>
              <a:gd name="T0" fmla="*/ 652048 w 320"/>
              <a:gd name="T1" fmla="*/ 0 h 320"/>
              <a:gd name="T2" fmla="*/ 277121 w 320"/>
              <a:gd name="T3" fmla="*/ 0 h 320"/>
              <a:gd name="T4" fmla="*/ 186300 w 320"/>
              <a:gd name="T5" fmla="*/ 90821 h 320"/>
              <a:gd name="T6" fmla="*/ 186300 w 320"/>
              <a:gd name="T7" fmla="*/ 465749 h 320"/>
              <a:gd name="T8" fmla="*/ 279449 w 320"/>
              <a:gd name="T9" fmla="*/ 558899 h 320"/>
              <a:gd name="T10" fmla="*/ 652048 w 320"/>
              <a:gd name="T11" fmla="*/ 558899 h 320"/>
              <a:gd name="T12" fmla="*/ 745198 w 320"/>
              <a:gd name="T13" fmla="*/ 465749 h 320"/>
              <a:gd name="T14" fmla="*/ 745198 w 320"/>
              <a:gd name="T15" fmla="*/ 93150 h 320"/>
              <a:gd name="T16" fmla="*/ 652048 w 320"/>
              <a:gd name="T17" fmla="*/ 0 h 320"/>
              <a:gd name="T18" fmla="*/ 652048 w 320"/>
              <a:gd name="T19" fmla="*/ 465749 h 320"/>
              <a:gd name="T20" fmla="*/ 279449 w 320"/>
              <a:gd name="T21" fmla="*/ 465749 h 320"/>
              <a:gd name="T22" fmla="*/ 279449 w 320"/>
              <a:gd name="T23" fmla="*/ 93150 h 320"/>
              <a:gd name="T24" fmla="*/ 652048 w 320"/>
              <a:gd name="T25" fmla="*/ 93150 h 320"/>
              <a:gd name="T26" fmla="*/ 652048 w 320"/>
              <a:gd name="T27" fmla="*/ 465749 h 320"/>
              <a:gd name="T28" fmla="*/ 93150 w 320"/>
              <a:gd name="T29" fmla="*/ 372599 h 320"/>
              <a:gd name="T30" fmla="*/ 0 w 320"/>
              <a:gd name="T31" fmla="*/ 372599 h 320"/>
              <a:gd name="T32" fmla="*/ 0 w 320"/>
              <a:gd name="T33" fmla="*/ 652048 h 320"/>
              <a:gd name="T34" fmla="*/ 93150 w 320"/>
              <a:gd name="T35" fmla="*/ 745198 h 320"/>
              <a:gd name="T36" fmla="*/ 372599 w 320"/>
              <a:gd name="T37" fmla="*/ 745198 h 320"/>
              <a:gd name="T38" fmla="*/ 372599 w 320"/>
              <a:gd name="T39" fmla="*/ 652048 h 320"/>
              <a:gd name="T40" fmla="*/ 93150 w 320"/>
              <a:gd name="T41" fmla="*/ 652048 h 320"/>
              <a:gd name="T42" fmla="*/ 93150 w 320"/>
              <a:gd name="T43" fmla="*/ 372599 h 3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0" h="320">
                <a:moveTo>
                  <a:pt x="280" y="0"/>
                </a:moveTo>
                <a:cubicBezTo>
                  <a:pt x="119" y="0"/>
                  <a:pt x="119" y="0"/>
                  <a:pt x="119" y="0"/>
                </a:cubicBezTo>
                <a:cubicBezTo>
                  <a:pt x="97" y="0"/>
                  <a:pt x="80" y="17"/>
                  <a:pt x="80" y="39"/>
                </a:cubicBezTo>
                <a:cubicBezTo>
                  <a:pt x="80" y="200"/>
                  <a:pt x="80" y="200"/>
                  <a:pt x="80" y="200"/>
                </a:cubicBezTo>
                <a:cubicBezTo>
                  <a:pt x="80" y="222"/>
                  <a:pt x="98" y="240"/>
                  <a:pt x="120" y="240"/>
                </a:cubicBezTo>
                <a:cubicBezTo>
                  <a:pt x="280" y="240"/>
                  <a:pt x="280" y="240"/>
                  <a:pt x="280" y="240"/>
                </a:cubicBezTo>
                <a:cubicBezTo>
                  <a:pt x="302" y="240"/>
                  <a:pt x="320" y="222"/>
                  <a:pt x="320" y="200"/>
                </a:cubicBezTo>
                <a:cubicBezTo>
                  <a:pt x="320" y="40"/>
                  <a:pt x="320" y="40"/>
                  <a:pt x="320" y="40"/>
                </a:cubicBezTo>
                <a:cubicBezTo>
                  <a:pt x="320" y="18"/>
                  <a:pt x="302" y="0"/>
                  <a:pt x="280" y="0"/>
                </a:cubicBezTo>
                <a:close/>
                <a:moveTo>
                  <a:pt x="280" y="200"/>
                </a:moveTo>
                <a:cubicBezTo>
                  <a:pt x="120" y="200"/>
                  <a:pt x="120" y="200"/>
                  <a:pt x="120" y="200"/>
                </a:cubicBezTo>
                <a:cubicBezTo>
                  <a:pt x="120" y="40"/>
                  <a:pt x="120" y="40"/>
                  <a:pt x="120" y="40"/>
                </a:cubicBezTo>
                <a:cubicBezTo>
                  <a:pt x="280" y="40"/>
                  <a:pt x="280" y="40"/>
                  <a:pt x="280" y="40"/>
                </a:cubicBezTo>
                <a:lnTo>
                  <a:pt x="280" y="200"/>
                </a:lnTo>
                <a:close/>
                <a:moveTo>
                  <a:pt x="40" y="160"/>
                </a:moveTo>
                <a:cubicBezTo>
                  <a:pt x="0" y="160"/>
                  <a:pt x="0" y="160"/>
                  <a:pt x="0" y="160"/>
                </a:cubicBezTo>
                <a:cubicBezTo>
                  <a:pt x="0" y="280"/>
                  <a:pt x="0" y="280"/>
                  <a:pt x="0" y="280"/>
                </a:cubicBezTo>
                <a:cubicBezTo>
                  <a:pt x="0" y="302"/>
                  <a:pt x="18" y="320"/>
                  <a:pt x="40" y="320"/>
                </a:cubicBezTo>
                <a:cubicBezTo>
                  <a:pt x="160" y="320"/>
                  <a:pt x="160" y="320"/>
                  <a:pt x="160" y="320"/>
                </a:cubicBezTo>
                <a:cubicBezTo>
                  <a:pt x="160" y="280"/>
                  <a:pt x="160" y="280"/>
                  <a:pt x="160" y="280"/>
                </a:cubicBezTo>
                <a:cubicBezTo>
                  <a:pt x="40" y="280"/>
                  <a:pt x="40" y="280"/>
                  <a:pt x="40" y="280"/>
                </a:cubicBezTo>
                <a:lnTo>
                  <a:pt x="40" y="160"/>
                </a:lnTo>
                <a:close/>
              </a:path>
            </a:pathLst>
          </a:custGeom>
          <a:solidFill>
            <a:srgbClr val="4690D4"/>
          </a:solidFill>
          <a:ln>
            <a:noFill/>
          </a:ln>
        </p:spPr>
        <p:txBody>
          <a:bodyPr/>
          <a:lstStyle/>
          <a:p>
            <a:endParaRPr lang="en-US" sz="2400"/>
          </a:p>
        </p:txBody>
      </p:sp>
      <p:sp>
        <p:nvSpPr>
          <p:cNvPr id="36" name="Freeform 27"/>
          <p:cNvSpPr>
            <a:spLocks noEditPoints="1"/>
          </p:cNvSpPr>
          <p:nvPr/>
        </p:nvSpPr>
        <p:spPr bwMode="auto">
          <a:xfrm rot="14700000">
            <a:off x="5688623" y="1269527"/>
            <a:ext cx="814752" cy="1067837"/>
          </a:xfrm>
          <a:custGeom>
            <a:avLst/>
            <a:gdLst>
              <a:gd name="T0" fmla="*/ 96 w 256"/>
              <a:gd name="T1" fmla="*/ 48 h 336"/>
              <a:gd name="T2" fmla="*/ 48 w 256"/>
              <a:gd name="T3" fmla="*/ 0 h 336"/>
              <a:gd name="T4" fmla="*/ 0 w 256"/>
              <a:gd name="T5" fmla="*/ 48 h 336"/>
              <a:gd name="T6" fmla="*/ 29 w 256"/>
              <a:gd name="T7" fmla="*/ 92 h 336"/>
              <a:gd name="T8" fmla="*/ 29 w 256"/>
              <a:gd name="T9" fmla="*/ 244 h 336"/>
              <a:gd name="T10" fmla="*/ 0 w 256"/>
              <a:gd name="T11" fmla="*/ 288 h 336"/>
              <a:gd name="T12" fmla="*/ 48 w 256"/>
              <a:gd name="T13" fmla="*/ 336 h 336"/>
              <a:gd name="T14" fmla="*/ 96 w 256"/>
              <a:gd name="T15" fmla="*/ 288 h 336"/>
              <a:gd name="T16" fmla="*/ 67 w 256"/>
              <a:gd name="T17" fmla="*/ 244 h 336"/>
              <a:gd name="T18" fmla="*/ 67 w 256"/>
              <a:gd name="T19" fmla="*/ 92 h 336"/>
              <a:gd name="T20" fmla="*/ 96 w 256"/>
              <a:gd name="T21" fmla="*/ 48 h 336"/>
              <a:gd name="T22" fmla="*/ 75 w 256"/>
              <a:gd name="T23" fmla="*/ 288 h 336"/>
              <a:gd name="T24" fmla="*/ 48 w 256"/>
              <a:gd name="T25" fmla="*/ 316 h 336"/>
              <a:gd name="T26" fmla="*/ 20 w 256"/>
              <a:gd name="T27" fmla="*/ 288 h 336"/>
              <a:gd name="T28" fmla="*/ 48 w 256"/>
              <a:gd name="T29" fmla="*/ 260 h 336"/>
              <a:gd name="T30" fmla="*/ 75 w 256"/>
              <a:gd name="T31" fmla="*/ 288 h 336"/>
              <a:gd name="T32" fmla="*/ 48 w 256"/>
              <a:gd name="T33" fmla="*/ 76 h 336"/>
              <a:gd name="T34" fmla="*/ 20 w 256"/>
              <a:gd name="T35" fmla="*/ 48 h 336"/>
              <a:gd name="T36" fmla="*/ 48 w 256"/>
              <a:gd name="T37" fmla="*/ 20 h 336"/>
              <a:gd name="T38" fmla="*/ 75 w 256"/>
              <a:gd name="T39" fmla="*/ 48 h 336"/>
              <a:gd name="T40" fmla="*/ 48 w 256"/>
              <a:gd name="T41" fmla="*/ 76 h 336"/>
              <a:gd name="T42" fmla="*/ 227 w 256"/>
              <a:gd name="T43" fmla="*/ 244 h 336"/>
              <a:gd name="T44" fmla="*/ 227 w 256"/>
              <a:gd name="T45" fmla="*/ 92 h 336"/>
              <a:gd name="T46" fmla="*/ 256 w 256"/>
              <a:gd name="T47" fmla="*/ 48 h 336"/>
              <a:gd name="T48" fmla="*/ 208 w 256"/>
              <a:gd name="T49" fmla="*/ 0 h 336"/>
              <a:gd name="T50" fmla="*/ 160 w 256"/>
              <a:gd name="T51" fmla="*/ 48 h 336"/>
              <a:gd name="T52" fmla="*/ 189 w 256"/>
              <a:gd name="T53" fmla="*/ 92 h 336"/>
              <a:gd name="T54" fmla="*/ 189 w 256"/>
              <a:gd name="T55" fmla="*/ 244 h 336"/>
              <a:gd name="T56" fmla="*/ 160 w 256"/>
              <a:gd name="T57" fmla="*/ 288 h 336"/>
              <a:gd name="T58" fmla="*/ 208 w 256"/>
              <a:gd name="T59" fmla="*/ 336 h 336"/>
              <a:gd name="T60" fmla="*/ 256 w 256"/>
              <a:gd name="T61" fmla="*/ 288 h 336"/>
              <a:gd name="T62" fmla="*/ 227 w 256"/>
              <a:gd name="T63" fmla="*/ 244 h 336"/>
              <a:gd name="T64" fmla="*/ 180 w 256"/>
              <a:gd name="T65" fmla="*/ 48 h 336"/>
              <a:gd name="T66" fmla="*/ 208 w 256"/>
              <a:gd name="T67" fmla="*/ 20 h 336"/>
              <a:gd name="T68" fmla="*/ 235 w 256"/>
              <a:gd name="T69" fmla="*/ 48 h 336"/>
              <a:gd name="T70" fmla="*/ 208 w 256"/>
              <a:gd name="T71" fmla="*/ 76 h 336"/>
              <a:gd name="T72" fmla="*/ 180 w 256"/>
              <a:gd name="T73" fmla="*/ 48 h 336"/>
              <a:gd name="T74" fmla="*/ 208 w 256"/>
              <a:gd name="T75" fmla="*/ 316 h 336"/>
              <a:gd name="T76" fmla="*/ 180 w 256"/>
              <a:gd name="T77" fmla="*/ 288 h 336"/>
              <a:gd name="T78" fmla="*/ 208 w 256"/>
              <a:gd name="T79" fmla="*/ 260 h 336"/>
              <a:gd name="T80" fmla="*/ 235 w 256"/>
              <a:gd name="T81" fmla="*/ 288 h 336"/>
              <a:gd name="T82" fmla="*/ 208 w 256"/>
              <a:gd name="T83" fmla="*/ 31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336">
                <a:moveTo>
                  <a:pt x="96" y="48"/>
                </a:moveTo>
                <a:cubicBezTo>
                  <a:pt x="96" y="21"/>
                  <a:pt x="74" y="0"/>
                  <a:pt x="48" y="0"/>
                </a:cubicBezTo>
                <a:cubicBezTo>
                  <a:pt x="21" y="0"/>
                  <a:pt x="0" y="21"/>
                  <a:pt x="0" y="48"/>
                </a:cubicBezTo>
                <a:cubicBezTo>
                  <a:pt x="0" y="68"/>
                  <a:pt x="12" y="85"/>
                  <a:pt x="29" y="92"/>
                </a:cubicBezTo>
                <a:cubicBezTo>
                  <a:pt x="29" y="244"/>
                  <a:pt x="29" y="244"/>
                  <a:pt x="29" y="244"/>
                </a:cubicBezTo>
                <a:cubicBezTo>
                  <a:pt x="12" y="251"/>
                  <a:pt x="0" y="268"/>
                  <a:pt x="0" y="288"/>
                </a:cubicBezTo>
                <a:cubicBezTo>
                  <a:pt x="0" y="314"/>
                  <a:pt x="21" y="336"/>
                  <a:pt x="48" y="336"/>
                </a:cubicBezTo>
                <a:cubicBezTo>
                  <a:pt x="74" y="336"/>
                  <a:pt x="96" y="314"/>
                  <a:pt x="96" y="288"/>
                </a:cubicBezTo>
                <a:cubicBezTo>
                  <a:pt x="96" y="268"/>
                  <a:pt x="84" y="251"/>
                  <a:pt x="67" y="244"/>
                </a:cubicBezTo>
                <a:cubicBezTo>
                  <a:pt x="67" y="92"/>
                  <a:pt x="67" y="92"/>
                  <a:pt x="67" y="92"/>
                </a:cubicBezTo>
                <a:cubicBezTo>
                  <a:pt x="84" y="85"/>
                  <a:pt x="96" y="68"/>
                  <a:pt x="96" y="48"/>
                </a:cubicBezTo>
                <a:close/>
                <a:moveTo>
                  <a:pt x="75" y="288"/>
                </a:moveTo>
                <a:cubicBezTo>
                  <a:pt x="75" y="303"/>
                  <a:pt x="63" y="316"/>
                  <a:pt x="48" y="316"/>
                </a:cubicBezTo>
                <a:cubicBezTo>
                  <a:pt x="32" y="316"/>
                  <a:pt x="20" y="303"/>
                  <a:pt x="20" y="288"/>
                </a:cubicBezTo>
                <a:cubicBezTo>
                  <a:pt x="20" y="273"/>
                  <a:pt x="32" y="260"/>
                  <a:pt x="48" y="260"/>
                </a:cubicBezTo>
                <a:cubicBezTo>
                  <a:pt x="63" y="260"/>
                  <a:pt x="75" y="273"/>
                  <a:pt x="75" y="288"/>
                </a:cubicBezTo>
                <a:close/>
                <a:moveTo>
                  <a:pt x="48" y="76"/>
                </a:moveTo>
                <a:cubicBezTo>
                  <a:pt x="32" y="76"/>
                  <a:pt x="20" y="63"/>
                  <a:pt x="20" y="48"/>
                </a:cubicBezTo>
                <a:cubicBezTo>
                  <a:pt x="20" y="33"/>
                  <a:pt x="32" y="20"/>
                  <a:pt x="48" y="20"/>
                </a:cubicBezTo>
                <a:cubicBezTo>
                  <a:pt x="63" y="20"/>
                  <a:pt x="75" y="33"/>
                  <a:pt x="75" y="48"/>
                </a:cubicBezTo>
                <a:cubicBezTo>
                  <a:pt x="75" y="63"/>
                  <a:pt x="63" y="76"/>
                  <a:pt x="48" y="76"/>
                </a:cubicBezTo>
                <a:close/>
                <a:moveTo>
                  <a:pt x="227" y="244"/>
                </a:moveTo>
                <a:cubicBezTo>
                  <a:pt x="227" y="92"/>
                  <a:pt x="227" y="92"/>
                  <a:pt x="227" y="92"/>
                </a:cubicBezTo>
                <a:cubicBezTo>
                  <a:pt x="244" y="85"/>
                  <a:pt x="256" y="68"/>
                  <a:pt x="256" y="48"/>
                </a:cubicBezTo>
                <a:cubicBezTo>
                  <a:pt x="256" y="21"/>
                  <a:pt x="234" y="0"/>
                  <a:pt x="208" y="0"/>
                </a:cubicBezTo>
                <a:cubicBezTo>
                  <a:pt x="181" y="0"/>
                  <a:pt x="160" y="21"/>
                  <a:pt x="160" y="48"/>
                </a:cubicBezTo>
                <a:cubicBezTo>
                  <a:pt x="160" y="68"/>
                  <a:pt x="172" y="85"/>
                  <a:pt x="189" y="92"/>
                </a:cubicBezTo>
                <a:cubicBezTo>
                  <a:pt x="189" y="244"/>
                  <a:pt x="189" y="244"/>
                  <a:pt x="189" y="244"/>
                </a:cubicBezTo>
                <a:cubicBezTo>
                  <a:pt x="172" y="251"/>
                  <a:pt x="160" y="268"/>
                  <a:pt x="160" y="288"/>
                </a:cubicBezTo>
                <a:cubicBezTo>
                  <a:pt x="160" y="314"/>
                  <a:pt x="181" y="336"/>
                  <a:pt x="208" y="336"/>
                </a:cubicBezTo>
                <a:cubicBezTo>
                  <a:pt x="234" y="336"/>
                  <a:pt x="256" y="314"/>
                  <a:pt x="256" y="288"/>
                </a:cubicBezTo>
                <a:cubicBezTo>
                  <a:pt x="256" y="268"/>
                  <a:pt x="244" y="251"/>
                  <a:pt x="227" y="244"/>
                </a:cubicBezTo>
                <a:close/>
                <a:moveTo>
                  <a:pt x="180" y="48"/>
                </a:moveTo>
                <a:cubicBezTo>
                  <a:pt x="180" y="33"/>
                  <a:pt x="192" y="20"/>
                  <a:pt x="208" y="20"/>
                </a:cubicBezTo>
                <a:cubicBezTo>
                  <a:pt x="223" y="20"/>
                  <a:pt x="235" y="33"/>
                  <a:pt x="235" y="48"/>
                </a:cubicBezTo>
                <a:cubicBezTo>
                  <a:pt x="235" y="63"/>
                  <a:pt x="223" y="76"/>
                  <a:pt x="208" y="76"/>
                </a:cubicBezTo>
                <a:cubicBezTo>
                  <a:pt x="192" y="76"/>
                  <a:pt x="180" y="63"/>
                  <a:pt x="180" y="48"/>
                </a:cubicBezTo>
                <a:close/>
                <a:moveTo>
                  <a:pt x="208" y="316"/>
                </a:moveTo>
                <a:cubicBezTo>
                  <a:pt x="192" y="316"/>
                  <a:pt x="180" y="303"/>
                  <a:pt x="180" y="288"/>
                </a:cubicBezTo>
                <a:cubicBezTo>
                  <a:pt x="180" y="273"/>
                  <a:pt x="192" y="260"/>
                  <a:pt x="208" y="260"/>
                </a:cubicBezTo>
                <a:cubicBezTo>
                  <a:pt x="223" y="260"/>
                  <a:pt x="235" y="273"/>
                  <a:pt x="235" y="288"/>
                </a:cubicBezTo>
                <a:cubicBezTo>
                  <a:pt x="235" y="303"/>
                  <a:pt x="223" y="316"/>
                  <a:pt x="208" y="316"/>
                </a:cubicBezTo>
                <a:close/>
              </a:path>
            </a:pathLst>
          </a:custGeom>
          <a:solidFill>
            <a:srgbClr val="4690D4"/>
          </a:solidFill>
          <a:ln>
            <a:noFill/>
          </a:ln>
        </p:spPr>
        <p:txBody>
          <a:bodyPr/>
          <a:lstStyle/>
          <a:p>
            <a:pPr fontAlgn="auto">
              <a:spcBef>
                <a:spcPts val="0"/>
              </a:spcBef>
              <a:spcAft>
                <a:spcPts val="0"/>
              </a:spcAft>
              <a:defRPr/>
            </a:pPr>
            <a:endParaRPr lang="en-US" dirty="0">
              <a:latin typeface="+mn-lt"/>
              <a:cs typeface="+mn-cs"/>
            </a:endParaRPr>
          </a:p>
        </p:txBody>
      </p:sp>
    </p:spTree>
    <p:extLst>
      <p:ext uri="{BB962C8B-B14F-4D97-AF65-F5344CB8AC3E}">
        <p14:creationId xmlns:p14="http://schemas.microsoft.com/office/powerpoint/2010/main" val="1829252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15"/>
                                        </p:tgtEl>
                                      </p:cBhvr>
                                    </p:animEffect>
                                    <p:animScale>
                                      <p:cBhvr>
                                        <p:cTn id="10" dur="250" autoRev="1" fill="hold"/>
                                        <p:tgtEl>
                                          <p:spTgt spid="15"/>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16"/>
                                        </p:tgtEl>
                                      </p:cBhvr>
                                    </p:animEffect>
                                    <p:animScale>
                                      <p:cBhvr>
                                        <p:cTn id="13" dur="250" autoRev="1" fill="hold"/>
                                        <p:tgtEl>
                                          <p:spTgt spid="16"/>
                                        </p:tgtEl>
                                      </p:cBhvr>
                                      <p:by x="105000" y="105000"/>
                                    </p:animScale>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19"/>
                                        </p:tgtEl>
                                        <p:attrNameLst>
                                          <p:attrName>style.visibility</p:attrName>
                                        </p:attrNameLst>
                                      </p:cBhvr>
                                      <p:to>
                                        <p:strVal val="visible"/>
                                      </p:to>
                                    </p:set>
                                    <p:animEffect transition="in" filter="wipe(left)">
                                      <p:cBhvr>
                                        <p:cTn id="23" dur="500"/>
                                        <p:tgtEl>
                                          <p:spTgt spid="419"/>
                                        </p:tgtEl>
                                      </p:cBhvr>
                                    </p:animEffect>
                                  </p:childTnLst>
                                </p:cTn>
                              </p:par>
                            </p:childTnLst>
                          </p:cTn>
                        </p:par>
                        <p:par>
                          <p:cTn id="24" fill="hold" nodeType="afterGroup">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417">
                                            <p:txEl>
                                              <p:pRg st="0" end="0"/>
                                            </p:txEl>
                                          </p:spTgt>
                                        </p:tgtEl>
                                        <p:attrNameLst>
                                          <p:attrName>style.visibility</p:attrName>
                                        </p:attrNameLst>
                                      </p:cBhvr>
                                      <p:to>
                                        <p:strVal val="visible"/>
                                      </p:to>
                                    </p:set>
                                    <p:animEffect transition="in" filter="wipe(left)">
                                      <p:cBhvr>
                                        <p:cTn id="27" dur="500"/>
                                        <p:tgtEl>
                                          <p:spTgt spid="417">
                                            <p:txEl>
                                              <p:pRg st="0" end="0"/>
                                            </p:txEl>
                                          </p:spTgt>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417">
                                            <p:txEl>
                                              <p:pRg st="1" end="1"/>
                                            </p:txEl>
                                          </p:spTgt>
                                        </p:tgtEl>
                                        <p:attrNameLst>
                                          <p:attrName>style.visibility</p:attrName>
                                        </p:attrNameLst>
                                      </p:cBhvr>
                                      <p:to>
                                        <p:strVal val="visible"/>
                                      </p:to>
                                    </p:set>
                                    <p:animEffect transition="in" filter="wipe(left)">
                                      <p:cBhvr>
                                        <p:cTn id="31" dur="500"/>
                                        <p:tgtEl>
                                          <p:spTgt spid="417">
                                            <p:txEl>
                                              <p:pRg st="1" end="1"/>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417">
                                            <p:txEl>
                                              <p:pRg st="2" end="2"/>
                                            </p:txEl>
                                          </p:spTgt>
                                        </p:tgtEl>
                                        <p:attrNameLst>
                                          <p:attrName>style.visibility</p:attrName>
                                        </p:attrNameLst>
                                      </p:cBhvr>
                                      <p:to>
                                        <p:strVal val="visible"/>
                                      </p:to>
                                    </p:set>
                                    <p:animEffect transition="in" filter="wipe(left)">
                                      <p:cBhvr>
                                        <p:cTn id="35" dur="500"/>
                                        <p:tgtEl>
                                          <p:spTgt spid="417">
                                            <p:txEl>
                                              <p:pRg st="2" end="2"/>
                                            </p:txEl>
                                          </p:spTgt>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417">
                                            <p:txEl>
                                              <p:pRg st="3" end="3"/>
                                            </p:txEl>
                                          </p:spTgt>
                                        </p:tgtEl>
                                        <p:attrNameLst>
                                          <p:attrName>style.visibility</p:attrName>
                                        </p:attrNameLst>
                                      </p:cBhvr>
                                      <p:to>
                                        <p:strVal val="visible"/>
                                      </p:to>
                                    </p:set>
                                    <p:animEffect transition="in" filter="wipe(left)">
                                      <p:cBhvr>
                                        <p:cTn id="39" dur="500"/>
                                        <p:tgtEl>
                                          <p:spTgt spid="417">
                                            <p:txEl>
                                              <p:pRg st="3" end="3"/>
                                            </p:txEl>
                                          </p:spTgt>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402"/>
                                        </p:tgtEl>
                                        <p:attrNameLst>
                                          <p:attrName>style.visibility</p:attrName>
                                        </p:attrNameLst>
                                      </p:cBhvr>
                                      <p:to>
                                        <p:strVal val="visible"/>
                                      </p:to>
                                    </p:set>
                                    <p:animEffect transition="in" filter="wipe(up)">
                                      <p:cBhvr>
                                        <p:cTn id="43" dur="500"/>
                                        <p:tgtEl>
                                          <p:spTgt spid="402"/>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500" fill="hold"/>
                                        <p:tgtEl>
                                          <p:spTgt spid="34"/>
                                        </p:tgtEl>
                                        <p:attrNameLst>
                                          <p:attrName>ppt_w</p:attrName>
                                        </p:attrNameLst>
                                      </p:cBhvr>
                                      <p:tavLst>
                                        <p:tav tm="0">
                                          <p:val>
                                            <p:fltVal val="0"/>
                                          </p:val>
                                        </p:tav>
                                        <p:tav tm="100000">
                                          <p:val>
                                            <p:strVal val="#ppt_w"/>
                                          </p:val>
                                        </p:tav>
                                      </p:tavLst>
                                    </p:anim>
                                    <p:anim calcmode="lin" valueType="num">
                                      <p:cBhvr>
                                        <p:cTn id="48" dur="500" fill="hold"/>
                                        <p:tgtEl>
                                          <p:spTgt spid="34"/>
                                        </p:tgtEl>
                                        <p:attrNameLst>
                                          <p:attrName>ppt_h</p:attrName>
                                        </p:attrNameLst>
                                      </p:cBhvr>
                                      <p:tavLst>
                                        <p:tav tm="0">
                                          <p:val>
                                            <p:fltVal val="0"/>
                                          </p:val>
                                        </p:tav>
                                        <p:tav tm="100000">
                                          <p:val>
                                            <p:strVal val="#ppt_h"/>
                                          </p:val>
                                        </p:tav>
                                      </p:tavLst>
                                    </p:anim>
                                    <p:animEffect transition="in" filter="fade">
                                      <p:cBhvr>
                                        <p:cTn id="49" dur="500"/>
                                        <p:tgtEl>
                                          <p:spTgt spid="34"/>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418"/>
                                        </p:tgtEl>
                                        <p:attrNameLst>
                                          <p:attrName>style.visibility</p:attrName>
                                        </p:attrNameLst>
                                      </p:cBhvr>
                                      <p:to>
                                        <p:strVal val="visible"/>
                                      </p:to>
                                    </p:set>
                                    <p:animEffect transition="in" filter="wipe(right)">
                                      <p:cBhvr>
                                        <p:cTn id="53" dur="500"/>
                                        <p:tgtEl>
                                          <p:spTgt spid="418"/>
                                        </p:tgtEl>
                                      </p:cBhvr>
                                    </p:animEffect>
                                  </p:childTnLst>
                                </p:cTn>
                              </p:par>
                            </p:childTnLst>
                          </p:cTn>
                        </p:par>
                        <p:par>
                          <p:cTn id="54" fill="hold" nodeType="withGroup">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404"/>
                                        </p:tgtEl>
                                        <p:attrNameLst>
                                          <p:attrName>style.visibility</p:attrName>
                                        </p:attrNameLst>
                                      </p:cBhvr>
                                      <p:to>
                                        <p:strVal val="visible"/>
                                      </p:to>
                                    </p:set>
                                    <p:animEffect transition="in" filter="wipe(right)">
                                      <p:cBhvr>
                                        <p:cTn id="57" dur="500"/>
                                        <p:tgtEl>
                                          <p:spTgt spid="404"/>
                                        </p:tgtEl>
                                      </p:cBhvr>
                                    </p:animEffect>
                                  </p:childTnLst>
                                </p:cTn>
                              </p:par>
                            </p:childTnLst>
                          </p:cTn>
                        </p:par>
                        <p:par>
                          <p:cTn id="58" fill="hold">
                            <p:stCondLst>
                              <p:cond delay="55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 grpId="0" build="p"/>
      <p:bldP spid="419" grpId="0"/>
      <p:bldP spid="404" grpId="0"/>
      <p:bldP spid="418" grpId="0"/>
      <p:bldP spid="14" grpId="0" animBg="1"/>
      <p:bldP spid="15" grpId="0"/>
      <p:bldP spid="16" grpId="0"/>
      <p:bldP spid="34" grpId="0" animBg="1"/>
      <p:bldP spid="36" grpId="0" animBg="1"/>
    </p:bld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1438</TotalTime>
  <Words>1128</Words>
  <Application>Microsoft Office PowerPoint</Application>
  <PresentationFormat>Widescreen</PresentationFormat>
  <Paragraphs>322</Paragraphs>
  <Slides>20</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vt:i4>
      </vt:variant>
    </vt:vector>
  </HeadingPairs>
  <TitlesOfParts>
    <vt:vector size="33" baseType="lpstr">
      <vt:lpstr>ＭＳ Ｐゴシック</vt:lpstr>
      <vt:lpstr>Arial</vt:lpstr>
      <vt:lpstr>Bebas Neue</vt:lpstr>
      <vt:lpstr>Calibri</vt:lpstr>
      <vt:lpstr>Calibri Light</vt:lpstr>
      <vt:lpstr>Gill Sans</vt:lpstr>
      <vt:lpstr>Helvetica</vt:lpstr>
      <vt:lpstr>Kozuka Gothic Pr6N L</vt:lpstr>
      <vt:lpstr>Lato Light</vt:lpstr>
      <vt:lpstr>Lato Regular</vt:lpstr>
      <vt:lpstr>Source Sans Pro Light</vt:lpstr>
      <vt:lpstr>ヒラギノ角ゴ ProN W3</vt:lpstr>
      <vt:lpstr>Officeova tema</vt:lpstr>
      <vt:lpstr>PowerPoint Presentation</vt:lpstr>
      <vt:lpstr>Company and branches</vt:lpstr>
      <vt:lpstr>Sales by regions in %</vt:lpstr>
      <vt:lpstr>Sales by industries</vt:lpstr>
      <vt:lpstr>Company turnover</vt:lpstr>
      <vt:lpstr>Certificates</vt:lpstr>
      <vt:lpstr>From idea to reality</vt:lpstr>
      <vt:lpstr>PowerPoint Presentation</vt:lpstr>
      <vt:lpstr>PowerPoint Presentation</vt:lpstr>
      <vt:lpstr>PowerPoint Presentation</vt:lpstr>
      <vt:lpstr>Diverse technologies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details</vt:lpstr>
      <vt:lpstr>Thank you for your attention!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DorotejA</dc:creator>
  <cp:lastModifiedBy>Matej Vičič</cp:lastModifiedBy>
  <cp:revision>176</cp:revision>
  <dcterms:created xsi:type="dcterms:W3CDTF">2015-02-09T07:52:59Z</dcterms:created>
  <dcterms:modified xsi:type="dcterms:W3CDTF">2016-06-02T07:45:50Z</dcterms:modified>
</cp:coreProperties>
</file>