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16"/>
  </p:notesMasterIdLst>
  <p:sldIdLst>
    <p:sldId id="256" r:id="rId5"/>
    <p:sldId id="257" r:id="rId6"/>
    <p:sldId id="259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71" r:id="rId15"/>
  </p:sldIdLst>
  <p:sldSz cx="9906000" cy="6858000" type="A4"/>
  <p:notesSz cx="6743700" cy="97536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48A3A0"/>
    <a:srgbClr val="43A78D"/>
    <a:srgbClr val="5BB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4762" autoAdjust="0"/>
  </p:normalViewPr>
  <p:slideViewPr>
    <p:cSldViewPr>
      <p:cViewPr>
        <p:scale>
          <a:sx n="100" d="100"/>
          <a:sy n="100" d="100"/>
        </p:scale>
        <p:origin x="-715" y="-5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9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EFCE9-A243-4CC4-99B6-5FAAC5158A06}" type="datetimeFigureOut">
              <a:rPr lang="de-DE" smtClean="0"/>
              <a:pPr/>
              <a:t>06.03.2018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31838"/>
            <a:ext cx="52832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370" y="4632960"/>
            <a:ext cx="539496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922270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9869" y="9264227"/>
            <a:ext cx="2922270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DEC70-9C2E-4CEF-8878-CD5D97A3CA2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6162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6001-289C-4122-B96C-188BD119F8B3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6001-289C-4122-B96C-188BD119F8B3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6001-289C-4122-B96C-188BD119F8B3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64ED-4982-4895-A4F4-5826D9519EB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64ED-4982-4895-A4F4-5826D9519EB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64ED-4982-4895-A4F4-5826D9519EB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64ED-4982-4895-A4F4-5826D9519EB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64ED-4982-4895-A4F4-5826D9519EB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64ED-4982-4895-A4F4-5826D9519EB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64ED-4982-4895-A4F4-5826D9519EB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64ED-4982-4895-A4F4-5826D9519EB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6113867" y="285728"/>
            <a:ext cx="3363913" cy="1181100"/>
          </a:xfrm>
          <a:prstGeom prst="rect">
            <a:avLst/>
          </a:prstGeom>
          <a:noFill/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B76001-289C-4122-B96C-188BD119F8B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de-CH" b="1" dirty="0" smtClean="0"/>
              <a:t>R. Gysi AG </a:t>
            </a:r>
            <a:r>
              <a:rPr lang="de-CH" dirty="0" smtClean="0"/>
              <a:t>| </a:t>
            </a:r>
            <a:r>
              <a:rPr lang="de-CH" dirty="0" err="1" smtClean="0"/>
              <a:t>Murgenthalerstrasse</a:t>
            </a:r>
            <a:r>
              <a:rPr lang="de-CH" dirty="0" smtClean="0"/>
              <a:t> 46 | CH-4628 </a:t>
            </a:r>
            <a:r>
              <a:rPr lang="de-CH" dirty="0" err="1" smtClean="0"/>
              <a:t>Wolfwil</a:t>
            </a:r>
            <a:endParaRPr lang="de-CH" dirty="0" smtClean="0"/>
          </a:p>
          <a:p>
            <a:r>
              <a:rPr lang="de-CH" dirty="0" smtClean="0"/>
              <a:t>Telefon +41 (0) 62 917 20 20 | Fax +41 (0) 62 917 20 30</a:t>
            </a:r>
            <a:endParaRPr lang="de-CH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52406" y="1523226"/>
            <a:ext cx="8929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64ED-4982-4895-A4F4-5826D9519EB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64ED-4982-4895-A4F4-5826D9519EB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64ED-4982-4895-A4F4-5826D9519EB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36B7-43C2-43F2-B54F-761A94C6754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36B7-43C2-43F2-B54F-761A94C6754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36B7-43C2-43F2-B54F-761A94C6754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36B7-43C2-43F2-B54F-761A94C6754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36B7-43C2-43F2-B54F-761A94C6754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36B7-43C2-43F2-B54F-761A94C6754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36B7-43C2-43F2-B54F-761A94C6754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6001-289C-4122-B96C-188BD119F8B3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36B7-43C2-43F2-B54F-761A94C6754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36B7-43C2-43F2-B54F-761A94C6754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36B7-43C2-43F2-B54F-761A94C6754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36B7-43C2-43F2-B54F-761A94C6754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E23-07D2-4082-8ECB-5BC032178A8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E23-07D2-4082-8ECB-5BC032178A8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E23-07D2-4082-8ECB-5BC032178A8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E23-07D2-4082-8ECB-5BC032178A8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E23-07D2-4082-8ECB-5BC032178A8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E23-07D2-4082-8ECB-5BC032178A8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6001-289C-4122-B96C-188BD119F8B3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E23-07D2-4082-8ECB-5BC032178A8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E23-07D2-4082-8ECB-5BC032178A8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E23-07D2-4082-8ECB-5BC032178A8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E23-07D2-4082-8ECB-5BC032178A8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7E23-07D2-4082-8ECB-5BC032178A8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6001-289C-4122-B96C-188BD119F8B3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6001-289C-4122-B96C-188BD119F8B3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6001-289C-4122-B96C-188BD119F8B3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6001-289C-4122-B96C-188BD119F8B3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6001-289C-4122-B96C-188BD119F8B3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76001-289C-4122-B96C-188BD119F8B3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064ED-4982-4895-A4F4-5826D9519EB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936B7-43C2-43F2-B54F-761A94C67548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17.09.2009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R. Gysi AG | Murgenthalerstrasse 46 | CH-4628 Wolfwil Telefon +41 (0) 62 917 20 20 | Fax +41 (0) 62 917 20 30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97E23-07D2-4082-8ECB-5BC032178A86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umsplatzhalter 20"/>
          <p:cNvSpPr>
            <a:spLocks noGrp="1"/>
          </p:cNvSpPr>
          <p:nvPr>
            <p:ph type="dt" sz="half" idx="10"/>
          </p:nvPr>
        </p:nvSpPr>
        <p:spPr>
          <a:xfrm>
            <a:off x="560512" y="6356351"/>
            <a:ext cx="2246188" cy="365125"/>
          </a:xfrm>
        </p:spPr>
        <p:txBody>
          <a:bodyPr/>
          <a:lstStyle/>
          <a:p>
            <a:r>
              <a:rPr lang="de-DE" dirty="0" smtClean="0">
                <a:solidFill>
                  <a:srgbClr val="008080"/>
                </a:solidFill>
              </a:rPr>
              <a:t>05</a:t>
            </a:r>
            <a:r>
              <a:rPr lang="de-DE" dirty="0" smtClean="0">
                <a:solidFill>
                  <a:srgbClr val="008080"/>
                </a:solidFill>
              </a:rPr>
              <a:t>.03.2018</a:t>
            </a:r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1"/>
          </p:nvPr>
        </p:nvSpPr>
        <p:spPr>
          <a:xfrm>
            <a:off x="3381364" y="6280167"/>
            <a:ext cx="3136900" cy="577833"/>
          </a:xfrm>
        </p:spPr>
        <p:txBody>
          <a:bodyPr/>
          <a:lstStyle/>
          <a:p>
            <a:r>
              <a:rPr lang="de-CH" sz="1000" b="1" dirty="0" smtClean="0">
                <a:solidFill>
                  <a:srgbClr val="008080"/>
                </a:solidFill>
              </a:rPr>
              <a:t>R. Gysi AG </a:t>
            </a:r>
            <a:r>
              <a:rPr lang="de-CH" sz="1000" dirty="0" smtClean="0">
                <a:solidFill>
                  <a:srgbClr val="008080"/>
                </a:solidFill>
              </a:rPr>
              <a:t>| </a:t>
            </a:r>
            <a:r>
              <a:rPr lang="de-CH" sz="1000" dirty="0" err="1" smtClean="0">
                <a:solidFill>
                  <a:srgbClr val="008080"/>
                </a:solidFill>
              </a:rPr>
              <a:t>Murgenthalerstrasse</a:t>
            </a:r>
            <a:r>
              <a:rPr lang="de-CH" sz="1000" dirty="0" smtClean="0">
                <a:solidFill>
                  <a:srgbClr val="008080"/>
                </a:solidFill>
              </a:rPr>
              <a:t> 46 | CH-4628 </a:t>
            </a:r>
            <a:r>
              <a:rPr lang="de-CH" sz="1000" dirty="0" err="1" smtClean="0">
                <a:solidFill>
                  <a:srgbClr val="008080"/>
                </a:solidFill>
              </a:rPr>
              <a:t>Wolfwil</a:t>
            </a:r>
            <a:endParaRPr lang="de-CH" sz="1000" dirty="0" smtClean="0">
              <a:solidFill>
                <a:srgbClr val="008080"/>
              </a:solidFill>
            </a:endParaRPr>
          </a:p>
          <a:p>
            <a:r>
              <a:rPr lang="de-CH" sz="1000" dirty="0" smtClean="0">
                <a:solidFill>
                  <a:srgbClr val="008080"/>
                </a:solidFill>
              </a:rPr>
              <a:t>Telefon +41 (0) 62 917 20 20 | Fax +41 (0) 62 917 20 30</a:t>
            </a:r>
            <a:endParaRPr lang="de-CH" sz="1000" dirty="0">
              <a:solidFill>
                <a:srgbClr val="008080"/>
              </a:solidFill>
            </a:endParaRPr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6001-289C-4122-B96C-188BD119F8B3}" type="slidenum">
              <a:rPr lang="de-CH" smtClean="0">
                <a:solidFill>
                  <a:srgbClr val="008080"/>
                </a:solidFill>
              </a:rPr>
              <a:pPr/>
              <a:t>1</a:t>
            </a:fld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4294967295"/>
          </p:nvPr>
        </p:nvSpPr>
        <p:spPr>
          <a:xfrm>
            <a:off x="3381364" y="3071810"/>
            <a:ext cx="5700690" cy="71438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de-CH" sz="2800" b="1" dirty="0" smtClean="0">
                <a:solidFill>
                  <a:srgbClr val="008080"/>
                </a:solidFill>
              </a:rPr>
              <a:t>…Ihr Partner rund um den Kunststoff </a:t>
            </a:r>
            <a:endParaRPr lang="de-CH" sz="2800" b="1" dirty="0">
              <a:solidFill>
                <a:srgbClr val="00808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6134100" y="142875"/>
            <a:ext cx="3771900" cy="1357313"/>
          </a:xfrm>
        </p:spPr>
        <p:txBody>
          <a:bodyPr/>
          <a:lstStyle/>
          <a:p>
            <a:r>
              <a:rPr lang="de-CH" dirty="0" smtClean="0"/>
              <a:t> </a:t>
            </a:r>
            <a:endParaRPr lang="de-CH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34" y="1071546"/>
            <a:ext cx="3963480" cy="151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>
                <a:solidFill>
                  <a:srgbClr val="008080"/>
                </a:solidFill>
              </a:rPr>
              <a:t>Montage</a:t>
            </a:r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95300" y="1600201"/>
            <a:ext cx="8915400" cy="30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2075" indent="-92075">
              <a:buClr>
                <a:srgbClr val="5BB19D"/>
              </a:buClr>
            </a:pPr>
            <a:r>
              <a:rPr lang="de-DE" sz="1800" dirty="0" smtClean="0"/>
              <a:t> Vibrationsschweissen und</a:t>
            </a:r>
            <a:r>
              <a:rPr lang="de-DE" sz="1800" b="0" dirty="0" smtClean="0"/>
              <a:t> Ultraschallschweissen</a:t>
            </a:r>
          </a:p>
          <a:p>
            <a:pPr marL="92075" indent="-92075">
              <a:buClr>
                <a:srgbClr val="5BB19D"/>
              </a:buClr>
            </a:pPr>
            <a:r>
              <a:rPr lang="de-DE" sz="1800" dirty="0"/>
              <a:t> </a:t>
            </a:r>
            <a:r>
              <a:rPr lang="de-DE" sz="1800" dirty="0" smtClean="0"/>
              <a:t>Kleben</a:t>
            </a:r>
          </a:p>
          <a:p>
            <a:pPr marL="92075" indent="-92075">
              <a:buClr>
                <a:srgbClr val="5BB19D"/>
              </a:buClr>
            </a:pPr>
            <a:r>
              <a:rPr lang="de-DE" sz="1800" dirty="0" smtClean="0"/>
              <a:t> Einbetten von Gewindeeinsätzen</a:t>
            </a:r>
          </a:p>
          <a:p>
            <a:pPr marL="92075" indent="-92075">
              <a:buClr>
                <a:srgbClr val="5BB19D"/>
              </a:buClr>
            </a:pPr>
            <a:r>
              <a:rPr lang="de-DE" sz="1800" dirty="0"/>
              <a:t> </a:t>
            </a:r>
            <a:r>
              <a:rPr lang="de-DE" sz="1800" dirty="0" smtClean="0"/>
              <a:t>Montage von Hand bis hin zu automatisierten </a:t>
            </a:r>
            <a:r>
              <a:rPr lang="de-DE" sz="1800" dirty="0"/>
              <a:t>F</a:t>
            </a:r>
            <a:r>
              <a:rPr lang="de-DE" sz="1800" dirty="0" smtClean="0"/>
              <a:t>ertigungsinseln</a:t>
            </a:r>
          </a:p>
          <a:p>
            <a:pPr marL="92075" indent="-92075">
              <a:buClr>
                <a:srgbClr val="5BB19D"/>
              </a:buClr>
            </a:pPr>
            <a:r>
              <a:rPr lang="de-DE" sz="1800" dirty="0"/>
              <a:t> </a:t>
            </a:r>
            <a:r>
              <a:rPr lang="de-DE" sz="1800" dirty="0" smtClean="0"/>
              <a:t>Montage und Aufbringen von Dichtungen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dirty="0" smtClean="0"/>
              <a:t> Montage von Bedienelementen und Baugruppen</a:t>
            </a:r>
          </a:p>
          <a:p>
            <a:pPr marL="92075" indent="-92075">
              <a:buClr>
                <a:srgbClr val="5BB19D"/>
              </a:buClr>
            </a:pPr>
            <a:r>
              <a:rPr lang="de-DE" sz="1800" dirty="0" smtClean="0"/>
              <a:t> Montage von Zukaufteilen</a:t>
            </a:r>
          </a:p>
          <a:p>
            <a:pPr marL="92075" indent="-92075">
              <a:buClr>
                <a:srgbClr val="5BB19D"/>
              </a:buClr>
            </a:pPr>
            <a:r>
              <a:rPr lang="de-DE" sz="1800" dirty="0" smtClean="0"/>
              <a:t> Funktionsprüfungen</a:t>
            </a:r>
          </a:p>
          <a:p>
            <a:pPr marL="92075" indent="-92075">
              <a:buClr>
                <a:srgbClr val="5BB19D"/>
              </a:buClr>
            </a:pPr>
            <a:r>
              <a:rPr lang="de-DE" sz="1800" dirty="0" smtClean="0"/>
              <a:t> Verpacken in Verkaufsverpackungen </a:t>
            </a:r>
            <a:endParaRPr lang="de-DE" sz="1800" b="0" dirty="0"/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/>
          <a:srcRect l="3645" t="5351" r="3645" b="3568"/>
          <a:stretch>
            <a:fillRect/>
          </a:stretch>
        </p:blipFill>
        <p:spPr bwMode="auto">
          <a:xfrm>
            <a:off x="5310190" y="4857760"/>
            <a:ext cx="1536509" cy="1433345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10" name="Grafik 9" descr="Gysi Bilder 6 01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966" y="4857760"/>
            <a:ext cx="2143140" cy="1433580"/>
          </a:xfrm>
          <a:prstGeom prst="rect">
            <a:avLst/>
          </a:prstGeom>
          <a:ln w="12700">
            <a:solidFill>
              <a:srgbClr val="008080"/>
            </a:solidFill>
          </a:ln>
        </p:spPr>
      </p:pic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>
          <a:xfrm>
            <a:off x="560512" y="6356351"/>
            <a:ext cx="2246188" cy="365125"/>
          </a:xfrm>
        </p:spPr>
        <p:txBody>
          <a:bodyPr/>
          <a:lstStyle/>
          <a:p>
            <a:r>
              <a:rPr lang="de-DE" dirty="0" smtClean="0">
                <a:solidFill>
                  <a:srgbClr val="008080"/>
                </a:solidFill>
              </a:rPr>
              <a:t>05</a:t>
            </a:r>
            <a:r>
              <a:rPr lang="de-DE" dirty="0" smtClean="0">
                <a:solidFill>
                  <a:srgbClr val="008080"/>
                </a:solidFill>
              </a:rPr>
              <a:t>.03.2018</a:t>
            </a:r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B76001-289C-4122-B96C-188BD119F8B3}" type="slidenum">
              <a:rPr lang="de-CH" smtClean="0">
                <a:solidFill>
                  <a:srgbClr val="008080"/>
                </a:solidFill>
              </a:rPr>
              <a:pPr/>
              <a:t>10</a:t>
            </a:fld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b="1" dirty="0" smtClean="0">
                <a:solidFill>
                  <a:srgbClr val="008080"/>
                </a:solidFill>
              </a:rPr>
              <a:t>R. Gysi AG </a:t>
            </a:r>
            <a:r>
              <a:rPr lang="de-CH" dirty="0" smtClean="0">
                <a:solidFill>
                  <a:srgbClr val="008080"/>
                </a:solidFill>
              </a:rPr>
              <a:t>| </a:t>
            </a:r>
            <a:r>
              <a:rPr lang="de-CH" dirty="0" err="1" smtClean="0">
                <a:solidFill>
                  <a:srgbClr val="008080"/>
                </a:solidFill>
              </a:rPr>
              <a:t>Murgenthalerstrasse</a:t>
            </a:r>
            <a:r>
              <a:rPr lang="de-CH" dirty="0" smtClean="0">
                <a:solidFill>
                  <a:srgbClr val="008080"/>
                </a:solidFill>
              </a:rPr>
              <a:t> 46 | CH-4628 </a:t>
            </a:r>
            <a:r>
              <a:rPr lang="de-CH" dirty="0" err="1" smtClean="0">
                <a:solidFill>
                  <a:srgbClr val="008080"/>
                </a:solidFill>
              </a:rPr>
              <a:t>Wolfwil</a:t>
            </a:r>
            <a:endParaRPr lang="de-CH" dirty="0" smtClean="0">
              <a:solidFill>
                <a:srgbClr val="008080"/>
              </a:solidFill>
            </a:endParaRPr>
          </a:p>
          <a:p>
            <a:r>
              <a:rPr lang="de-CH" dirty="0" smtClean="0">
                <a:solidFill>
                  <a:srgbClr val="008080"/>
                </a:solidFill>
              </a:rPr>
              <a:t>Telefon +41 (0) 62 917 20 20 | Fax +41 (0) 62 917 20 30</a:t>
            </a:r>
            <a:endParaRPr lang="de-CH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96228" y="2285992"/>
            <a:ext cx="8915400" cy="158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2075" indent="-92075" algn="ctr">
              <a:buClr>
                <a:srgbClr val="5BB19D"/>
              </a:buClr>
              <a:buNone/>
            </a:pPr>
            <a:r>
              <a:rPr lang="de-DE" sz="4400" b="1" dirty="0" smtClean="0">
                <a:solidFill>
                  <a:srgbClr val="008080"/>
                </a:solidFill>
              </a:rPr>
              <a:t>Vielen Dank </a:t>
            </a:r>
          </a:p>
          <a:p>
            <a:pPr marL="92075" indent="-92075" algn="ctr">
              <a:buClr>
                <a:srgbClr val="5BB19D"/>
              </a:buClr>
              <a:buNone/>
            </a:pPr>
            <a:r>
              <a:rPr lang="de-DE" sz="4400" b="1" dirty="0" smtClean="0">
                <a:solidFill>
                  <a:srgbClr val="008080"/>
                </a:solidFill>
              </a:rPr>
              <a:t>für Ihre Aufmerksamkeit!</a:t>
            </a:r>
            <a:endParaRPr lang="de-DE" sz="4400" b="1" dirty="0">
              <a:solidFill>
                <a:srgbClr val="00808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60512" y="6356351"/>
            <a:ext cx="2246188" cy="365125"/>
          </a:xfrm>
        </p:spPr>
        <p:txBody>
          <a:bodyPr/>
          <a:lstStyle/>
          <a:p>
            <a:r>
              <a:rPr lang="de-DE" dirty="0" smtClean="0">
                <a:solidFill>
                  <a:srgbClr val="008080"/>
                </a:solidFill>
              </a:rPr>
              <a:t>05</a:t>
            </a:r>
            <a:r>
              <a:rPr lang="de-DE" dirty="0" smtClean="0">
                <a:solidFill>
                  <a:srgbClr val="008080"/>
                </a:solidFill>
              </a:rPr>
              <a:t>.03.2018</a:t>
            </a:r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B76001-289C-4122-B96C-188BD119F8B3}" type="slidenum">
              <a:rPr lang="de-CH" smtClean="0">
                <a:solidFill>
                  <a:srgbClr val="008080"/>
                </a:solidFill>
              </a:rPr>
              <a:pPr/>
              <a:t>11</a:t>
            </a:fld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b="1" dirty="0" smtClean="0">
                <a:solidFill>
                  <a:srgbClr val="008080"/>
                </a:solidFill>
              </a:rPr>
              <a:t>R. Gysi AG </a:t>
            </a:r>
            <a:r>
              <a:rPr lang="de-CH" dirty="0" smtClean="0">
                <a:solidFill>
                  <a:srgbClr val="008080"/>
                </a:solidFill>
              </a:rPr>
              <a:t>| </a:t>
            </a:r>
            <a:r>
              <a:rPr lang="de-CH" dirty="0" err="1" smtClean="0">
                <a:solidFill>
                  <a:srgbClr val="008080"/>
                </a:solidFill>
              </a:rPr>
              <a:t>Murgenthalerstrasse</a:t>
            </a:r>
            <a:r>
              <a:rPr lang="de-CH" dirty="0" smtClean="0">
                <a:solidFill>
                  <a:srgbClr val="008080"/>
                </a:solidFill>
              </a:rPr>
              <a:t> 46 | CH-4628 </a:t>
            </a:r>
            <a:r>
              <a:rPr lang="de-CH" dirty="0" err="1" smtClean="0">
                <a:solidFill>
                  <a:srgbClr val="008080"/>
                </a:solidFill>
              </a:rPr>
              <a:t>Wolfwil</a:t>
            </a:r>
            <a:endParaRPr lang="de-CH" dirty="0" smtClean="0">
              <a:solidFill>
                <a:srgbClr val="008080"/>
              </a:solidFill>
            </a:endParaRPr>
          </a:p>
          <a:p>
            <a:r>
              <a:rPr lang="de-CH" dirty="0" smtClean="0">
                <a:solidFill>
                  <a:srgbClr val="008080"/>
                </a:solidFill>
              </a:rPr>
              <a:t>Telefon +41 (0) 62 917 20 20 | Fax +41 (0) 62 917 20 30</a:t>
            </a:r>
            <a:endParaRPr lang="de-CH" dirty="0">
              <a:solidFill>
                <a:srgbClr val="008080"/>
              </a:solidFill>
            </a:endParaRPr>
          </a:p>
        </p:txBody>
      </p:sp>
      <p:pic>
        <p:nvPicPr>
          <p:cNvPr id="8" name="Grafik 7" descr="Drehknöp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0520" y="4857760"/>
            <a:ext cx="1440000" cy="1440000"/>
          </a:xfrm>
          <a:prstGeom prst="rect">
            <a:avLst/>
          </a:prstGeom>
          <a:ln w="12700">
            <a:solidFill>
              <a:srgbClr val="00808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3902" y="4857760"/>
            <a:ext cx="2164268" cy="1440000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>
                <a:solidFill>
                  <a:srgbClr val="008080"/>
                </a:solidFill>
              </a:rPr>
              <a:t>Ü</a:t>
            </a:r>
            <a:r>
              <a:rPr lang="de-CH" dirty="0" smtClean="0">
                <a:solidFill>
                  <a:srgbClr val="008080"/>
                </a:solidFill>
              </a:rPr>
              <a:t>bersicht</a:t>
            </a:r>
            <a:endParaRPr lang="de-CH" dirty="0">
              <a:solidFill>
                <a:srgbClr val="00808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268" y="3995933"/>
            <a:ext cx="4482696" cy="2289144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629096" y="1714488"/>
            <a:ext cx="3531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Unternehmen:</a:t>
            </a:r>
          </a:p>
          <a:p>
            <a:pPr>
              <a:buClr>
                <a:srgbClr val="48A3A0"/>
              </a:buClr>
              <a:buFont typeface="Arial" pitchFamily="34" charset="0"/>
              <a:buChar char="•"/>
            </a:pPr>
            <a:r>
              <a:rPr lang="de-CH" dirty="0" smtClean="0"/>
              <a:t> Gründung </a:t>
            </a:r>
            <a:r>
              <a:rPr lang="de-CH" dirty="0" smtClean="0"/>
              <a:t>1969</a:t>
            </a:r>
            <a:endParaRPr lang="de-CH" dirty="0" smtClean="0"/>
          </a:p>
          <a:p>
            <a:pPr>
              <a:buClr>
                <a:srgbClr val="48A3A0"/>
              </a:buClr>
              <a:buFont typeface="Arial" pitchFamily="34" charset="0"/>
              <a:buChar char="•"/>
            </a:pPr>
            <a:r>
              <a:rPr lang="de-CH" dirty="0" smtClean="0"/>
              <a:t> </a:t>
            </a:r>
            <a:r>
              <a:rPr lang="de-CH" dirty="0" smtClean="0"/>
              <a:t>22 </a:t>
            </a:r>
            <a:r>
              <a:rPr lang="de-CH" dirty="0" smtClean="0"/>
              <a:t>Mitarbeiter</a:t>
            </a:r>
          </a:p>
          <a:p>
            <a:pPr>
              <a:buClr>
                <a:srgbClr val="48A3A0"/>
              </a:buClr>
              <a:buFont typeface="Arial" pitchFamily="34" charset="0"/>
              <a:buChar char="•"/>
            </a:pPr>
            <a:r>
              <a:rPr lang="de-CH" dirty="0" smtClean="0"/>
              <a:t> </a:t>
            </a:r>
            <a:r>
              <a:rPr lang="de-CH" dirty="0" smtClean="0"/>
              <a:t>30 </a:t>
            </a:r>
            <a:r>
              <a:rPr lang="de-CH" dirty="0" smtClean="0"/>
              <a:t>Spritzgussmaschinen</a:t>
            </a:r>
          </a:p>
          <a:p>
            <a:pPr>
              <a:buClr>
                <a:srgbClr val="48A3A0"/>
              </a:buClr>
              <a:buFont typeface="Arial" pitchFamily="34" charset="0"/>
              <a:buChar char="•"/>
            </a:pPr>
            <a:r>
              <a:rPr lang="de-CH" dirty="0" smtClean="0"/>
              <a:t> QM-System SN EN ISO </a:t>
            </a:r>
            <a:r>
              <a:rPr lang="de-CH" dirty="0" smtClean="0"/>
              <a:t>9001:2015</a:t>
            </a:r>
          </a:p>
          <a:p>
            <a:pPr>
              <a:buClr>
                <a:srgbClr val="48A3A0"/>
              </a:buClr>
            </a:pPr>
            <a:r>
              <a:rPr lang="de-CH" dirty="0" smtClean="0"/>
              <a:t>   in Arbeit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4595810" y="1717399"/>
            <a:ext cx="47149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Tätigkeitsbereich:</a:t>
            </a:r>
          </a:p>
          <a:p>
            <a:pPr>
              <a:buClr>
                <a:srgbClr val="48A3A0"/>
              </a:buClr>
              <a:buFont typeface="Arial" pitchFamily="34" charset="0"/>
              <a:buChar char="•"/>
            </a:pPr>
            <a:r>
              <a:rPr lang="de-CH" dirty="0" smtClean="0"/>
              <a:t> Kunststoffspritzguss auf hohem Niveau</a:t>
            </a:r>
          </a:p>
          <a:p>
            <a:pPr>
              <a:buClr>
                <a:srgbClr val="48A3A0"/>
              </a:buClr>
              <a:buFont typeface="Arial" pitchFamily="34" charset="0"/>
              <a:buChar char="•"/>
            </a:pPr>
            <a:r>
              <a:rPr lang="de-CH" dirty="0" smtClean="0"/>
              <a:t> Oberflächentechnik</a:t>
            </a:r>
          </a:p>
          <a:p>
            <a:pPr>
              <a:buClr>
                <a:srgbClr val="48A3A0"/>
              </a:buClr>
              <a:buFont typeface="Arial" pitchFamily="34" charset="0"/>
              <a:buChar char="•"/>
            </a:pPr>
            <a:r>
              <a:rPr lang="de-CH" dirty="0" smtClean="0"/>
              <a:t> Weiterverarbeitung zu Baugruppen</a:t>
            </a:r>
          </a:p>
          <a:p>
            <a:pPr>
              <a:buClr>
                <a:srgbClr val="48A3A0"/>
              </a:buClr>
              <a:buFont typeface="Arial" pitchFamily="34" charset="0"/>
              <a:buChar char="•"/>
            </a:pPr>
            <a:r>
              <a:rPr lang="de-CH" dirty="0" smtClean="0"/>
              <a:t> Betriebseigener Formenbau </a:t>
            </a:r>
          </a:p>
          <a:p>
            <a:pPr>
              <a:buClr>
                <a:srgbClr val="48A3A0"/>
              </a:buClr>
              <a:buFont typeface="Arial" pitchFamily="34" charset="0"/>
              <a:buChar char="•"/>
            </a:pPr>
            <a:r>
              <a:rPr lang="de-CH" dirty="0" smtClean="0"/>
              <a:t> Lieferungen </a:t>
            </a:r>
            <a:r>
              <a:rPr lang="de-CH" dirty="0" smtClean="0"/>
              <a:t>aus </a:t>
            </a:r>
            <a:r>
              <a:rPr lang="de-CH" dirty="0" smtClean="0"/>
              <a:t>der Schweiz in die ganze Welt</a:t>
            </a:r>
          </a:p>
          <a:p>
            <a:pPr>
              <a:buClr>
                <a:srgbClr val="48A3A0"/>
              </a:buClr>
              <a:buFont typeface="Arial" pitchFamily="34" charset="0"/>
              <a:buChar char="•"/>
            </a:pP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626186" y="3714752"/>
            <a:ext cx="4429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Branchenspiegel:</a:t>
            </a:r>
          </a:p>
          <a:p>
            <a:pPr>
              <a:buClr>
                <a:srgbClr val="48A3A0"/>
              </a:buClr>
              <a:buFont typeface="Arial" pitchFamily="34" charset="0"/>
              <a:buChar char="•"/>
            </a:pPr>
            <a:r>
              <a:rPr lang="de-CH" dirty="0" smtClean="0"/>
              <a:t> Elektrotechnik und Elektronik</a:t>
            </a:r>
          </a:p>
          <a:p>
            <a:pPr>
              <a:buClr>
                <a:srgbClr val="48A3A0"/>
              </a:buClr>
              <a:buFont typeface="Arial" pitchFamily="34" charset="0"/>
              <a:buChar char="•"/>
            </a:pPr>
            <a:r>
              <a:rPr lang="de-CH" dirty="0" smtClean="0"/>
              <a:t> Baunebenindustrie</a:t>
            </a:r>
          </a:p>
          <a:p>
            <a:pPr>
              <a:buClr>
                <a:srgbClr val="48A3A0"/>
              </a:buClr>
              <a:buFont typeface="Arial" pitchFamily="34" charset="0"/>
              <a:buChar char="•"/>
            </a:pPr>
            <a:r>
              <a:rPr lang="de-CH" dirty="0" smtClean="0"/>
              <a:t> Küchen- und Haushaltsgeräte</a:t>
            </a:r>
          </a:p>
          <a:p>
            <a:pPr>
              <a:buClr>
                <a:srgbClr val="48A3A0"/>
              </a:buClr>
              <a:buFont typeface="Arial" pitchFamily="34" charset="0"/>
              <a:buChar char="•"/>
            </a:pPr>
            <a:r>
              <a:rPr lang="de-CH" dirty="0" smtClean="0"/>
              <a:t> Elektro-Handwerkzeuge</a:t>
            </a:r>
          </a:p>
          <a:p>
            <a:pPr>
              <a:buClr>
                <a:srgbClr val="48A3A0"/>
              </a:buCl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Verfahrenstechnik</a:t>
            </a:r>
          </a:p>
          <a:p>
            <a:pPr>
              <a:buClr>
                <a:srgbClr val="48A3A0"/>
              </a:buClr>
              <a:buFont typeface="Arial" pitchFamily="34" charset="0"/>
              <a:buChar char="•"/>
            </a:pPr>
            <a:r>
              <a:rPr lang="de-CH" dirty="0" smtClean="0"/>
              <a:t> Maschinenbau</a:t>
            </a:r>
          </a:p>
          <a:p>
            <a:pPr>
              <a:buClr>
                <a:srgbClr val="48A3A0"/>
              </a:buClr>
              <a:buFont typeface="Arial" pitchFamily="34" charset="0"/>
              <a:buChar char="•"/>
            </a:pPr>
            <a:r>
              <a:rPr lang="de-CH" dirty="0"/>
              <a:t> </a:t>
            </a:r>
            <a:r>
              <a:rPr lang="de-CH" dirty="0" smtClean="0"/>
              <a:t>Medizintechnik</a:t>
            </a:r>
          </a:p>
          <a:p>
            <a:pPr>
              <a:buClr>
                <a:srgbClr val="48A3A0"/>
              </a:buClr>
              <a:buFont typeface="Arial" pitchFamily="34" charset="0"/>
              <a:buChar char="•"/>
            </a:pPr>
            <a:r>
              <a:rPr lang="de-CH" dirty="0" smtClean="0"/>
              <a:t> Automobilindustrie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704528" y="6356351"/>
            <a:ext cx="2102172" cy="365125"/>
          </a:xfrm>
        </p:spPr>
        <p:txBody>
          <a:bodyPr/>
          <a:lstStyle/>
          <a:p>
            <a:r>
              <a:rPr lang="de-DE" dirty="0" smtClean="0">
                <a:solidFill>
                  <a:srgbClr val="008080"/>
                </a:solidFill>
              </a:rPr>
              <a:t>05</a:t>
            </a:r>
            <a:r>
              <a:rPr lang="de-DE" dirty="0" smtClean="0">
                <a:solidFill>
                  <a:srgbClr val="008080"/>
                </a:solidFill>
              </a:rPr>
              <a:t>.03.2018</a:t>
            </a:r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B76001-289C-4122-B96C-188BD119F8B3}" type="slidenum">
              <a:rPr lang="de-CH" smtClean="0">
                <a:solidFill>
                  <a:srgbClr val="008080"/>
                </a:solidFill>
              </a:rPr>
              <a:pPr/>
              <a:t>2</a:t>
            </a:fld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b="1" dirty="0" smtClean="0">
                <a:solidFill>
                  <a:srgbClr val="008080"/>
                </a:solidFill>
              </a:rPr>
              <a:t>R. Gysi AG </a:t>
            </a:r>
            <a:r>
              <a:rPr lang="de-CH" dirty="0" smtClean="0">
                <a:solidFill>
                  <a:srgbClr val="008080"/>
                </a:solidFill>
              </a:rPr>
              <a:t>| </a:t>
            </a:r>
            <a:r>
              <a:rPr lang="de-CH" dirty="0" err="1" smtClean="0">
                <a:solidFill>
                  <a:srgbClr val="008080"/>
                </a:solidFill>
              </a:rPr>
              <a:t>Murgenthalerstrasse</a:t>
            </a:r>
            <a:r>
              <a:rPr lang="de-CH" dirty="0" smtClean="0">
                <a:solidFill>
                  <a:srgbClr val="008080"/>
                </a:solidFill>
              </a:rPr>
              <a:t> 46 | CH-4628 </a:t>
            </a:r>
            <a:r>
              <a:rPr lang="de-CH" dirty="0" err="1" smtClean="0">
                <a:solidFill>
                  <a:srgbClr val="008080"/>
                </a:solidFill>
              </a:rPr>
              <a:t>Wolfwil</a:t>
            </a:r>
            <a:endParaRPr lang="de-CH" dirty="0" smtClean="0">
              <a:solidFill>
                <a:srgbClr val="008080"/>
              </a:solidFill>
            </a:endParaRPr>
          </a:p>
          <a:p>
            <a:r>
              <a:rPr lang="de-CH" dirty="0" smtClean="0">
                <a:solidFill>
                  <a:srgbClr val="008080"/>
                </a:solidFill>
              </a:rPr>
              <a:t>Telefon +41 (0) 62 917 20 20 | Fax +41 (0) 62 917 20 30</a:t>
            </a:r>
            <a:endParaRPr lang="de-CH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>
                <a:solidFill>
                  <a:srgbClr val="008080"/>
                </a:solidFill>
              </a:rPr>
              <a:t>Qualitätssicherung</a:t>
            </a:r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95300" y="1600201"/>
            <a:ext cx="8915400" cy="354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buClr>
                <a:srgbClr val="EAEC5E"/>
              </a:buClr>
              <a:buNone/>
            </a:pPr>
            <a:r>
              <a:rPr lang="de-DE" sz="1800" b="1" dirty="0" smtClean="0"/>
              <a:t>Qualitätsmanagementsystem  nach SN </a:t>
            </a:r>
            <a:r>
              <a:rPr lang="de-DE" sz="1800" b="1" dirty="0"/>
              <a:t>EN ISO </a:t>
            </a:r>
            <a:r>
              <a:rPr lang="de-DE" sz="1800" b="1" dirty="0" smtClean="0"/>
              <a:t>9001:2008 </a:t>
            </a:r>
            <a:endParaRPr lang="de-DE" sz="1800" b="1" dirty="0"/>
          </a:p>
          <a:p>
            <a:pPr marL="92075" indent="-92075">
              <a:buClr>
                <a:srgbClr val="48A3A0"/>
              </a:buClr>
            </a:pPr>
            <a:r>
              <a:rPr lang="de-DE" sz="1800" dirty="0"/>
              <a:t> </a:t>
            </a:r>
            <a:r>
              <a:rPr lang="de-DE" sz="1800" dirty="0" smtClean="0"/>
              <a:t>Messlabor für optische und taktile 3D-Messungen</a:t>
            </a:r>
            <a:endParaRPr lang="de-DE" sz="1800" b="0" dirty="0" smtClean="0"/>
          </a:p>
          <a:p>
            <a:pPr marL="92075" indent="-92075">
              <a:buClr>
                <a:srgbClr val="48A3A0"/>
              </a:buClr>
            </a:pPr>
            <a:r>
              <a:rPr lang="de-DE" sz="1800" b="0" dirty="0" smtClean="0"/>
              <a:t> Verwendung von produktspezifischen Mess- und Prüfvorrichtungen</a:t>
            </a:r>
          </a:p>
          <a:p>
            <a:pPr marL="92075" indent="-92075">
              <a:buClr>
                <a:srgbClr val="5BB19D"/>
              </a:buClr>
              <a:buNone/>
            </a:pPr>
            <a:endParaRPr lang="de-DE" sz="1000" b="0" dirty="0" smtClean="0"/>
          </a:p>
          <a:p>
            <a:pPr marL="92075" indent="-92075">
              <a:buClr>
                <a:srgbClr val="5BB19D"/>
              </a:buClr>
              <a:buNone/>
            </a:pPr>
            <a:r>
              <a:rPr lang="de-DE" sz="1800" b="1" dirty="0" smtClean="0"/>
              <a:t>Leistungen:</a:t>
            </a:r>
            <a:r>
              <a:rPr lang="de-DE" sz="1800" b="0" dirty="0" smtClean="0"/>
              <a:t> 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b="0" dirty="0" smtClean="0"/>
              <a:t> Werkstoffprüfungen</a:t>
            </a:r>
            <a:endParaRPr lang="de-DE" sz="1800" b="0" dirty="0"/>
          </a:p>
          <a:p>
            <a:pPr marL="92075" indent="-92075">
              <a:buClr>
                <a:srgbClr val="48A3A0"/>
              </a:buClr>
            </a:pPr>
            <a:r>
              <a:rPr lang="de-DE" sz="1800" b="0" dirty="0" smtClean="0"/>
              <a:t> Materialprüfzeugnis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dirty="0"/>
              <a:t> </a:t>
            </a:r>
            <a:r>
              <a:rPr lang="de-DE" sz="1800" dirty="0" smtClean="0"/>
              <a:t>Erstmusterprüfbericht bei der Herstellung von Erstmustern</a:t>
            </a:r>
            <a:endParaRPr lang="de-DE" sz="1800" b="0" dirty="0" smtClean="0"/>
          </a:p>
          <a:p>
            <a:pPr marL="92075" indent="-92075">
              <a:buClr>
                <a:srgbClr val="48A3A0"/>
              </a:buClr>
            </a:pPr>
            <a:r>
              <a:rPr lang="de-DE" sz="1800" b="0" dirty="0" smtClean="0"/>
              <a:t> IPC bei der Herstellung der Teile (nach Kundenanforderung)</a:t>
            </a:r>
            <a:endParaRPr lang="de-DE" sz="1800" b="0" dirty="0"/>
          </a:p>
          <a:p>
            <a:pPr marL="92075" indent="-92075">
              <a:buClr>
                <a:srgbClr val="48A3A0"/>
              </a:buClr>
            </a:pPr>
            <a:r>
              <a:rPr lang="de-DE" sz="1800" b="0" dirty="0"/>
              <a:t> </a:t>
            </a:r>
            <a:r>
              <a:rPr lang="de-DE" sz="1800" dirty="0" smtClean="0"/>
              <a:t>Chargen-Rückverfolgung (nach Kundenanforderung)</a:t>
            </a:r>
            <a:endParaRPr lang="de-DE" sz="1800" b="0" dirty="0"/>
          </a:p>
          <a:p>
            <a:pPr marL="92075" indent="-92075">
              <a:buClr>
                <a:srgbClr val="5BB19D"/>
              </a:buClr>
              <a:buNone/>
            </a:pPr>
            <a:endParaRPr lang="de-DE" sz="1800" b="0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>
          <a:xfrm>
            <a:off x="632520" y="6356351"/>
            <a:ext cx="2174180" cy="365125"/>
          </a:xfrm>
        </p:spPr>
        <p:txBody>
          <a:bodyPr/>
          <a:lstStyle/>
          <a:p>
            <a:r>
              <a:rPr lang="de-DE" dirty="0" smtClean="0">
                <a:solidFill>
                  <a:srgbClr val="008080"/>
                </a:solidFill>
              </a:rPr>
              <a:t>05</a:t>
            </a:r>
            <a:r>
              <a:rPr lang="de-DE" dirty="0" smtClean="0">
                <a:solidFill>
                  <a:srgbClr val="008080"/>
                </a:solidFill>
              </a:rPr>
              <a:t>.03.2018</a:t>
            </a:r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B76001-289C-4122-B96C-188BD119F8B3}" type="slidenum">
              <a:rPr lang="de-CH" smtClean="0">
                <a:solidFill>
                  <a:srgbClr val="008080"/>
                </a:solidFill>
              </a:rPr>
              <a:pPr/>
              <a:t>3</a:t>
            </a:fld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b="1" dirty="0" smtClean="0">
                <a:solidFill>
                  <a:srgbClr val="008080"/>
                </a:solidFill>
              </a:rPr>
              <a:t>R. Gysi AG </a:t>
            </a:r>
            <a:r>
              <a:rPr lang="de-CH" dirty="0" smtClean="0">
                <a:solidFill>
                  <a:srgbClr val="008080"/>
                </a:solidFill>
              </a:rPr>
              <a:t>| </a:t>
            </a:r>
            <a:r>
              <a:rPr lang="de-CH" dirty="0" err="1" smtClean="0">
                <a:solidFill>
                  <a:srgbClr val="008080"/>
                </a:solidFill>
              </a:rPr>
              <a:t>Murgenthalerstrasse</a:t>
            </a:r>
            <a:r>
              <a:rPr lang="de-CH" dirty="0" smtClean="0">
                <a:solidFill>
                  <a:srgbClr val="008080"/>
                </a:solidFill>
              </a:rPr>
              <a:t> 46 | CH-4628 </a:t>
            </a:r>
            <a:r>
              <a:rPr lang="de-CH" dirty="0" err="1" smtClean="0">
                <a:solidFill>
                  <a:srgbClr val="008080"/>
                </a:solidFill>
              </a:rPr>
              <a:t>Wolfwil</a:t>
            </a:r>
            <a:endParaRPr lang="de-CH" dirty="0" smtClean="0">
              <a:solidFill>
                <a:srgbClr val="008080"/>
              </a:solidFill>
            </a:endParaRPr>
          </a:p>
          <a:p>
            <a:r>
              <a:rPr lang="de-CH" dirty="0" smtClean="0">
                <a:solidFill>
                  <a:srgbClr val="008080"/>
                </a:solidFill>
              </a:rPr>
              <a:t>Telefon +41 (0) 62 917 20 20 | Fax +41 (0) 62 917 20 30</a:t>
            </a:r>
            <a:endParaRPr lang="de-CH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0922" y="3357563"/>
            <a:ext cx="300511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>
                <a:solidFill>
                  <a:srgbClr val="008080"/>
                </a:solidFill>
              </a:rPr>
              <a:t>Entwicklung</a:t>
            </a:r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10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95300" y="1600201"/>
            <a:ext cx="8915400" cy="491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20000"/>
              </a:spcBef>
              <a:buClr>
                <a:srgbClr val="EAEC5E"/>
              </a:buClr>
              <a:buNone/>
            </a:pPr>
            <a:r>
              <a:rPr lang="de-DE" sz="1800" b="1" dirty="0" smtClean="0"/>
              <a:t>Beratung:</a:t>
            </a:r>
            <a:r>
              <a:rPr lang="de-DE" sz="1800" b="0" dirty="0" smtClean="0"/>
              <a:t> 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dirty="0" smtClean="0"/>
              <a:t> Beratung in Fertigungs- und Werkstofftechnik</a:t>
            </a:r>
            <a:endParaRPr lang="de-DE" sz="1800" b="0" dirty="0" smtClean="0"/>
          </a:p>
          <a:p>
            <a:pPr marL="92075" indent="-92075">
              <a:buClr>
                <a:srgbClr val="48A3A0"/>
              </a:buClr>
            </a:pPr>
            <a:r>
              <a:rPr lang="de-DE" sz="1800" b="0" dirty="0" smtClean="0"/>
              <a:t> Konstruktionsberatung</a:t>
            </a:r>
          </a:p>
          <a:p>
            <a:pPr marL="92075" indent="-92075">
              <a:buClr>
                <a:srgbClr val="5BB19D"/>
              </a:buClr>
              <a:buNone/>
            </a:pPr>
            <a:endParaRPr lang="de-DE" sz="800" b="0" dirty="0" smtClean="0"/>
          </a:p>
          <a:p>
            <a:pPr marL="92075" indent="-92075">
              <a:buClr>
                <a:srgbClr val="5BB19D"/>
              </a:buClr>
              <a:buNone/>
            </a:pPr>
            <a:r>
              <a:rPr lang="de-DE" sz="1800" b="1" dirty="0" smtClean="0"/>
              <a:t>Bauteilentwicklung: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b="0" dirty="0" smtClean="0"/>
              <a:t> Konstruktion von Einzelteilen und kompletten Baugruppen, inklusive Zukaufteilen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b="0" dirty="0" smtClean="0"/>
              <a:t> Bauteilauslegung mit FEM-Analysen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dirty="0" smtClean="0"/>
              <a:t> </a:t>
            </a:r>
            <a:r>
              <a:rPr lang="de-DE" sz="1800" dirty="0" err="1" smtClean="0"/>
              <a:t>Reologische</a:t>
            </a:r>
            <a:r>
              <a:rPr lang="de-DE" sz="1800" dirty="0" smtClean="0"/>
              <a:t> Bauteilauslegung mit Füllsimulationen</a:t>
            </a:r>
          </a:p>
          <a:p>
            <a:pPr marL="92075" indent="-92075">
              <a:buClr>
                <a:srgbClr val="5BB19D"/>
              </a:buClr>
              <a:buNone/>
            </a:pPr>
            <a:endParaRPr lang="de-DE" sz="800" dirty="0" smtClean="0"/>
          </a:p>
          <a:p>
            <a:pPr marL="92075" indent="-92075">
              <a:buClr>
                <a:srgbClr val="5BB19D"/>
              </a:buClr>
              <a:buNone/>
            </a:pPr>
            <a:r>
              <a:rPr lang="de-DE" sz="1800" b="1" dirty="0" smtClean="0"/>
              <a:t>Projektmanagement:</a:t>
            </a:r>
            <a:endParaRPr lang="de-DE" sz="1800" b="1" dirty="0"/>
          </a:p>
          <a:p>
            <a:pPr marL="92075" indent="-92075">
              <a:buClr>
                <a:srgbClr val="48A3A0"/>
              </a:buClr>
            </a:pPr>
            <a:r>
              <a:rPr lang="de-DE" sz="1800" b="0" dirty="0" smtClean="0"/>
              <a:t> Koordination aller Arbeitspakete bis zum Serienanlauf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b="0" dirty="0" smtClean="0"/>
              <a:t> Kreativität, technisches und wirtschaftliches Verständnis</a:t>
            </a:r>
          </a:p>
          <a:p>
            <a:pPr marL="92075" indent="-92075">
              <a:buClr>
                <a:srgbClr val="5BB19D"/>
              </a:buClr>
              <a:buNone/>
            </a:pPr>
            <a:endParaRPr lang="de-DE" sz="800" dirty="0" smtClean="0"/>
          </a:p>
          <a:p>
            <a:pPr marL="92075" indent="-92075">
              <a:buClr>
                <a:srgbClr val="5BB19D"/>
              </a:buClr>
              <a:buNone/>
            </a:pPr>
            <a:r>
              <a:rPr lang="de-DE" sz="1800" b="1" dirty="0" smtClean="0"/>
              <a:t>Supply Chain Management:  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dirty="0"/>
              <a:t> </a:t>
            </a:r>
            <a:r>
              <a:rPr lang="de-DE" sz="1800" dirty="0" smtClean="0"/>
              <a:t>Beschaffung von Zukaufteilen und Montageteilen für Baugruppen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b="0" dirty="0" smtClean="0"/>
              <a:t> Unterstützung bei der Entwicklung von Verpackungen</a:t>
            </a:r>
            <a:endParaRPr lang="de-DE" sz="1800" b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32520" y="6356351"/>
            <a:ext cx="2174180" cy="365125"/>
          </a:xfrm>
        </p:spPr>
        <p:txBody>
          <a:bodyPr/>
          <a:lstStyle/>
          <a:p>
            <a:r>
              <a:rPr lang="de-DE" dirty="0" smtClean="0">
                <a:solidFill>
                  <a:srgbClr val="008080"/>
                </a:solidFill>
              </a:rPr>
              <a:t>05.03.2018</a:t>
            </a:r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B76001-289C-4122-B96C-188BD119F8B3}" type="slidenum">
              <a:rPr lang="de-CH" smtClean="0">
                <a:solidFill>
                  <a:srgbClr val="008080"/>
                </a:solidFill>
              </a:rPr>
              <a:pPr/>
              <a:t>4</a:t>
            </a:fld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b="1" dirty="0" smtClean="0">
                <a:solidFill>
                  <a:srgbClr val="008080"/>
                </a:solidFill>
              </a:rPr>
              <a:t>R. Gysi AG </a:t>
            </a:r>
            <a:r>
              <a:rPr lang="de-CH" dirty="0" smtClean="0">
                <a:solidFill>
                  <a:srgbClr val="008080"/>
                </a:solidFill>
              </a:rPr>
              <a:t>| </a:t>
            </a:r>
            <a:r>
              <a:rPr lang="de-CH" dirty="0" err="1" smtClean="0">
                <a:solidFill>
                  <a:srgbClr val="008080"/>
                </a:solidFill>
              </a:rPr>
              <a:t>Murgenthalerstrasse</a:t>
            </a:r>
            <a:r>
              <a:rPr lang="de-CH" dirty="0" smtClean="0">
                <a:solidFill>
                  <a:srgbClr val="008080"/>
                </a:solidFill>
              </a:rPr>
              <a:t> 46 | CH-4628 </a:t>
            </a:r>
            <a:r>
              <a:rPr lang="de-CH" dirty="0" err="1" smtClean="0">
                <a:solidFill>
                  <a:srgbClr val="008080"/>
                </a:solidFill>
              </a:rPr>
              <a:t>Wolfwil</a:t>
            </a:r>
            <a:endParaRPr lang="de-CH" dirty="0" smtClean="0">
              <a:solidFill>
                <a:srgbClr val="008080"/>
              </a:solidFill>
            </a:endParaRPr>
          </a:p>
          <a:p>
            <a:r>
              <a:rPr lang="de-CH" dirty="0" smtClean="0">
                <a:solidFill>
                  <a:srgbClr val="008080"/>
                </a:solidFill>
              </a:rPr>
              <a:t>Telefon +41 (0) 62 917 20 20 | Fax +41 (0) 62 917 20 30</a:t>
            </a:r>
            <a:endParaRPr lang="de-CH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>
                <a:solidFill>
                  <a:srgbClr val="008080"/>
                </a:solidFill>
              </a:rPr>
              <a:t>Formenbau</a:t>
            </a:r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95300" y="1600201"/>
            <a:ext cx="8915400" cy="336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2075" indent="-92075">
              <a:buClr>
                <a:srgbClr val="5BB19D"/>
              </a:buClr>
              <a:buNone/>
            </a:pPr>
            <a:r>
              <a:rPr lang="de-DE" sz="1800" b="1" dirty="0" smtClean="0"/>
              <a:t>Betriebseigener Formenbau: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b="0" dirty="0" smtClean="0"/>
              <a:t> CAD/CAM-Systeme Unigraphics und Mastercam</a:t>
            </a:r>
            <a:endParaRPr lang="de-DE" sz="1800" b="0" dirty="0"/>
          </a:p>
          <a:p>
            <a:pPr marL="92075" indent="-92075">
              <a:buClr>
                <a:srgbClr val="48A3A0"/>
              </a:buClr>
            </a:pPr>
            <a:r>
              <a:rPr lang="de-DE" sz="1800" b="0" dirty="0" smtClean="0"/>
              <a:t> Moderne Bearbeitungszentren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dirty="0" smtClean="0"/>
              <a:t> Kompetente Beratung und auf die Kundenbedürfnisse abgestimmte Formkonzepte</a:t>
            </a:r>
            <a:endParaRPr lang="de-DE" sz="1800" b="0" dirty="0" smtClean="0"/>
          </a:p>
          <a:p>
            <a:pPr marL="92075" indent="-92075">
              <a:buClr>
                <a:srgbClr val="48A3A0"/>
              </a:buClr>
            </a:pPr>
            <a:r>
              <a:rPr lang="de-DE" sz="1800" b="0" dirty="0" smtClean="0"/>
              <a:t> Kurze Durchlaufzeiten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dirty="0" smtClean="0"/>
              <a:t> Produktionssicherheit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dirty="0"/>
              <a:t> </a:t>
            </a:r>
            <a:r>
              <a:rPr lang="de-DE" sz="1800" dirty="0" smtClean="0"/>
              <a:t>Wirtschaftlichkeit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dirty="0"/>
              <a:t> </a:t>
            </a:r>
            <a:r>
              <a:rPr lang="de-DE" sz="1800" dirty="0" smtClean="0"/>
              <a:t>Hohe Verfügbarkeit durch schnelle Reparatur im Schadensfall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dirty="0"/>
              <a:t> </a:t>
            </a:r>
            <a:r>
              <a:rPr lang="de-DE" sz="1800" dirty="0" smtClean="0"/>
              <a:t>Perfekte Kontrolle der Form nach der Produktion und </a:t>
            </a:r>
            <a:r>
              <a:rPr lang="de-DE" sz="1800" dirty="0"/>
              <a:t>K</a:t>
            </a:r>
            <a:r>
              <a:rPr lang="de-DE" sz="1800" b="0" dirty="0" smtClean="0"/>
              <a:t>onservierung vor der Lagerung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dirty="0"/>
              <a:t> </a:t>
            </a:r>
            <a:r>
              <a:rPr lang="de-DE" sz="1800" dirty="0" smtClean="0"/>
              <a:t>Internationale Beschaffung von Spritzgiessformen</a:t>
            </a:r>
            <a:endParaRPr lang="de-DE" sz="1800" b="0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>
          <a:xfrm>
            <a:off x="632520" y="6356351"/>
            <a:ext cx="2174180" cy="365125"/>
          </a:xfrm>
        </p:spPr>
        <p:txBody>
          <a:bodyPr/>
          <a:lstStyle/>
          <a:p>
            <a:r>
              <a:rPr lang="de-DE" dirty="0" smtClean="0">
                <a:solidFill>
                  <a:srgbClr val="008080"/>
                </a:solidFill>
              </a:rPr>
              <a:t>05.</a:t>
            </a:r>
            <a:r>
              <a:rPr lang="de-DE" dirty="0" smtClean="0">
                <a:solidFill>
                  <a:srgbClr val="008080"/>
                </a:solidFill>
              </a:rPr>
              <a:t>03.2018</a:t>
            </a:r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B76001-289C-4122-B96C-188BD119F8B3}" type="slidenum">
              <a:rPr lang="de-CH" smtClean="0">
                <a:solidFill>
                  <a:srgbClr val="008080"/>
                </a:solidFill>
              </a:rPr>
              <a:pPr/>
              <a:t>5</a:t>
            </a:fld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b="1" dirty="0" smtClean="0">
                <a:solidFill>
                  <a:srgbClr val="008080"/>
                </a:solidFill>
              </a:rPr>
              <a:t>R. Gysi AG </a:t>
            </a:r>
            <a:r>
              <a:rPr lang="de-CH" dirty="0" smtClean="0">
                <a:solidFill>
                  <a:srgbClr val="008080"/>
                </a:solidFill>
              </a:rPr>
              <a:t>| </a:t>
            </a:r>
            <a:r>
              <a:rPr lang="de-CH" dirty="0" err="1" smtClean="0">
                <a:solidFill>
                  <a:srgbClr val="008080"/>
                </a:solidFill>
              </a:rPr>
              <a:t>Murgenthalerstrasse</a:t>
            </a:r>
            <a:r>
              <a:rPr lang="de-CH" dirty="0" smtClean="0">
                <a:solidFill>
                  <a:srgbClr val="008080"/>
                </a:solidFill>
              </a:rPr>
              <a:t> 46 | CH-4628 </a:t>
            </a:r>
            <a:r>
              <a:rPr lang="de-CH" dirty="0" err="1" smtClean="0">
                <a:solidFill>
                  <a:srgbClr val="008080"/>
                </a:solidFill>
              </a:rPr>
              <a:t>Wolfwil</a:t>
            </a:r>
            <a:endParaRPr lang="de-CH" dirty="0" smtClean="0">
              <a:solidFill>
                <a:srgbClr val="008080"/>
              </a:solidFill>
            </a:endParaRPr>
          </a:p>
          <a:p>
            <a:r>
              <a:rPr lang="de-CH" dirty="0" smtClean="0">
                <a:solidFill>
                  <a:srgbClr val="008080"/>
                </a:solidFill>
              </a:rPr>
              <a:t>Telefon +41 (0) 62 917 20 20 | Fax +41 (0) 62 917 20 30</a:t>
            </a:r>
            <a:endParaRPr lang="de-CH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>
                <a:solidFill>
                  <a:srgbClr val="008080"/>
                </a:solidFill>
              </a:rPr>
              <a:t>2K-/3K-Spritzgiessen</a:t>
            </a:r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95300" y="1600201"/>
            <a:ext cx="8915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2075" indent="-92075">
              <a:buClr>
                <a:srgbClr val="5BB19D"/>
              </a:buClr>
              <a:buNone/>
            </a:pPr>
            <a:r>
              <a:rPr lang="de-DE" sz="1800" b="1" dirty="0" smtClean="0"/>
              <a:t>Vorteile von Mehrkomponentenspritzguss:</a:t>
            </a:r>
          </a:p>
          <a:p>
            <a:pPr marL="92075" indent="-92075">
              <a:buClr>
                <a:srgbClr val="5BB19D"/>
              </a:buClr>
            </a:pPr>
            <a:r>
              <a:rPr lang="de-DE" sz="1800" dirty="0" smtClean="0"/>
              <a:t> Gezielter Nutzen unterschiedlicher Materialeigenschaften und Farbeffekte</a:t>
            </a:r>
            <a:endParaRPr lang="de-DE" sz="1800" b="0" dirty="0" smtClean="0"/>
          </a:p>
          <a:p>
            <a:pPr marL="92075" indent="-92075">
              <a:buClr>
                <a:srgbClr val="5BB19D"/>
              </a:buClr>
            </a:pPr>
            <a:r>
              <a:rPr lang="de-DE" sz="1800" b="0" dirty="0" smtClean="0"/>
              <a:t> Kostenreduktion - multifunktionale Einzelteile </a:t>
            </a:r>
            <a:r>
              <a:rPr lang="de-DE" sz="1800" dirty="0" smtClean="0"/>
              <a:t>ersetzen Baugruppen</a:t>
            </a:r>
            <a:endParaRPr lang="de-DE" sz="1800" b="0" dirty="0" smtClean="0"/>
          </a:p>
          <a:p>
            <a:pPr marL="92075" indent="-92075">
              <a:buClr>
                <a:srgbClr val="48A3A0"/>
              </a:buClr>
            </a:pPr>
            <a:r>
              <a:rPr lang="de-DE" sz="1800" dirty="0"/>
              <a:t> </a:t>
            </a:r>
            <a:r>
              <a:rPr lang="de-DE" sz="1800" b="0" dirty="0" smtClean="0"/>
              <a:t>Aufwendige Bearbeitungsschritte wie Lackieren und Bedrucken können entfallen</a:t>
            </a:r>
          </a:p>
          <a:p>
            <a:pPr marL="92075" indent="-92075">
              <a:buClr>
                <a:srgbClr val="5BB19D"/>
              </a:buClr>
            </a:pPr>
            <a:r>
              <a:rPr lang="de-DE" sz="1800" dirty="0" smtClean="0"/>
              <a:t> Montagevorgänge und Verbindungstechniken werden vereinfacht</a:t>
            </a:r>
            <a:r>
              <a:rPr lang="de-DE" sz="1800" b="0" dirty="0" smtClean="0"/>
              <a:t>   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b="0" dirty="0" smtClean="0"/>
              <a:t> Dichteste Verbindungstechnologie zweier unterschiedlicher Materialien</a:t>
            </a:r>
            <a:endParaRPr lang="de-DE" sz="1800" b="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674404" y="4857760"/>
            <a:ext cx="8595705" cy="1446409"/>
            <a:chOff x="674404" y="4857760"/>
            <a:chExt cx="8595705" cy="144640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70980" y="4861264"/>
              <a:ext cx="1799129" cy="1442905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9188" y="4857760"/>
              <a:ext cx="2765977" cy="1445525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miter lim="800000"/>
              <a:headEnd/>
              <a:tailEnd/>
            </a:ln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67380" y="4857760"/>
              <a:ext cx="1793875" cy="1442743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4404" y="4857760"/>
              <a:ext cx="2183826" cy="1444371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miter lim="800000"/>
              <a:headEnd/>
              <a:tailEnd/>
            </a:ln>
          </p:spPr>
        </p:pic>
      </p:grp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632520" y="6356351"/>
            <a:ext cx="2174180" cy="365125"/>
          </a:xfrm>
        </p:spPr>
        <p:txBody>
          <a:bodyPr/>
          <a:lstStyle/>
          <a:p>
            <a:r>
              <a:rPr lang="de-DE" dirty="0" smtClean="0">
                <a:solidFill>
                  <a:srgbClr val="008080"/>
                </a:solidFill>
              </a:rPr>
              <a:t>05.03.</a:t>
            </a:r>
            <a:r>
              <a:rPr lang="de-DE" dirty="0" smtClean="0">
                <a:solidFill>
                  <a:srgbClr val="008080"/>
                </a:solidFill>
              </a:rPr>
              <a:t>2018</a:t>
            </a:r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B76001-289C-4122-B96C-188BD119F8B3}" type="slidenum">
              <a:rPr lang="de-CH" smtClean="0">
                <a:solidFill>
                  <a:srgbClr val="008080"/>
                </a:solidFill>
              </a:rPr>
              <a:pPr/>
              <a:t>6</a:t>
            </a:fld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b="1" dirty="0" smtClean="0">
                <a:solidFill>
                  <a:srgbClr val="008080"/>
                </a:solidFill>
              </a:rPr>
              <a:t>R. Gysi AG </a:t>
            </a:r>
            <a:r>
              <a:rPr lang="de-CH" dirty="0" smtClean="0">
                <a:solidFill>
                  <a:srgbClr val="008080"/>
                </a:solidFill>
              </a:rPr>
              <a:t>| </a:t>
            </a:r>
            <a:r>
              <a:rPr lang="de-CH" dirty="0" err="1" smtClean="0">
                <a:solidFill>
                  <a:srgbClr val="008080"/>
                </a:solidFill>
              </a:rPr>
              <a:t>Murgenthalerstrasse</a:t>
            </a:r>
            <a:r>
              <a:rPr lang="de-CH" dirty="0" smtClean="0">
                <a:solidFill>
                  <a:srgbClr val="008080"/>
                </a:solidFill>
              </a:rPr>
              <a:t> 46 | CH-4628 </a:t>
            </a:r>
            <a:r>
              <a:rPr lang="de-CH" dirty="0" err="1" smtClean="0">
                <a:solidFill>
                  <a:srgbClr val="008080"/>
                </a:solidFill>
              </a:rPr>
              <a:t>Wolfwil</a:t>
            </a:r>
            <a:endParaRPr lang="de-CH" dirty="0" smtClean="0">
              <a:solidFill>
                <a:srgbClr val="008080"/>
              </a:solidFill>
            </a:endParaRPr>
          </a:p>
          <a:p>
            <a:r>
              <a:rPr lang="de-CH" dirty="0" smtClean="0">
                <a:solidFill>
                  <a:srgbClr val="008080"/>
                </a:solidFill>
              </a:rPr>
              <a:t>Telefon +41 (0) 62 917 20 20 | Fax +41 (0) 62 917 20 30</a:t>
            </a:r>
            <a:endParaRPr lang="de-CH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>
                <a:solidFill>
                  <a:srgbClr val="008080"/>
                </a:solidFill>
              </a:rPr>
              <a:t>Materialverbund</a:t>
            </a:r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95300" y="1600201"/>
            <a:ext cx="8915400" cy="330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2075" indent="-92075">
              <a:buClr>
                <a:srgbClr val="5BB19D"/>
              </a:buClr>
              <a:buNone/>
            </a:pPr>
            <a:r>
              <a:rPr lang="de-DE" sz="1800" b="1" dirty="0" smtClean="0"/>
              <a:t>Gründe für den Materialverbund: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dirty="0" smtClean="0"/>
              <a:t> Steigerung der Festigkeit</a:t>
            </a:r>
            <a:endParaRPr lang="de-DE" sz="1800" b="0" dirty="0" smtClean="0"/>
          </a:p>
          <a:p>
            <a:pPr marL="92075" indent="-92075">
              <a:buClr>
                <a:srgbClr val="48A3A0"/>
              </a:buClr>
            </a:pPr>
            <a:r>
              <a:rPr lang="de-DE" sz="1800" b="0" dirty="0" smtClean="0"/>
              <a:t> Integration von Leiterbahnen in Kunststoffteile 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dirty="0"/>
              <a:t> </a:t>
            </a:r>
            <a:r>
              <a:rPr lang="de-DE" sz="1800" dirty="0" smtClean="0"/>
              <a:t>Isolation definierter Bereiche an Metallteilen</a:t>
            </a:r>
            <a:endParaRPr lang="de-DE" sz="1800" b="0" dirty="0" smtClean="0"/>
          </a:p>
          <a:p>
            <a:pPr marL="92075" indent="-92075">
              <a:buClr>
                <a:srgbClr val="48A3A0"/>
              </a:buClr>
            </a:pPr>
            <a:r>
              <a:rPr lang="de-DE" sz="1800" dirty="0" smtClean="0"/>
              <a:t> Einsparung von Montagevorgänge</a:t>
            </a:r>
            <a:endParaRPr lang="de-DE" sz="1800" b="0" dirty="0" smtClean="0"/>
          </a:p>
          <a:p>
            <a:pPr marL="92075" indent="-92075">
              <a:buClr>
                <a:srgbClr val="48A3A0"/>
              </a:buClr>
            </a:pPr>
            <a:r>
              <a:rPr lang="de-DE" sz="1800" b="0" dirty="0" smtClean="0"/>
              <a:t> Design und Funktionalität</a:t>
            </a:r>
          </a:p>
          <a:p>
            <a:pPr marL="92075" indent="-92075">
              <a:buClr>
                <a:srgbClr val="5BB19D"/>
              </a:buClr>
              <a:buNone/>
            </a:pPr>
            <a:endParaRPr lang="de-DE" sz="1200" dirty="0"/>
          </a:p>
          <a:p>
            <a:pPr marL="92075" indent="-92075">
              <a:buClr>
                <a:srgbClr val="5BB19D"/>
              </a:buClr>
              <a:buNone/>
            </a:pPr>
            <a:r>
              <a:rPr lang="de-DE" sz="1800" b="1" dirty="0" smtClean="0"/>
              <a:t>Mögliche Einlegeteile:</a:t>
            </a:r>
          </a:p>
          <a:p>
            <a:pPr marL="0" indent="0">
              <a:buClr>
                <a:srgbClr val="5BB19D"/>
              </a:buClr>
              <a:buNone/>
            </a:pPr>
            <a:r>
              <a:rPr lang="de-DE" sz="1800" dirty="0" smtClean="0"/>
              <a:t>Dreh- und Frästeile, Gewindeeinsätze, Stanzbiegeteile, Kunststoff- und Faserverbundteile, Keramik und weitere Materialien</a:t>
            </a:r>
            <a:endParaRPr lang="de-DE" sz="1800" b="0" dirty="0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626018" y="4862324"/>
            <a:ext cx="8643998" cy="1428760"/>
            <a:chOff x="606" y="2855"/>
            <a:chExt cx="4439" cy="802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6" y="2855"/>
              <a:ext cx="564" cy="802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miter lim="800000"/>
              <a:headEnd/>
              <a:tailEnd/>
            </a:ln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9" y="2856"/>
              <a:ext cx="1106" cy="799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miter lim="800000"/>
              <a:headEnd/>
              <a:tailEnd/>
            </a:ln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77" y="2857"/>
              <a:ext cx="1100" cy="798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miter lim="800000"/>
              <a:headEnd/>
              <a:tailEnd/>
            </a:ln>
          </p:spPr>
        </p:pic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77" y="2857"/>
              <a:ext cx="550" cy="798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miter lim="800000"/>
              <a:headEnd/>
              <a:tailEnd/>
            </a:ln>
          </p:spPr>
        </p:pic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32" y="2857"/>
              <a:ext cx="550" cy="799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miter lim="800000"/>
              <a:headEnd/>
              <a:tailEnd/>
            </a:ln>
          </p:spPr>
        </p:pic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86" y="2856"/>
              <a:ext cx="550" cy="799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miter lim="800000"/>
              <a:headEnd/>
              <a:tailEnd/>
            </a:ln>
          </p:spPr>
        </p:pic>
      </p:grp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7446" y="1785926"/>
            <a:ext cx="3102810" cy="2189172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>
          <a:xfrm>
            <a:off x="560512" y="6356351"/>
            <a:ext cx="2246188" cy="365125"/>
          </a:xfrm>
        </p:spPr>
        <p:txBody>
          <a:bodyPr/>
          <a:lstStyle/>
          <a:p>
            <a:r>
              <a:rPr lang="de-DE" dirty="0" smtClean="0">
                <a:solidFill>
                  <a:srgbClr val="008080"/>
                </a:solidFill>
              </a:rPr>
              <a:t>05</a:t>
            </a:r>
            <a:r>
              <a:rPr lang="de-DE" dirty="0" smtClean="0">
                <a:solidFill>
                  <a:srgbClr val="008080"/>
                </a:solidFill>
              </a:rPr>
              <a:t>.03.2018</a:t>
            </a:r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B76001-289C-4122-B96C-188BD119F8B3}" type="slidenum">
              <a:rPr lang="de-CH" smtClean="0">
                <a:solidFill>
                  <a:srgbClr val="008080"/>
                </a:solidFill>
              </a:rPr>
              <a:pPr/>
              <a:t>7</a:t>
            </a:fld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b="1" dirty="0" smtClean="0">
                <a:solidFill>
                  <a:srgbClr val="008080"/>
                </a:solidFill>
              </a:rPr>
              <a:t>R. Gysi AG </a:t>
            </a:r>
            <a:r>
              <a:rPr lang="de-CH" dirty="0" smtClean="0">
                <a:solidFill>
                  <a:srgbClr val="008080"/>
                </a:solidFill>
              </a:rPr>
              <a:t>| </a:t>
            </a:r>
            <a:r>
              <a:rPr lang="de-CH" dirty="0" err="1" smtClean="0">
                <a:solidFill>
                  <a:srgbClr val="008080"/>
                </a:solidFill>
              </a:rPr>
              <a:t>Murgenthalerstrasse</a:t>
            </a:r>
            <a:r>
              <a:rPr lang="de-CH" dirty="0" smtClean="0">
                <a:solidFill>
                  <a:srgbClr val="008080"/>
                </a:solidFill>
              </a:rPr>
              <a:t> 46 | CH-4628 </a:t>
            </a:r>
            <a:r>
              <a:rPr lang="de-CH" dirty="0" err="1" smtClean="0">
                <a:solidFill>
                  <a:srgbClr val="008080"/>
                </a:solidFill>
              </a:rPr>
              <a:t>Wolfwil</a:t>
            </a:r>
            <a:endParaRPr lang="de-CH" dirty="0" smtClean="0">
              <a:solidFill>
                <a:srgbClr val="008080"/>
              </a:solidFill>
            </a:endParaRPr>
          </a:p>
          <a:p>
            <a:r>
              <a:rPr lang="de-CH" dirty="0" smtClean="0">
                <a:solidFill>
                  <a:srgbClr val="008080"/>
                </a:solidFill>
              </a:rPr>
              <a:t>Telefon +41 (0) 62 917 20 20 | Fax +41 (0) 62 917 20 30</a:t>
            </a:r>
            <a:endParaRPr lang="de-CH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>
                <a:solidFill>
                  <a:srgbClr val="008080"/>
                </a:solidFill>
              </a:rPr>
              <a:t>Filtertechnik</a:t>
            </a:r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95300" y="1600201"/>
            <a:ext cx="8915400" cy="30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2075" indent="-92075">
              <a:buClr>
                <a:srgbClr val="5BB19D"/>
              </a:buClr>
              <a:buNone/>
            </a:pPr>
            <a:r>
              <a:rPr lang="de-DE" sz="1800" b="1" dirty="0" smtClean="0"/>
              <a:t>Filtergewebe: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dirty="0" smtClean="0"/>
              <a:t> Kunststoffgewebe mit Maschenweiten ab 1µm</a:t>
            </a:r>
            <a:endParaRPr lang="de-DE" sz="1800" b="0" dirty="0" smtClean="0"/>
          </a:p>
          <a:p>
            <a:pPr marL="92075" indent="-92075">
              <a:buClr>
                <a:srgbClr val="48A3A0"/>
              </a:buClr>
            </a:pPr>
            <a:r>
              <a:rPr lang="de-DE" sz="1800" b="0" dirty="0" smtClean="0"/>
              <a:t> Metallgewebe mit Maschenweiten ab 5µm 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dirty="0"/>
              <a:t> </a:t>
            </a:r>
            <a:r>
              <a:rPr lang="de-DE" sz="1800" dirty="0" smtClean="0"/>
              <a:t>Membrane oder Sinterwerkstoffe</a:t>
            </a:r>
            <a:endParaRPr lang="de-DE" sz="1800" b="0" dirty="0" smtClean="0"/>
          </a:p>
          <a:p>
            <a:pPr marL="92075" indent="-92075">
              <a:buClr>
                <a:srgbClr val="48A3A0"/>
              </a:buClr>
            </a:pPr>
            <a:r>
              <a:rPr lang="de-DE" sz="1800" dirty="0" smtClean="0"/>
              <a:t> Vliese, Filterpapiere oder geschäumte Werkstoffe</a:t>
            </a:r>
            <a:endParaRPr lang="de-DE" sz="1800" b="0" dirty="0" smtClean="0"/>
          </a:p>
          <a:p>
            <a:pPr marL="92075" indent="-92075">
              <a:buClr>
                <a:srgbClr val="48A3A0"/>
              </a:buClr>
            </a:pPr>
            <a:r>
              <a:rPr lang="de-DE" sz="1800" b="0" dirty="0" smtClean="0"/>
              <a:t> Harze und Aktivkohle</a:t>
            </a:r>
          </a:p>
          <a:p>
            <a:pPr marL="92075" indent="-92075">
              <a:buClr>
                <a:srgbClr val="5BB19D"/>
              </a:buClr>
            </a:pPr>
            <a:endParaRPr lang="de-DE" sz="1800" dirty="0"/>
          </a:p>
          <a:p>
            <a:pPr marL="92075" indent="-92075">
              <a:buClr>
                <a:srgbClr val="5BB19D"/>
              </a:buClr>
              <a:buNone/>
            </a:pPr>
            <a:r>
              <a:rPr lang="de-DE" sz="1800" b="1" dirty="0" smtClean="0"/>
              <a:t>Fertigungsarten:</a:t>
            </a:r>
          </a:p>
          <a:p>
            <a:pPr marL="0" indent="0">
              <a:buClr>
                <a:srgbClr val="5BB19D"/>
              </a:buClr>
              <a:buNone/>
            </a:pPr>
            <a:r>
              <a:rPr lang="de-DE" sz="1800" b="0" dirty="0" smtClean="0"/>
              <a:t>Umspritzen, geklemmt, geschweisst, geformt in Dünnwandtechnik, direkt gespritzt</a:t>
            </a:r>
            <a:endParaRPr lang="de-DE" sz="1800" b="0" dirty="0"/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" cstate="print"/>
          <a:srcRect l="11240" t="4065" r="8374"/>
          <a:stretch>
            <a:fillRect/>
          </a:stretch>
        </p:blipFill>
        <p:spPr bwMode="auto">
          <a:xfrm>
            <a:off x="6810388" y="1785926"/>
            <a:ext cx="2500330" cy="21065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8080"/>
                </a:solidFill>
              </a:rPr>
              <a:t>05</a:t>
            </a:r>
            <a:r>
              <a:rPr lang="de-DE" dirty="0" smtClean="0">
                <a:solidFill>
                  <a:srgbClr val="008080"/>
                </a:solidFill>
              </a:rPr>
              <a:t>.03.2018</a:t>
            </a:r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B76001-289C-4122-B96C-188BD119F8B3}" type="slidenum">
              <a:rPr lang="de-CH" smtClean="0">
                <a:solidFill>
                  <a:srgbClr val="008080"/>
                </a:solidFill>
              </a:rPr>
              <a:pPr/>
              <a:t>8</a:t>
            </a:fld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b="1" dirty="0" smtClean="0">
                <a:solidFill>
                  <a:srgbClr val="008080"/>
                </a:solidFill>
              </a:rPr>
              <a:t>R. Gysi AG </a:t>
            </a:r>
            <a:r>
              <a:rPr lang="de-CH" dirty="0" smtClean="0">
                <a:solidFill>
                  <a:srgbClr val="008080"/>
                </a:solidFill>
              </a:rPr>
              <a:t>| </a:t>
            </a:r>
            <a:r>
              <a:rPr lang="de-CH" dirty="0" err="1" smtClean="0">
                <a:solidFill>
                  <a:srgbClr val="008080"/>
                </a:solidFill>
              </a:rPr>
              <a:t>Murgenthalerstrasse</a:t>
            </a:r>
            <a:r>
              <a:rPr lang="de-CH" dirty="0" smtClean="0">
                <a:solidFill>
                  <a:srgbClr val="008080"/>
                </a:solidFill>
              </a:rPr>
              <a:t> 46 | CH-4628 </a:t>
            </a:r>
            <a:r>
              <a:rPr lang="de-CH" dirty="0" err="1" smtClean="0">
                <a:solidFill>
                  <a:srgbClr val="008080"/>
                </a:solidFill>
              </a:rPr>
              <a:t>Wolfwil</a:t>
            </a:r>
            <a:endParaRPr lang="de-CH" dirty="0" smtClean="0">
              <a:solidFill>
                <a:srgbClr val="008080"/>
              </a:solidFill>
            </a:endParaRPr>
          </a:p>
          <a:p>
            <a:r>
              <a:rPr lang="de-CH" dirty="0" smtClean="0">
                <a:solidFill>
                  <a:srgbClr val="008080"/>
                </a:solidFill>
              </a:rPr>
              <a:t>Telefon +41 (0) 62 917 20 20 | Fax +41 (0) 62 917 20 30</a:t>
            </a:r>
            <a:endParaRPr lang="de-CH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>
                <a:solidFill>
                  <a:srgbClr val="008080"/>
                </a:solidFill>
              </a:rPr>
              <a:t>Oberflächentechnik</a:t>
            </a:r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95300" y="1600201"/>
            <a:ext cx="2814626" cy="32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2075" indent="-92075">
              <a:buClr>
                <a:srgbClr val="5BB19D"/>
              </a:buClr>
              <a:buNone/>
            </a:pPr>
            <a:r>
              <a:rPr lang="de-DE" sz="1800" b="1" dirty="0" smtClean="0"/>
              <a:t>Beschriftungsverfahren: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dirty="0" smtClean="0"/>
              <a:t> Heissprägen</a:t>
            </a:r>
            <a:endParaRPr lang="de-DE" sz="1800" b="0" dirty="0" smtClean="0"/>
          </a:p>
          <a:p>
            <a:pPr marL="92075" indent="-92075">
              <a:buClr>
                <a:srgbClr val="48A3A0"/>
              </a:buClr>
            </a:pPr>
            <a:r>
              <a:rPr lang="de-DE" sz="1800" b="0" dirty="0" smtClean="0"/>
              <a:t> Tampondruck 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dirty="0"/>
              <a:t> </a:t>
            </a:r>
            <a:r>
              <a:rPr lang="de-DE" sz="1800" dirty="0" smtClean="0"/>
              <a:t>Siebdruck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b="0" dirty="0" smtClean="0"/>
              <a:t> Laserbeschriftung</a:t>
            </a:r>
          </a:p>
          <a:p>
            <a:pPr marL="92075" indent="-92075">
              <a:buClr>
                <a:srgbClr val="5BB19D"/>
              </a:buClr>
              <a:buNone/>
            </a:pPr>
            <a:endParaRPr lang="de-DE" sz="1000" dirty="0" smtClean="0"/>
          </a:p>
          <a:p>
            <a:pPr marL="92075" indent="-92075">
              <a:buClr>
                <a:srgbClr val="5BB19D"/>
              </a:buClr>
              <a:buNone/>
            </a:pPr>
            <a:r>
              <a:rPr lang="de-DE" sz="1800" b="1" dirty="0" smtClean="0"/>
              <a:t>EMV-Schutz:</a:t>
            </a:r>
          </a:p>
          <a:p>
            <a:pPr marL="92075" indent="-92075">
              <a:buClr>
                <a:srgbClr val="48A3A0"/>
              </a:buClr>
            </a:pPr>
            <a:r>
              <a:rPr lang="de-DE" sz="1800" dirty="0" smtClean="0"/>
              <a:t> Aluminiumbedampfen</a:t>
            </a:r>
            <a:endParaRPr lang="de-DE" sz="1800" b="0" dirty="0" smtClean="0"/>
          </a:p>
          <a:p>
            <a:pPr marL="92075" indent="-92075">
              <a:buClr>
                <a:srgbClr val="48A3A0"/>
              </a:buClr>
            </a:pPr>
            <a:r>
              <a:rPr lang="de-DE" sz="1800" b="0" dirty="0" smtClean="0"/>
              <a:t> Leitlackieren</a:t>
            </a:r>
          </a:p>
          <a:p>
            <a:pPr marL="92075" indent="-92075">
              <a:buClr>
                <a:srgbClr val="5BB19D"/>
              </a:buClr>
            </a:pPr>
            <a:endParaRPr lang="de-DE" sz="1800" dirty="0"/>
          </a:p>
        </p:txBody>
      </p:sp>
      <p:pic>
        <p:nvPicPr>
          <p:cNvPr id="12" name="Grafik 11" descr="Beschichtete Te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6732" y="4865444"/>
            <a:ext cx="1492748" cy="1428760"/>
          </a:xfrm>
          <a:prstGeom prst="rect">
            <a:avLst/>
          </a:prstGeom>
          <a:ln w="12700">
            <a:solidFill>
              <a:srgbClr val="008080"/>
            </a:solidFill>
          </a:ln>
        </p:spPr>
      </p:pic>
      <p:pic>
        <p:nvPicPr>
          <p:cNvPr id="14" name="Grafik 13" descr="Weiterverarbeitung_Tampondruck_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5272" y="4857760"/>
            <a:ext cx="1080000" cy="1440000"/>
          </a:xfrm>
          <a:prstGeom prst="rect">
            <a:avLst/>
          </a:prstGeom>
          <a:ln w="12700">
            <a:solidFill>
              <a:srgbClr val="008080"/>
            </a:solidFill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524240" y="1633084"/>
            <a:ext cx="281462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B19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Veredelungsverfahren: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8A3A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Galvanisieren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8A3A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PVD-Beschichten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8A3A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Lackieren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8A3A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de-DE" dirty="0" smtClean="0"/>
              <a:t> Wassertransferdruck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B19D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86" y="4865445"/>
            <a:ext cx="1480167" cy="1428760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>
          <a:xfrm>
            <a:off x="560512" y="6356351"/>
            <a:ext cx="2246188" cy="365125"/>
          </a:xfrm>
        </p:spPr>
        <p:txBody>
          <a:bodyPr/>
          <a:lstStyle/>
          <a:p>
            <a:r>
              <a:rPr lang="de-DE" dirty="0" smtClean="0">
                <a:solidFill>
                  <a:srgbClr val="008080"/>
                </a:solidFill>
              </a:rPr>
              <a:t>05</a:t>
            </a:r>
            <a:r>
              <a:rPr lang="de-DE" dirty="0" smtClean="0">
                <a:solidFill>
                  <a:srgbClr val="008080"/>
                </a:solidFill>
              </a:rPr>
              <a:t>.05.2018</a:t>
            </a:r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B76001-289C-4122-B96C-188BD119F8B3}" type="slidenum">
              <a:rPr lang="de-CH" smtClean="0">
                <a:solidFill>
                  <a:srgbClr val="008080"/>
                </a:solidFill>
              </a:rPr>
              <a:pPr/>
              <a:t>9</a:t>
            </a:fld>
            <a:endParaRPr lang="de-CH" dirty="0">
              <a:solidFill>
                <a:srgbClr val="008080"/>
              </a:solidFill>
            </a:endParaRPr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b="1" dirty="0" smtClean="0">
                <a:solidFill>
                  <a:srgbClr val="008080"/>
                </a:solidFill>
              </a:rPr>
              <a:t>R. Gysi AG </a:t>
            </a:r>
            <a:r>
              <a:rPr lang="de-CH" dirty="0" smtClean="0">
                <a:solidFill>
                  <a:srgbClr val="008080"/>
                </a:solidFill>
              </a:rPr>
              <a:t>| </a:t>
            </a:r>
            <a:r>
              <a:rPr lang="de-CH" dirty="0" err="1" smtClean="0">
                <a:solidFill>
                  <a:srgbClr val="008080"/>
                </a:solidFill>
              </a:rPr>
              <a:t>Murgenthalerstrasse</a:t>
            </a:r>
            <a:r>
              <a:rPr lang="de-CH" dirty="0" smtClean="0">
                <a:solidFill>
                  <a:srgbClr val="008080"/>
                </a:solidFill>
              </a:rPr>
              <a:t> 46 | CH-4628 </a:t>
            </a:r>
            <a:r>
              <a:rPr lang="de-CH" dirty="0" err="1" smtClean="0">
                <a:solidFill>
                  <a:srgbClr val="008080"/>
                </a:solidFill>
              </a:rPr>
              <a:t>Wolfwil</a:t>
            </a:r>
            <a:endParaRPr lang="de-CH" dirty="0" smtClean="0">
              <a:solidFill>
                <a:srgbClr val="008080"/>
              </a:solidFill>
            </a:endParaRPr>
          </a:p>
          <a:p>
            <a:r>
              <a:rPr lang="de-CH" dirty="0" smtClean="0">
                <a:solidFill>
                  <a:srgbClr val="008080"/>
                </a:solidFill>
              </a:rPr>
              <a:t>Telefon +41 (0) 62 917 20 20 | Fax +41 (0) 62 917 20 30</a:t>
            </a:r>
            <a:endParaRPr lang="de-CH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</Words>
  <Application>Microsoft Office PowerPoint</Application>
  <PresentationFormat>A4-Papier (210x297 mm)</PresentationFormat>
  <Paragraphs>161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Larissa-Design</vt:lpstr>
      <vt:lpstr>2_Benutzerdefiniertes Design</vt:lpstr>
      <vt:lpstr>1_Benutzerdefiniertes Design</vt:lpstr>
      <vt:lpstr>Benutzerdefiniertes Design</vt:lpstr>
      <vt:lpstr> </vt:lpstr>
      <vt:lpstr>Übersicht</vt:lpstr>
      <vt:lpstr>Qualitätssicherung</vt:lpstr>
      <vt:lpstr>Entwicklung</vt:lpstr>
      <vt:lpstr>Formenbau</vt:lpstr>
      <vt:lpstr>2K-/3K-Spritzgiessen</vt:lpstr>
      <vt:lpstr>Materialverbund</vt:lpstr>
      <vt:lpstr>Filtertechnik</vt:lpstr>
      <vt:lpstr>Oberflächentechnik</vt:lpstr>
      <vt:lpstr>Montage</vt:lpstr>
      <vt:lpstr>PowerPoint-Präsentation</vt:lpstr>
    </vt:vector>
  </TitlesOfParts>
  <Company>R. Gysi AG, Wolfwil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.</dc:creator>
  <cp:lastModifiedBy>Alois Keller</cp:lastModifiedBy>
  <cp:revision>167</cp:revision>
  <dcterms:created xsi:type="dcterms:W3CDTF">2009-09-16T07:43:45Z</dcterms:created>
  <dcterms:modified xsi:type="dcterms:W3CDTF">2018-03-06T12:15:36Z</dcterms:modified>
</cp:coreProperties>
</file>